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312" r:id="rId2"/>
    <p:sldId id="317" r:id="rId3"/>
    <p:sldId id="360" r:id="rId4"/>
    <p:sldId id="361" r:id="rId5"/>
    <p:sldId id="371" r:id="rId6"/>
    <p:sldId id="370" r:id="rId7"/>
    <p:sldId id="368" r:id="rId8"/>
    <p:sldId id="366" r:id="rId9"/>
    <p:sldId id="375" r:id="rId10"/>
    <p:sldId id="364" r:id="rId11"/>
    <p:sldId id="374" r:id="rId12"/>
    <p:sldId id="362" r:id="rId13"/>
    <p:sldId id="376" r:id="rId14"/>
    <p:sldId id="378" r:id="rId15"/>
    <p:sldId id="381" r:id="rId16"/>
    <p:sldId id="379" r:id="rId17"/>
    <p:sldId id="383" r:id="rId18"/>
    <p:sldId id="385" r:id="rId19"/>
    <p:sldId id="384" r:id="rId20"/>
    <p:sldId id="380" r:id="rId21"/>
    <p:sldId id="369" r:id="rId22"/>
    <p:sldId id="382" r:id="rId23"/>
    <p:sldId id="386" r:id="rId24"/>
  </p:sldIdLst>
  <p:sldSz cx="9721850" cy="6840538"/>
  <p:notesSz cx="6797675" cy="9874250"/>
  <p:defaultTextStyle>
    <a:defPPr>
      <a:defRPr lang="zh-CN"/>
    </a:defPPr>
    <a:lvl1pPr algn="l" defTabSz="904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2438" indent="4763" algn="l" defTabSz="904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04875" indent="9525" algn="l" defTabSz="904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57313" indent="14288" algn="l" defTabSz="904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09750" indent="19050" algn="l" defTabSz="904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B99A8F-B1A2-F24C-A508-934177207CD1}">
          <p14:sldIdLst>
            <p14:sldId id="312"/>
          </p14:sldIdLst>
        </p14:section>
        <p14:section name="Review" id="{BF211FE6-13E8-2B44-B762-3D57BED94013}">
          <p14:sldIdLst>
            <p14:sldId id="317"/>
            <p14:sldId id="360"/>
            <p14:sldId id="361"/>
            <p14:sldId id="371"/>
          </p14:sldIdLst>
        </p14:section>
        <p14:section name="PV and Equation" id="{DDBB110A-0437-2041-BA72-D639F6CFD333}">
          <p14:sldIdLst>
            <p14:sldId id="370"/>
            <p14:sldId id="368"/>
            <p14:sldId id="366"/>
            <p14:sldId id="375"/>
            <p14:sldId id="364"/>
            <p14:sldId id="374"/>
            <p14:sldId id="362"/>
            <p14:sldId id="376"/>
            <p14:sldId id="378"/>
            <p14:sldId id="381"/>
            <p14:sldId id="379"/>
            <p14:sldId id="383"/>
            <p14:sldId id="385"/>
            <p14:sldId id="384"/>
            <p14:sldId id="380"/>
            <p14:sldId id="369"/>
            <p14:sldId id="382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0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0033CC"/>
    <a:srgbClr val="0000CC"/>
    <a:srgbClr val="33CCCC"/>
    <a:srgbClr val="FF9933"/>
    <a:srgbClr val="000099"/>
    <a:srgbClr val="CC0000"/>
    <a:srgbClr val="6699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2"/>
    <p:restoredTop sz="75662" autoAdjust="0"/>
  </p:normalViewPr>
  <p:slideViewPr>
    <p:cSldViewPr>
      <p:cViewPr varScale="1">
        <p:scale>
          <a:sx n="87" d="100"/>
          <a:sy n="87" d="100"/>
        </p:scale>
        <p:origin x="1608" y="200"/>
      </p:cViewPr>
      <p:guideLst>
        <p:guide orient="horz" pos="2155"/>
        <p:guide pos="30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54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E42A2A5-08F9-E04F-9E62-F99E195A4B60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AFE4B00-A18A-0C4F-B398-EB9239A233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23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5CFACFB-19C2-0546-8373-60C1368236B6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3488"/>
            <a:ext cx="4737100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9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F2446CB-936A-B94E-A5B4-355B358FB6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575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gnetwork.com/pressurealtcalc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/>
              <a:t>   </a:t>
            </a: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446CB-936A-B94E-A5B4-355B358FB6BB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53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446CB-936A-B94E-A5B4-355B358FB6BB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15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dirty="0"/>
              <a:t>olen</a:t>
            </a:r>
            <a:r>
              <a:rPr lang="en-US" altLang="zh-CN" dirty="0"/>
              <a:t>o</a:t>
            </a:r>
            <a:r>
              <a:rPr lang="en-US" dirty="0"/>
              <a:t>idal</a:t>
            </a:r>
            <a:r>
              <a:rPr lang="zh-CN" altLang="en-US" dirty="0"/>
              <a:t> </a:t>
            </a:r>
            <a:r>
              <a:rPr lang="en-US" altLang="zh-CN" dirty="0"/>
              <a:t>term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divergence</a:t>
            </a:r>
            <a:r>
              <a:rPr lang="zh-CN" altLang="en-US" dirty="0"/>
              <a:t> </a:t>
            </a:r>
            <a:r>
              <a:rPr lang="en-US" altLang="zh-CN" dirty="0"/>
              <a:t>term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446CB-936A-B94E-A5B4-355B358FB6B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6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446CB-936A-B94E-A5B4-355B358FB6B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3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sz="1200" dirty="0"/>
              <a:t>arbitrary</a:t>
            </a:r>
            <a:r>
              <a:rPr lang="zh-CN" altLang="en-US" dirty="0"/>
              <a:t> </a:t>
            </a:r>
            <a:r>
              <a:rPr lang="en-US" altLang="zh-CN" dirty="0"/>
              <a:t>closed</a:t>
            </a:r>
            <a:r>
              <a:rPr lang="zh-CN" altLang="en-US" dirty="0"/>
              <a:t> </a:t>
            </a:r>
            <a:r>
              <a:rPr lang="en-US" altLang="zh-CN" dirty="0"/>
              <a:t>contours,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integral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converted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  <a:r>
              <a:rPr lang="zh-CN" altLang="en-US" dirty="0"/>
              <a:t> </a:t>
            </a:r>
            <a:r>
              <a:rPr lang="en-US" altLang="zh-CN" dirty="0"/>
              <a:t>integral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component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vorticity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material</a:t>
            </a:r>
            <a:r>
              <a:rPr lang="zh-CN" altLang="en-US" dirty="0"/>
              <a:t> </a:t>
            </a:r>
            <a:r>
              <a:rPr lang="en-US" altLang="zh-CN" dirty="0"/>
              <a:t>surface.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446CB-936A-B94E-A5B4-355B358FB6B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5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446CB-936A-B94E-A5B4-355B358FB6B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3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446CB-936A-B94E-A5B4-355B358FB6B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41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http://www.csgnetwork.com/pressurealtcalc.html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446CB-936A-B94E-A5B4-355B358FB6B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03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446CB-936A-B94E-A5B4-355B358FB6BB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23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446CB-936A-B94E-A5B4-355B358FB6BB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42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8663" y="2125663"/>
            <a:ext cx="8264525" cy="14652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913" y="3876675"/>
            <a:ext cx="6804025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7" indent="0" algn="ctr">
              <a:buNone/>
              <a:defRPr/>
            </a:lvl2pPr>
            <a:lvl3pPr marL="914414" indent="0" algn="ctr">
              <a:buNone/>
              <a:defRPr/>
            </a:lvl3pPr>
            <a:lvl4pPr marL="1371620" indent="0" algn="ctr">
              <a:buNone/>
              <a:defRPr/>
            </a:lvl4pPr>
            <a:lvl5pPr marL="1828827" indent="0" algn="ctr">
              <a:buNone/>
              <a:defRPr/>
            </a:lvl5pPr>
            <a:lvl6pPr marL="2286034" indent="0" algn="ctr">
              <a:buNone/>
              <a:defRPr/>
            </a:lvl6pPr>
            <a:lvl7pPr marL="2743240" indent="0" algn="ctr">
              <a:buNone/>
              <a:defRPr/>
            </a:lvl7pPr>
            <a:lvl8pPr marL="3200446" indent="0" algn="ctr">
              <a:buNone/>
              <a:defRPr/>
            </a:lvl8pPr>
            <a:lvl9pPr marL="3657653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B176-435D-C548-88F2-FF44115E2515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40475"/>
            <a:ext cx="3079750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dirty="0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EC52-F4B2-2744-A4AF-80EA149B6371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398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4CC4-5034-FF45-9620-30BC255521D2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40475"/>
            <a:ext cx="3079750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EA25-7E9F-6548-BC02-11D5661200F3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501" y="274638"/>
            <a:ext cx="2187575" cy="58356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410325" cy="58356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C8CF-AF12-134A-AD2F-D42765A3621E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40475"/>
            <a:ext cx="3079750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5B7B8-BC8A-734E-B326-76B767536436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398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A59E0-7E71-7847-B272-5F26400C38FF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40475"/>
            <a:ext cx="3079750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8572A-3614-AE44-8E7C-DB1BB5C17D58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1" y="4395788"/>
            <a:ext cx="8262938" cy="13589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351" y="2898777"/>
            <a:ext cx="8262938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7" indent="0">
              <a:buNone/>
              <a:defRPr sz="1800"/>
            </a:lvl2pPr>
            <a:lvl3pPr marL="914414" indent="0">
              <a:buNone/>
              <a:defRPr sz="1600"/>
            </a:lvl3pPr>
            <a:lvl4pPr marL="1371620" indent="0">
              <a:buNone/>
              <a:defRPr sz="1400"/>
            </a:lvl4pPr>
            <a:lvl5pPr marL="1828827" indent="0">
              <a:buNone/>
              <a:defRPr sz="1400"/>
            </a:lvl5pPr>
            <a:lvl6pPr marL="2286034" indent="0">
              <a:buNone/>
              <a:defRPr sz="1400"/>
            </a:lvl6pPr>
            <a:lvl7pPr marL="2743240" indent="0">
              <a:buNone/>
              <a:defRPr sz="1400"/>
            </a:lvl7pPr>
            <a:lvl8pPr marL="3200446" indent="0">
              <a:buNone/>
              <a:defRPr sz="1400"/>
            </a:lvl8pPr>
            <a:lvl9pPr marL="365765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81DC8-E506-B44D-8015-3857843D105A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40475"/>
            <a:ext cx="3079750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39FD7-3E76-2D47-ABAF-752D74FBB811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398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6" y="1595438"/>
            <a:ext cx="42989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125" y="1595438"/>
            <a:ext cx="42989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D6486-B48C-D046-9A37-090F210A1926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40475"/>
            <a:ext cx="3079750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2965-5C63-5342-BE75-7F8C24924BEA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5775" y="1531939"/>
            <a:ext cx="4295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7" indent="0">
              <a:buNone/>
              <a:defRPr sz="2000" b="1"/>
            </a:lvl2pPr>
            <a:lvl3pPr marL="914414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7" indent="0">
              <a:buNone/>
              <a:defRPr sz="1600" b="1"/>
            </a:lvl5pPr>
            <a:lvl6pPr marL="2286034" indent="0">
              <a:buNone/>
              <a:defRPr sz="1600" b="1"/>
            </a:lvl6pPr>
            <a:lvl7pPr marL="2743240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775" y="2170115"/>
            <a:ext cx="4295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714" y="1531939"/>
            <a:ext cx="4297362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7" indent="0">
              <a:buNone/>
              <a:defRPr sz="2000" b="1"/>
            </a:lvl2pPr>
            <a:lvl3pPr marL="914414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7" indent="0">
              <a:buNone/>
              <a:defRPr sz="1600" b="1"/>
            </a:lvl5pPr>
            <a:lvl6pPr marL="2286034" indent="0">
              <a:buNone/>
              <a:defRPr sz="1600" b="1"/>
            </a:lvl6pPr>
            <a:lvl7pPr marL="2743240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714" y="2170115"/>
            <a:ext cx="4297362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3463-8230-5A4F-A3BD-11FF458DAFBD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40475"/>
            <a:ext cx="3079750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49072-4CD3-9944-B5B2-702931DE5A2A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398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xfrm>
            <a:off x="485775" y="6369050"/>
            <a:ext cx="2268538" cy="363538"/>
          </a:xfrm>
        </p:spPr>
        <p:txBody>
          <a:bodyPr/>
          <a:lstStyle>
            <a:lvl1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6BBEC71-9F38-9F44-A612-D4F352EE1DA1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69050"/>
            <a:ext cx="3079750" cy="3635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7538" y="6369050"/>
            <a:ext cx="2268537" cy="363538"/>
          </a:xfrm>
        </p:spPr>
        <p:txBody>
          <a:bodyPr/>
          <a:lstStyle>
            <a:lvl1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3DD023D-70E8-E542-A2AC-A0326937671E}" type="slidenum">
              <a:rPr lang="en-US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A8075-0751-914C-85A2-D154C5F58E7D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40475"/>
            <a:ext cx="3079750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0085B-362B-104B-9170-A77917246491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6" y="273052"/>
            <a:ext cx="3198813" cy="1158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475" y="273050"/>
            <a:ext cx="543560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5776" y="1431927"/>
            <a:ext cx="31988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7" indent="0">
              <a:buNone/>
              <a:defRPr sz="1200"/>
            </a:lvl2pPr>
            <a:lvl3pPr marL="914414" indent="0">
              <a:buNone/>
              <a:defRPr sz="1000"/>
            </a:lvl3pPr>
            <a:lvl4pPr marL="1371620" indent="0">
              <a:buNone/>
              <a:defRPr sz="900"/>
            </a:lvl4pPr>
            <a:lvl5pPr marL="1828827" indent="0">
              <a:buNone/>
              <a:defRPr sz="900"/>
            </a:lvl5pPr>
            <a:lvl6pPr marL="2286034" indent="0">
              <a:buNone/>
              <a:defRPr sz="900"/>
            </a:lvl6pPr>
            <a:lvl7pPr marL="2743240" indent="0">
              <a:buNone/>
              <a:defRPr sz="900"/>
            </a:lvl7pPr>
            <a:lvl8pPr marL="3200446" indent="0">
              <a:buNone/>
              <a:defRPr sz="900"/>
            </a:lvl8pPr>
            <a:lvl9pPr marL="365765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08CC-1359-7342-BC8D-D0066C46013D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40475"/>
            <a:ext cx="3079750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5C9DC-5096-AE4D-B313-35A8734649D5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1" y="4787900"/>
            <a:ext cx="5834063" cy="565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001" y="611190"/>
            <a:ext cx="583406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7" indent="0">
              <a:buNone/>
              <a:defRPr sz="2800"/>
            </a:lvl2pPr>
            <a:lvl3pPr marL="914414" indent="0">
              <a:buNone/>
              <a:defRPr sz="2400"/>
            </a:lvl3pPr>
            <a:lvl4pPr marL="1371620" indent="0">
              <a:buNone/>
              <a:defRPr sz="2000"/>
            </a:lvl4pPr>
            <a:lvl5pPr marL="1828827" indent="0">
              <a:buNone/>
              <a:defRPr sz="2000"/>
            </a:lvl5pPr>
            <a:lvl6pPr marL="2286034" indent="0">
              <a:buNone/>
              <a:defRPr sz="2000"/>
            </a:lvl6pPr>
            <a:lvl7pPr marL="2743240" indent="0">
              <a:buNone/>
              <a:defRPr sz="2000"/>
            </a:lvl7pPr>
            <a:lvl8pPr marL="3200446" indent="0">
              <a:buNone/>
              <a:defRPr sz="2000"/>
            </a:lvl8pPr>
            <a:lvl9pPr marL="3657653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001" y="5353052"/>
            <a:ext cx="583406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7" indent="0">
              <a:buNone/>
              <a:defRPr sz="1200"/>
            </a:lvl2pPr>
            <a:lvl3pPr marL="914414" indent="0">
              <a:buNone/>
              <a:defRPr sz="1000"/>
            </a:lvl3pPr>
            <a:lvl4pPr marL="1371620" indent="0">
              <a:buNone/>
              <a:defRPr sz="900"/>
            </a:lvl4pPr>
            <a:lvl5pPr marL="1828827" indent="0">
              <a:buNone/>
              <a:defRPr sz="900"/>
            </a:lvl5pPr>
            <a:lvl6pPr marL="2286034" indent="0">
              <a:buNone/>
              <a:defRPr sz="900"/>
            </a:lvl6pPr>
            <a:lvl7pPr marL="2743240" indent="0">
              <a:buNone/>
              <a:defRPr sz="900"/>
            </a:lvl7pPr>
            <a:lvl8pPr marL="3200446" indent="0">
              <a:buNone/>
              <a:defRPr sz="900"/>
            </a:lvl8pPr>
            <a:lvl9pPr marL="365765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CF66-9ECA-8749-B73C-DDD5EFDD1CBE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21050" y="6340475"/>
            <a:ext cx="3079750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E4545-AC3C-254E-BAAC-A78FBEEED4A7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20061122005907836"/>
          <p:cNvPicPr>
            <a:picLocks noChangeAspect="1" noChangeArrowheads="1"/>
          </p:cNvPicPr>
          <p:nvPr userDrawn="1"/>
        </p:nvPicPr>
        <p:blipFill>
          <a:blip r:embed="rId1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8927462" y="63455"/>
            <a:ext cx="7334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95438"/>
            <a:ext cx="87503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340475"/>
            <a:ext cx="226853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E6C5AAE-EC73-3043-A108-A4DB9A1CE5B3}" type="datetime1">
              <a:rPr lang="zh-CN" altLang="en-US"/>
              <a:pPr>
                <a:defRPr/>
              </a:pPr>
              <a:t>2020/2/7</a:t>
            </a:fld>
            <a:endParaRPr lang="zh-CN"/>
          </a:p>
        </p:txBody>
      </p:sp>
      <p:sp>
        <p:nvSpPr>
          <p:cNvPr id="205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40475"/>
            <a:ext cx="2268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5368C23-DB88-4244-AF96-6C05DD48B8D8}" type="slidenum">
              <a:rPr lang="en-US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8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hf hdr="0" ftr="0" dt="0"/>
  <p:txStyles>
    <p:titleStyle>
      <a:lvl1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  <a:ea typeface="宋体" pitchFamily="2" charset="-122"/>
        </a:defRPr>
      </a:lvl2pPr>
      <a:lvl3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  <a:ea typeface="宋体" pitchFamily="2" charset="-122"/>
        </a:defRPr>
      </a:lvl3pPr>
      <a:lvl4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  <a:ea typeface="宋体" pitchFamily="2" charset="-122"/>
        </a:defRPr>
      </a:lvl4pPr>
      <a:lvl5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  <a:ea typeface="宋体" pitchFamily="2" charset="-122"/>
        </a:defRPr>
      </a:lvl5pPr>
      <a:lvl6pPr marL="457207" algn="ctr" defTabSz="9048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  <a:ea typeface="宋体" pitchFamily="2" charset="-122"/>
        </a:defRPr>
      </a:lvl6pPr>
      <a:lvl7pPr marL="914414" algn="ctr" defTabSz="9048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  <a:ea typeface="宋体" pitchFamily="2" charset="-122"/>
        </a:defRPr>
      </a:lvl7pPr>
      <a:lvl8pPr marL="1371620" algn="ctr" defTabSz="9048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  <a:ea typeface="宋体" pitchFamily="2" charset="-122"/>
        </a:defRPr>
      </a:lvl8pPr>
      <a:lvl9pPr marL="1828827" algn="ctr" defTabSz="9048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" charset="0"/>
          <a:ea typeface="宋体" pitchFamily="2" charset="-122"/>
        </a:defRPr>
      </a:lvl9pPr>
    </p:titleStyle>
    <p:bodyStyle>
      <a:lvl1pPr marL="338138" indent="-338138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0300" indent="-22542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82738" indent="-22542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35175" indent="-22542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92412" indent="-225429" algn="l" defTabSz="904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49618" indent="-225429" algn="l" defTabSz="904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06825" indent="-225429" algn="l" defTabSz="904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64031" indent="-225429" algn="l" defTabSz="904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4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7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4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0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3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aos@Hawaii.ed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hyperlink" Target="http://glossary.ametsoc.org.eres.library.manoa.hawaii.edu/wiki/Potential_temperatur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.tiff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212" y="362778"/>
            <a:ext cx="8483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ATMO402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 “Applied Atmospheric Dynamics”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hape 315"/>
          <p:cNvSpPr txBox="1">
            <a:spLocks/>
          </p:cNvSpPr>
          <p:nvPr/>
        </p:nvSpPr>
        <p:spPr>
          <a:xfrm>
            <a:off x="2822815" y="6165735"/>
            <a:ext cx="4842140" cy="82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21906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黑体" charset="-122"/>
                <a:cs typeface="+mn-cs"/>
                <a:sym typeface="Avenir Next Ultra Light"/>
              </a:defRPr>
            </a:lvl1pPr>
            <a:lvl2pPr marL="0" marR="0" indent="85721" algn="ctr" defTabSz="21906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Ultra Light"/>
              </a:defRPr>
            </a:lvl2pPr>
            <a:lvl3pPr marL="0" marR="0" indent="171442" algn="ctr" defTabSz="21906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Ultra Light"/>
              </a:defRPr>
            </a:lvl3pPr>
            <a:lvl4pPr marL="0" marR="0" indent="257163" algn="ctr" defTabSz="21906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Ultra Light"/>
              </a:defRPr>
            </a:lvl4pPr>
            <a:lvl5pPr marL="0" marR="0" indent="342883" algn="ctr" defTabSz="21906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Ultra Light"/>
              </a:defRPr>
            </a:lvl5pPr>
            <a:lvl6pPr marL="0" marR="0" indent="428604" algn="ctr" defTabSz="21906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Ultra Light"/>
              </a:defRPr>
            </a:lvl6pPr>
            <a:lvl7pPr marL="0" marR="0" indent="514325" algn="ctr" defTabSz="21906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Ultra Light"/>
              </a:defRPr>
            </a:lvl7pPr>
            <a:lvl8pPr marL="0" marR="0" indent="600045" algn="ctr" defTabSz="21906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Ultra Light"/>
              </a:defRPr>
            </a:lvl8pPr>
            <a:lvl9pPr marL="0" marR="0" indent="685766" algn="ctr" defTabSz="21906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venir Next Ultra Light"/>
              </a:defRPr>
            </a:lvl9pPr>
          </a:lstStyle>
          <a:p>
            <a:pPr algn="l" hangingPunct="1"/>
            <a:r>
              <a:rPr lang="en-US" altLang="zh-CN" sz="2400" b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Sen</a:t>
            </a:r>
            <a:r>
              <a:rPr lang="zh-CN" altLang="en-US" sz="2400" b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en-US" altLang="zh-CN" sz="2400" b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Zhao, Email:</a:t>
            </a:r>
            <a:r>
              <a:rPr lang="zh-CN" altLang="en-US" sz="2400" b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en-US" altLang="zh-CN" sz="2400" b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  <a:hlinkClick r:id="rId3"/>
              </a:rPr>
              <a:t>zhaos@hawaii.edu</a:t>
            </a:r>
            <a:endParaRPr lang="en-US" altLang="zh-CN" sz="2400" b="0" dirty="0">
              <a:ln w="0"/>
              <a:solidFill>
                <a:schemeClr val="tx1"/>
              </a:solidFill>
              <a:latin typeface="Calibri" panose="020F0502020204030204" pitchFamily="34" charset="0"/>
              <a:ea typeface="Gill Sans" charset="0"/>
              <a:cs typeface="Calibri" panose="020F0502020204030204" pitchFamily="34" charset="0"/>
            </a:endParaRPr>
          </a:p>
        </p:txBody>
      </p:sp>
      <p:sp>
        <p:nvSpPr>
          <p:cNvPr id="7" name="矩形 3"/>
          <p:cNvSpPr/>
          <p:nvPr/>
        </p:nvSpPr>
        <p:spPr>
          <a:xfrm>
            <a:off x="324439" y="1169201"/>
            <a:ext cx="93974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atin typeface="+mj-lt"/>
                <a:ea typeface="Microsoft YaHei" panose="020B0503020204020204" pitchFamily="34" charset="-122"/>
                <a:cs typeface="Arial Narrow"/>
              </a:rPr>
              <a:t>Chapter 4</a:t>
            </a:r>
            <a:r>
              <a:rPr lang="zh-CN" altLang="en-US" sz="2800" b="1" dirty="0">
                <a:latin typeface="+mj-lt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sz="2800" b="1" dirty="0">
                <a:latin typeface="+mj-lt"/>
                <a:ea typeface="Microsoft YaHei" panose="020B0503020204020204" pitchFamily="34" charset="-122"/>
                <a:cs typeface="Arial Narrow"/>
              </a:rPr>
              <a:t>Circulation, Vorticity, and Potential Vorticity</a:t>
            </a:r>
            <a:br>
              <a:rPr lang="en-US" sz="2800" b="1" dirty="0">
                <a:latin typeface="+mj-lt"/>
                <a:ea typeface="Microsoft YaHei" panose="020B0503020204020204" pitchFamily="34" charset="-122"/>
                <a:cs typeface="Arial Narrow"/>
              </a:rPr>
            </a:br>
            <a:r>
              <a:rPr lang="en-US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A</a:t>
            </a:r>
            <a:r>
              <a:rPr lang="zh-CN" altLang="en-US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CN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Rotational</a:t>
            </a:r>
            <a:r>
              <a:rPr lang="zh-CN" altLang="en-US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CN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View</a:t>
            </a:r>
            <a:r>
              <a:rPr lang="zh-CN" altLang="en-US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CN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of</a:t>
            </a:r>
            <a:r>
              <a:rPr lang="zh-CN" altLang="en-US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CN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the</a:t>
            </a:r>
            <a:r>
              <a:rPr lang="zh-CN" altLang="en-US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CN" sz="2400" b="1" i="1" dirty="0">
                <a:latin typeface="Comic Sans MS" panose="030F0902030302020204" pitchFamily="66" charset="0"/>
                <a:ea typeface="Microsoft YaHei" panose="020B0503020204020204" pitchFamily="34" charset="-122"/>
                <a:cs typeface="Arial Narrow"/>
              </a:rPr>
              <a:t>Atmosphere</a:t>
            </a:r>
            <a:endParaRPr lang="en-US" sz="2800" b="1" i="1" dirty="0">
              <a:latin typeface="Comic Sans MS" panose="030F0902030302020204" pitchFamily="66" charset="0"/>
              <a:ea typeface="Microsoft YaHei" panose="020B0503020204020204" pitchFamily="34" charset="-122"/>
              <a:cs typeface="Arial Narrow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F4F9E1-053A-9245-9B46-2482BCF0294D}"/>
              </a:ext>
            </a:extLst>
          </p:cNvPr>
          <p:cNvGrpSpPr/>
          <p:nvPr/>
        </p:nvGrpSpPr>
        <p:grpSpPr>
          <a:xfrm>
            <a:off x="1984941" y="2123308"/>
            <a:ext cx="2875984" cy="2221496"/>
            <a:chOff x="2215578" y="1759812"/>
            <a:chExt cx="2875984" cy="2221496"/>
          </a:xfrm>
        </p:grpSpPr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3F8DD16D-469C-9F41-8ACC-0E7BD4875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0645" y="1875557"/>
              <a:ext cx="1674813" cy="1674812"/>
              <a:chOff x="3198341" y="1836093"/>
              <a:chExt cx="1674421" cy="1674421"/>
            </a:xfrm>
          </p:grpSpPr>
          <p:sp>
            <p:nvSpPr>
              <p:cNvPr id="25" name="橢圓 39">
                <a:extLst>
                  <a:ext uri="{FF2B5EF4-FFF2-40B4-BE49-F238E27FC236}">
                    <a16:creationId xmlns:a16="http://schemas.microsoft.com/office/drawing/2014/main" id="{344CCB03-C144-8146-A307-8786C4BACD03}"/>
                  </a:ext>
                </a:extLst>
              </p:cNvPr>
              <p:cNvSpPr/>
              <p:nvPr/>
            </p:nvSpPr>
            <p:spPr>
              <a:xfrm>
                <a:off x="3198341" y="1836093"/>
                <a:ext cx="1674421" cy="1674421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TW" altLang="en-US"/>
              </a:p>
            </p:txBody>
          </p:sp>
          <p:cxnSp>
            <p:nvCxnSpPr>
              <p:cNvPr id="26" name="直線箭頭接點 40">
                <a:extLst>
                  <a:ext uri="{FF2B5EF4-FFF2-40B4-BE49-F238E27FC236}">
                    <a16:creationId xmlns:a16="http://schemas.microsoft.com/office/drawing/2014/main" id="{945CCB71-F56B-A94E-BDE5-284E4CBA3E2C}"/>
                  </a:ext>
                </a:extLst>
              </p:cNvPr>
              <p:cNvCxnSpPr/>
              <p:nvPr/>
            </p:nvCxnSpPr>
            <p:spPr>
              <a:xfrm flipV="1">
                <a:off x="4866413" y="2474119"/>
                <a:ext cx="0" cy="84117"/>
              </a:xfrm>
              <a:prstGeom prst="straightConnector1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A3F5F60F-0BC8-4F4D-8502-8C5A84051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037" y="3642754"/>
              <a:ext cx="14082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latin typeface="Microsoft YaHei" charset="-122"/>
                  <a:ea typeface="Microsoft YaHei" charset="-122"/>
                  <a:cs typeface="Microsoft YaHei" charset="-122"/>
                </a:rPr>
                <a:t>C</a:t>
              </a:r>
              <a:r>
                <a:rPr kumimoji="1" lang="en-US" altLang="zh-TW" sz="1600" dirty="0">
                  <a:latin typeface="Microsoft YaHei" charset="-122"/>
                  <a:ea typeface="Microsoft YaHei" charset="-122"/>
                  <a:cs typeface="Microsoft YaHei" charset="-122"/>
                </a:rPr>
                <a:t>yclonic low</a:t>
              </a:r>
            </a:p>
          </p:txBody>
        </p:sp>
        <p:grpSp>
          <p:nvGrpSpPr>
            <p:cNvPr id="12" name="Group 63">
              <a:extLst>
                <a:ext uri="{FF2B5EF4-FFF2-40B4-BE49-F238E27FC236}">
                  <a16:creationId xmlns:a16="http://schemas.microsoft.com/office/drawing/2014/main" id="{593390DE-83C5-3749-ACBA-CD89887C1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2441" y="1902073"/>
              <a:ext cx="594773" cy="811173"/>
              <a:chOff x="4410581" y="1904669"/>
              <a:chExt cx="594360" cy="811310"/>
            </a:xfrm>
          </p:grpSpPr>
          <p:cxnSp>
            <p:nvCxnSpPr>
              <p:cNvPr id="23" name="Straight Arrow Connector 29">
                <a:extLst>
                  <a:ext uri="{FF2B5EF4-FFF2-40B4-BE49-F238E27FC236}">
                    <a16:creationId xmlns:a16="http://schemas.microsoft.com/office/drawing/2014/main" id="{E708CBC2-1448-2243-8087-B65E2D0519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04941" y="1904669"/>
                <a:ext cx="0" cy="81131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lg" len="lg"/>
                <a:tailEnd type="triangle" w="lg" len="med"/>
              </a:ln>
            </p:spPr>
          </p:cxnSp>
          <p:cxnSp>
            <p:nvCxnSpPr>
              <p:cNvPr id="24" name="Straight Arrow Connector 62">
                <a:extLst>
                  <a:ext uri="{FF2B5EF4-FFF2-40B4-BE49-F238E27FC236}">
                    <a16:creationId xmlns:a16="http://schemas.microsoft.com/office/drawing/2014/main" id="{47026C8F-42EF-1B48-ADB7-B01F9361D6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410581" y="2696368"/>
                <a:ext cx="594360" cy="1"/>
              </a:xfrm>
              <a:prstGeom prst="straightConnector1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  <a:round/>
                <a:headEnd type="none" w="lg" len="lg"/>
                <a:tailEnd type="triangle" w="lg" len="med"/>
              </a:ln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72C460A-12C1-2A4B-B50B-D9A52A06E4FA}"/>
                    </a:ext>
                  </a:extLst>
                </p:cNvPr>
                <p:cNvSpPr txBox="1"/>
                <p:nvPr/>
              </p:nvSpPr>
              <p:spPr>
                <a:xfrm>
                  <a:off x="3673956" y="1759812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charset="0"/>
                          </a:rPr>
                          <m:t>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72C460A-12C1-2A4B-B50B-D9A52A06E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956" y="1759812"/>
                  <a:ext cx="39786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2375E77-A3EA-2B4D-9EE1-B7D0697D8A3E}"/>
                    </a:ext>
                  </a:extLst>
                </p:cNvPr>
                <p:cNvSpPr txBox="1"/>
                <p:nvPr/>
              </p:nvSpPr>
              <p:spPr>
                <a:xfrm>
                  <a:off x="3161130" y="2401696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𝒏</m:t>
                        </m:r>
                      </m:oMath>
                    </m:oMathPara>
                  </a14:m>
                  <a:endParaRPr lang="en-US" b="1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2375E77-A3EA-2B4D-9EE1-B7D0697D8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130" y="2401696"/>
                  <a:ext cx="3978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4704A7C9-E9C5-3042-B2B1-CB613A8FE011}"/>
                </a:ext>
              </a:extLst>
            </p:cNvPr>
            <p:cNvSpPr/>
            <p:nvPr/>
          </p:nvSpPr>
          <p:spPr bwMode="auto">
            <a:xfrm rot="10800000">
              <a:off x="2215578" y="2603859"/>
              <a:ext cx="273650" cy="243404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25AE5D6-A871-3849-98C9-8B5EB00E4289}"/>
                </a:ext>
              </a:extLst>
            </p:cNvPr>
            <p:cNvCxnSpPr>
              <a:endCxn id="19" idx="0"/>
            </p:cNvCxnSpPr>
            <p:nvPr/>
          </p:nvCxnSpPr>
          <p:spPr bwMode="auto">
            <a:xfrm>
              <a:off x="4015458" y="2779971"/>
              <a:ext cx="511687" cy="59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8747C8-997E-6C4C-A25F-F82704F51A0A}"/>
                </a:ext>
              </a:extLst>
            </p:cNvPr>
            <p:cNvCxnSpPr/>
            <p:nvPr/>
          </p:nvCxnSpPr>
          <p:spPr bwMode="auto">
            <a:xfrm flipH="1">
              <a:off x="3270801" y="2734245"/>
              <a:ext cx="717037" cy="8167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D2EABE-4BF6-9944-9774-42007BEE9747}"/>
                </a:ext>
              </a:extLst>
            </p:cNvPr>
            <p:cNvSpPr txBox="1"/>
            <p:nvPr/>
          </p:nvSpPr>
          <p:spPr>
            <a:xfrm>
              <a:off x="3403347" y="276562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CC"/>
                  </a:solidFill>
                </a:rPr>
                <a:t>PGF</a:t>
              </a:r>
              <a:endParaRPr lang="en-US" sz="1400" b="1" dirty="0">
                <a:solidFill>
                  <a:srgbClr val="0000CC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FC088F-EA5D-4448-9E42-74349CA71809}"/>
                </a:ext>
              </a:extLst>
            </p:cNvPr>
            <p:cNvSpPr txBox="1"/>
            <p:nvPr/>
          </p:nvSpPr>
          <p:spPr>
            <a:xfrm>
              <a:off x="3962727" y="2785910"/>
              <a:ext cx="112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Centrifugal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2A2A80-59FC-994A-8AA6-0117B3885BF6}"/>
                </a:ext>
              </a:extLst>
            </p:cNvPr>
            <p:cNvSpPr txBox="1"/>
            <p:nvPr/>
          </p:nvSpPr>
          <p:spPr>
            <a:xfrm>
              <a:off x="2950779" y="2389797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C30048-21DB-7F47-8F1C-01A78D5488CD}"/>
                </a:ext>
              </a:extLst>
            </p:cNvPr>
            <p:cNvCxnSpPr/>
            <p:nvPr/>
          </p:nvCxnSpPr>
          <p:spPr bwMode="auto">
            <a:xfrm>
              <a:off x="4004207" y="2668571"/>
              <a:ext cx="550045" cy="409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B6AD74-A720-084C-A845-216ED45375C7}"/>
                </a:ext>
              </a:extLst>
            </p:cNvPr>
            <p:cNvSpPr txBox="1"/>
            <p:nvPr/>
          </p:nvSpPr>
          <p:spPr>
            <a:xfrm>
              <a:off x="3969570" y="2367977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FF9933"/>
                  </a:solidFill>
                </a:rPr>
                <a:t>Coriolis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FCE4D2-388D-7441-B3AF-CAC6CB68115C}"/>
              </a:ext>
            </a:extLst>
          </p:cNvPr>
          <p:cNvGrpSpPr/>
          <p:nvPr/>
        </p:nvGrpSpPr>
        <p:grpSpPr>
          <a:xfrm>
            <a:off x="5125113" y="2136540"/>
            <a:ext cx="3015535" cy="2208570"/>
            <a:chOff x="6381764" y="4066305"/>
            <a:chExt cx="3015535" cy="2208570"/>
          </a:xfrm>
        </p:grpSpPr>
        <p:grpSp>
          <p:nvGrpSpPr>
            <p:cNvPr id="28" name="Group 20">
              <a:extLst>
                <a:ext uri="{FF2B5EF4-FFF2-40B4-BE49-F238E27FC236}">
                  <a16:creationId xmlns:a16="http://schemas.microsoft.com/office/drawing/2014/main" id="{DE1414DC-6B63-3C41-91DF-36EFD92B0E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4225" y="4066305"/>
              <a:ext cx="1674813" cy="1674812"/>
              <a:chOff x="6972826" y="1980109"/>
              <a:chExt cx="1674421" cy="1674421"/>
            </a:xfrm>
          </p:grpSpPr>
          <p:sp>
            <p:nvSpPr>
              <p:cNvPr id="43" name="橢圓 39">
                <a:extLst>
                  <a:ext uri="{FF2B5EF4-FFF2-40B4-BE49-F238E27FC236}">
                    <a16:creationId xmlns:a16="http://schemas.microsoft.com/office/drawing/2014/main" id="{7EDF3158-862B-294A-8160-D817CDCFFC81}"/>
                  </a:ext>
                </a:extLst>
              </p:cNvPr>
              <p:cNvSpPr/>
              <p:nvPr/>
            </p:nvSpPr>
            <p:spPr>
              <a:xfrm>
                <a:off x="6972826" y="1980109"/>
                <a:ext cx="1674421" cy="1674421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TW" altLang="en-US"/>
              </a:p>
            </p:txBody>
          </p:sp>
          <p:cxnSp>
            <p:nvCxnSpPr>
              <p:cNvPr id="44" name="直線箭頭接點 4">
                <a:extLst>
                  <a:ext uri="{FF2B5EF4-FFF2-40B4-BE49-F238E27FC236}">
                    <a16:creationId xmlns:a16="http://schemas.microsoft.com/office/drawing/2014/main" id="{E0D784D0-1D69-6041-9E01-84BF63CED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7247" y="2911753"/>
                <a:ext cx="0" cy="104751"/>
              </a:xfrm>
              <a:prstGeom prst="straightConnector1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C9B9F549-EF2F-CF4B-B529-9EA2A60F0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1764" y="5936321"/>
              <a:ext cx="2400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600">
                  <a:latin typeface="Microsoft YaHei" charset="-122"/>
                  <a:ea typeface="Microsoft YaHei" charset="-122"/>
                  <a:cs typeface="Microsoft YaHei" charset="-122"/>
                </a:rPr>
                <a:t>Anti-</a:t>
              </a:r>
              <a:r>
                <a:rPr kumimoji="1" lang="en-US" altLang="zh-TW" sz="1600">
                  <a:latin typeface="Microsoft YaHei" charset="-122"/>
                  <a:ea typeface="Microsoft YaHei" charset="-122"/>
                  <a:cs typeface="Microsoft YaHei" charset="-122"/>
                </a:rPr>
                <a:t>cyclonic high</a:t>
              </a:r>
              <a:endParaRPr lang="en-US" altLang="x-none" sz="16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60F1473A-CC92-124E-8332-E8556E52894E}"/>
                </a:ext>
              </a:extLst>
            </p:cNvPr>
            <p:cNvSpPr/>
            <p:nvPr/>
          </p:nvSpPr>
          <p:spPr bwMode="auto">
            <a:xfrm>
              <a:off x="6521895" y="4829771"/>
              <a:ext cx="216024" cy="18392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1" name="Group 63">
              <a:extLst>
                <a:ext uri="{FF2B5EF4-FFF2-40B4-BE49-F238E27FC236}">
                  <a16:creationId xmlns:a16="http://schemas.microsoft.com/office/drawing/2014/main" id="{467FB137-933E-2744-B743-1B3CC059715B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8305028" y="5005290"/>
              <a:ext cx="527854" cy="772522"/>
              <a:chOff x="4410581" y="1904669"/>
              <a:chExt cx="594360" cy="811310"/>
            </a:xfrm>
          </p:grpSpPr>
          <p:cxnSp>
            <p:nvCxnSpPr>
              <p:cNvPr id="41" name="Straight Arrow Connector 29">
                <a:extLst>
                  <a:ext uri="{FF2B5EF4-FFF2-40B4-BE49-F238E27FC236}">
                    <a16:creationId xmlns:a16="http://schemas.microsoft.com/office/drawing/2014/main" id="{2F9F4A12-11B1-1C4B-B429-98E528B78C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04941" y="1904669"/>
                <a:ext cx="0" cy="81131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lg" len="lg"/>
                <a:tailEnd type="triangle" w="lg" len="med"/>
              </a:ln>
            </p:spPr>
          </p:cxnSp>
          <p:cxnSp>
            <p:nvCxnSpPr>
              <p:cNvPr id="42" name="Straight Arrow Connector 62">
                <a:extLst>
                  <a:ext uri="{FF2B5EF4-FFF2-40B4-BE49-F238E27FC236}">
                    <a16:creationId xmlns:a16="http://schemas.microsoft.com/office/drawing/2014/main" id="{C9224CB5-2D37-954F-892D-9BA4134FADB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410581" y="2696368"/>
                <a:ext cx="594360" cy="1"/>
              </a:xfrm>
              <a:prstGeom prst="straightConnector1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  <a:round/>
                <a:headEnd type="none" w="lg" len="lg"/>
                <a:tailEnd type="triangle" w="lg" len="med"/>
              </a:ln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28F1D4E-DEB5-4847-B2C5-C9657DB82BAB}"/>
                    </a:ext>
                  </a:extLst>
                </p:cNvPr>
                <p:cNvSpPr txBox="1"/>
                <p:nvPr/>
              </p:nvSpPr>
              <p:spPr>
                <a:xfrm>
                  <a:off x="8293461" y="5612288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charset="0"/>
                          </a:rPr>
                          <m:t>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28F1D4E-DEB5-4847-B2C5-C9657DB82B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461" y="5612288"/>
                  <a:ext cx="39786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75463B-54DA-194C-BA9B-DC9D8D01D93A}"/>
                    </a:ext>
                  </a:extLst>
                </p:cNvPr>
                <p:cNvSpPr txBox="1"/>
                <p:nvPr/>
              </p:nvSpPr>
              <p:spPr>
                <a:xfrm>
                  <a:off x="8688450" y="4921734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𝒏</m:t>
                        </m:r>
                      </m:oMath>
                    </m:oMathPara>
                  </a14:m>
                  <a:endParaRPr lang="en-US" b="1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75463B-54DA-194C-BA9B-DC9D8D01D9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8450" y="4921734"/>
                  <a:ext cx="39786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A2D690-CD34-2E41-86B5-2E68419735BF}"/>
                </a:ext>
              </a:extLst>
            </p:cNvPr>
            <p:cNvSpPr txBox="1"/>
            <p:nvPr/>
          </p:nvSpPr>
          <p:spPr>
            <a:xfrm>
              <a:off x="7266354" y="4552912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00CC"/>
                  </a:solidFill>
                </a:rPr>
                <a:t>H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802A8FE-A4EE-0246-8311-2047361C7CC1}"/>
                </a:ext>
              </a:extLst>
            </p:cNvPr>
            <p:cNvCxnSpPr/>
            <p:nvPr/>
          </p:nvCxnSpPr>
          <p:spPr bwMode="auto">
            <a:xfrm>
              <a:off x="8309038" y="5034491"/>
              <a:ext cx="650146" cy="434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2004561-E3A7-AD45-B380-B261D47A1A6F}"/>
                </a:ext>
              </a:extLst>
            </p:cNvPr>
            <p:cNvCxnSpPr/>
            <p:nvPr/>
          </p:nvCxnSpPr>
          <p:spPr bwMode="auto">
            <a:xfrm>
              <a:off x="8301244" y="4930058"/>
              <a:ext cx="693841" cy="644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8B2A99-E16D-0D46-8B76-D774F586C130}"/>
                </a:ext>
              </a:extLst>
            </p:cNvPr>
            <p:cNvSpPr txBox="1"/>
            <p:nvPr/>
          </p:nvSpPr>
          <p:spPr>
            <a:xfrm>
              <a:off x="8411771" y="457328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CC"/>
                  </a:solidFill>
                </a:rPr>
                <a:t>PGF</a:t>
              </a:r>
              <a:endParaRPr lang="en-US" sz="1400" b="1" dirty="0">
                <a:solidFill>
                  <a:srgbClr val="0000CC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EDDAB4B-C697-D044-8B99-5D7B34D48841}"/>
                </a:ext>
              </a:extLst>
            </p:cNvPr>
            <p:cNvSpPr txBox="1"/>
            <p:nvPr/>
          </p:nvSpPr>
          <p:spPr>
            <a:xfrm>
              <a:off x="8268464" y="5092489"/>
              <a:ext cx="112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Centrifugal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746E59D-A42B-D74D-8A06-E6970A389993}"/>
                </a:ext>
              </a:extLst>
            </p:cNvPr>
            <p:cNvCxnSpPr/>
            <p:nvPr/>
          </p:nvCxnSpPr>
          <p:spPr bwMode="auto">
            <a:xfrm flipH="1" flipV="1">
              <a:off x="7452132" y="5009733"/>
              <a:ext cx="841482" cy="255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0AE27F-D612-F049-830F-4D9DCB9C6DFE}"/>
                </a:ext>
              </a:extLst>
            </p:cNvPr>
            <p:cNvSpPr txBox="1"/>
            <p:nvPr/>
          </p:nvSpPr>
          <p:spPr>
            <a:xfrm>
              <a:off x="7456937" y="5058848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FF9933"/>
                  </a:solidFill>
                </a:rPr>
                <a:t>Coriolis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3987ADF-C93D-AC4C-AEDA-CBDC7C0FCFBF}"/>
              </a:ext>
            </a:extLst>
          </p:cNvPr>
          <p:cNvSpPr/>
          <p:nvPr/>
        </p:nvSpPr>
        <p:spPr>
          <a:xfrm>
            <a:off x="828478" y="4558154"/>
            <a:ext cx="8424936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/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u="sng" dirty="0"/>
              <a:t>Diagnosis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-</a:t>
            </a:r>
            <a:r>
              <a:rPr lang="zh-CN" altLang="en-US" sz="2000" u="sng" dirty="0"/>
              <a:t> </a:t>
            </a:r>
            <a:r>
              <a:rPr lang="en-US" altLang="zh-CN" sz="2000" dirty="0"/>
              <a:t>Understand</a:t>
            </a:r>
            <a:r>
              <a:rPr lang="zh-CN" altLang="en-US" sz="2000" dirty="0"/>
              <a:t> </a:t>
            </a:r>
            <a:r>
              <a:rPr lang="en-US" altLang="zh-CN" sz="2000" dirty="0"/>
              <a:t>dynamics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large</a:t>
            </a:r>
            <a:r>
              <a:rPr lang="zh-CN" altLang="en-US" sz="2000" dirty="0"/>
              <a:t> </a:t>
            </a:r>
            <a:r>
              <a:rPr lang="en-US" altLang="zh-CN" sz="2000" dirty="0"/>
              <a:t>scale</a:t>
            </a:r>
            <a:r>
              <a:rPr lang="zh-CN" altLang="en-US" sz="2000" dirty="0"/>
              <a:t> </a:t>
            </a:r>
            <a:r>
              <a:rPr lang="en-US" altLang="zh-CN" sz="2000" dirty="0"/>
              <a:t>motion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atmosphere</a:t>
            </a:r>
          </a:p>
          <a:p>
            <a:pPr marL="738188" lvl="1" indent="-285750">
              <a:buFont typeface="Arial" panose="020B0604020202020204" pitchFamily="34" charset="0"/>
              <a:buChar char="•"/>
            </a:pPr>
            <a:r>
              <a:rPr lang="en-US" altLang="zh-CN" sz="2000" i="1" dirty="0"/>
              <a:t>Circulation,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Vorticity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and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Potential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Vorticity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u="sng" dirty="0"/>
              <a:t>Prognosis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-</a:t>
            </a:r>
            <a:r>
              <a:rPr lang="zh-CN" altLang="en-US" sz="2000" dirty="0"/>
              <a:t> </a:t>
            </a:r>
            <a:r>
              <a:rPr lang="en-US" altLang="zh-CN" sz="2000" dirty="0"/>
              <a:t>Predict</a:t>
            </a:r>
            <a:r>
              <a:rPr lang="zh-CN" altLang="en-US" sz="2000" dirty="0"/>
              <a:t> </a:t>
            </a:r>
            <a:r>
              <a:rPr lang="en-US" altLang="zh-CN" sz="2000" dirty="0"/>
              <a:t>future</a:t>
            </a:r>
            <a:r>
              <a:rPr lang="zh-CN" altLang="en-US" sz="2000" dirty="0"/>
              <a:t> </a:t>
            </a:r>
            <a:r>
              <a:rPr lang="en-US" altLang="zh-CN" sz="2000" dirty="0"/>
              <a:t>atmospheric</a:t>
            </a:r>
            <a:r>
              <a:rPr lang="zh-CN" altLang="en-US" sz="2000" dirty="0"/>
              <a:t> </a:t>
            </a:r>
            <a:r>
              <a:rPr lang="en-US" altLang="zh-CN" sz="2000" dirty="0"/>
              <a:t>motions</a:t>
            </a:r>
          </a:p>
          <a:p>
            <a:pPr marL="738188" lvl="1" indent="-285750">
              <a:buFont typeface="Arial" panose="020B0604020202020204" pitchFamily="34" charset="0"/>
              <a:buChar char="•"/>
            </a:pPr>
            <a:r>
              <a:rPr lang="en-US" altLang="zh-CN" sz="2000" i="1" dirty="0"/>
              <a:t>Equations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of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Circulation,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Vorticity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and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Potential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Vorticity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75023289"/>
      </p:ext>
    </p:extLst>
  </p:cSld>
  <p:clrMapOvr>
    <a:masterClrMapping/>
  </p:clrMapOvr>
  <p:transition advTm="102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091F-5583-E049-B1F6-60CB7913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isentropic surface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A3E3E-FC55-2845-A01D-E47F11DB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D023D-70E8-E542-A2AC-A0326937671E}" type="slidenum">
              <a:rPr lang="en-US" altLang="zh-CN" smtClean="0"/>
              <a:pPr>
                <a:defRPr/>
              </a:pPr>
              <a:t>10</a:t>
            </a:fld>
            <a:endParaRPr lang="zh-CN" altLang="zh-C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C96F6-5755-834B-AC43-9EA15824B504}"/>
              </a:ext>
            </a:extLst>
          </p:cNvPr>
          <p:cNvSpPr/>
          <p:nvPr/>
        </p:nvSpPr>
        <p:spPr>
          <a:xfrm>
            <a:off x="487549" y="1073060"/>
            <a:ext cx="9117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 surface in space on which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2" tooltip="Potential temperature"/>
              </a:rPr>
              <a:t>potential temperature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is everywhere equal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DF32429-CEEE-C540-8609-2ACA066B34DF}"/>
                  </a:ext>
                </a:extLst>
              </p:cNvPr>
              <p:cNvSpPr/>
              <p:nvPr/>
            </p:nvSpPr>
            <p:spPr>
              <a:xfrm>
                <a:off x="1116509" y="1769045"/>
                <a:ext cx="2204770" cy="887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DF32429-CEEE-C540-8609-2ACA066B3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09" y="1769045"/>
                <a:ext cx="2204770" cy="887679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51DE8D5-4063-CA49-B4AD-600B51BA5519}"/>
              </a:ext>
            </a:extLst>
          </p:cNvPr>
          <p:cNvGrpSpPr/>
          <p:nvPr/>
        </p:nvGrpSpPr>
        <p:grpSpPr>
          <a:xfrm>
            <a:off x="4644901" y="1836093"/>
            <a:ext cx="4922098" cy="2585323"/>
            <a:chOff x="3780805" y="2230739"/>
            <a:chExt cx="5786194" cy="2820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27C687-94BC-F04A-9F4C-7E569416E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0805" y="2230739"/>
              <a:ext cx="5786194" cy="282077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8EF3C0-21DC-6C41-AEC5-81228EA8A991}"/>
                </a:ext>
              </a:extLst>
            </p:cNvPr>
            <p:cNvSpPr/>
            <p:nvPr/>
          </p:nvSpPr>
          <p:spPr>
            <a:xfrm>
              <a:off x="4627298" y="4509148"/>
              <a:ext cx="4860925" cy="3358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Potential temperature increases with height</a:t>
              </a:r>
              <a:endParaRPr lang="en-US" sz="1400" dirty="0">
                <a:solidFill>
                  <a:schemeClr val="bg1"/>
                </a:solidFill>
                <a:latin typeface="system-ui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14CF35F-5559-124A-854D-9008B72E41A9}"/>
              </a:ext>
            </a:extLst>
          </p:cNvPr>
          <p:cNvSpPr/>
          <p:nvPr/>
        </p:nvSpPr>
        <p:spPr>
          <a:xfrm>
            <a:off x="400982" y="2770163"/>
            <a:ext cx="40999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Potential temperature is conserved during an adiabatic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</a:rPr>
              <a:t>On </a:t>
            </a:r>
            <a:r>
              <a:rPr lang="en-US" u="sng" dirty="0"/>
              <a:t>isentropic surface, density is is a function of pressure alone</a:t>
            </a:r>
            <a:r>
              <a:rPr lang="en-US" dirty="0"/>
              <a:t>, the solenoidal term in the circulation theorem vanishes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25D812-CB84-494B-9195-082DE4AF6A33}"/>
                  </a:ext>
                </a:extLst>
              </p:cNvPr>
              <p:cNvSpPr/>
              <p:nvPr/>
            </p:nvSpPr>
            <p:spPr>
              <a:xfrm>
                <a:off x="1476549" y="4901715"/>
                <a:ext cx="2843342" cy="652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25D812-CB84-494B-9195-082DE4AF6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549" y="4901715"/>
                <a:ext cx="2843342" cy="652423"/>
              </a:xfrm>
              <a:prstGeom prst="rect">
                <a:avLst/>
              </a:prstGeom>
              <a:blipFill>
                <a:blip r:embed="rId5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4793A0D0-28EE-3E45-8CAE-DF86F4F5C815}"/>
              </a:ext>
            </a:extLst>
          </p:cNvPr>
          <p:cNvSpPr/>
          <p:nvPr/>
        </p:nvSpPr>
        <p:spPr bwMode="auto">
          <a:xfrm>
            <a:off x="2826670" y="5610831"/>
            <a:ext cx="288032" cy="28509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92977A-5021-5D40-9FB5-673F91AE7160}"/>
                  </a:ext>
                </a:extLst>
              </p:cNvPr>
              <p:cNvSpPr/>
              <p:nvPr/>
            </p:nvSpPr>
            <p:spPr>
              <a:xfrm>
                <a:off x="1567535" y="5903924"/>
                <a:ext cx="2661370" cy="661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92977A-5021-5D40-9FB5-673F91AE7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35" y="5903924"/>
                <a:ext cx="2661370" cy="661976"/>
              </a:xfrm>
              <a:prstGeom prst="rect">
                <a:avLst/>
              </a:prstGeom>
              <a:blipFill>
                <a:blip r:embed="rId6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39D829-3E4A-A640-A2E9-D9E8C3DA338C}"/>
                  </a:ext>
                </a:extLst>
              </p:cNvPr>
              <p:cNvSpPr/>
              <p:nvPr/>
            </p:nvSpPr>
            <p:spPr>
              <a:xfrm>
                <a:off x="5653013" y="5475894"/>
                <a:ext cx="3305649" cy="827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∮"/>
                              <m:limLoc m:val="undOvr"/>
                              <m:subHide m:val="on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altLang="zh-CN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altLang="zh-CN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39D829-3E4A-A640-A2E9-D9E8C3DA3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13" y="5475894"/>
                <a:ext cx="3305649" cy="827855"/>
              </a:xfrm>
              <a:prstGeom prst="rect">
                <a:avLst/>
              </a:prstGeom>
              <a:blipFill>
                <a:blip r:embed="rId7"/>
                <a:stretch>
                  <a:fillRect l="-25670"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4AA4A60E-CD79-524A-9DD5-DA435D41A4F6}"/>
              </a:ext>
            </a:extLst>
          </p:cNvPr>
          <p:cNvSpPr/>
          <p:nvPr/>
        </p:nvSpPr>
        <p:spPr bwMode="auto">
          <a:xfrm>
            <a:off x="4700043" y="5724328"/>
            <a:ext cx="545583" cy="3309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67617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A17C9-AB97-0043-ABEA-3CA7A7DA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11</a:t>
            </a:fld>
            <a:endParaRPr lang="zh-CN" altLang="zh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C2778-FB09-9043-A96F-5FAB49180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957" y="1862800"/>
            <a:ext cx="4719440" cy="3643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C08E92-EBD0-8F47-90E1-82E8EBBD96F9}"/>
              </a:ext>
            </a:extLst>
          </p:cNvPr>
          <p:cNvSpPr/>
          <p:nvPr/>
        </p:nvSpPr>
        <p:spPr>
          <a:xfrm>
            <a:off x="-1515887" y="253789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Derivation of PV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C1D35-7702-D94B-8A5A-DA9DCE3BFCC1}"/>
                  </a:ext>
                </a:extLst>
              </p:cNvPr>
              <p:cNvSpPr/>
              <p:nvPr/>
            </p:nvSpPr>
            <p:spPr>
              <a:xfrm>
                <a:off x="36389" y="1214435"/>
                <a:ext cx="5904656" cy="5822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Consider an inﬁnitesimal cylinder that is bounded above and below by constant potential temperature surfaces: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For adiabatic flow, both </a:t>
                </a:r>
                <a:r>
                  <a:rPr lang="en-US" sz="2000" u="sng" dirty="0">
                    <a:latin typeface="+mj-lt"/>
                  </a:rPr>
                  <a:t>mass</a:t>
                </a:r>
                <a:r>
                  <a:rPr lang="en-US" sz="2000" dirty="0">
                    <a:latin typeface="+mn-lt"/>
                  </a:rPr>
                  <a:t> and </a:t>
                </a:r>
                <a:r>
                  <a:rPr lang="en-US" sz="2000" u="sng" dirty="0"/>
                  <a:t>potential temperature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+mn-lt"/>
                  </a:rPr>
                  <a:t>in this cylinder, are conserved.</a:t>
                </a:r>
              </a:p>
              <a:p>
                <a:pPr marL="795338" lvl="1" indent="-342900">
                  <a:buFont typeface="Arial" panose="020B0604020202020204" pitchFamily="34" charset="0"/>
                  <a:buChar char="•"/>
                </a:pPr>
                <a:r>
                  <a:rPr lang="en-US" sz="2000" u="sng" dirty="0"/>
                  <a:t>mass</a:t>
                </a:r>
                <a:r>
                  <a:rPr lang="en-US" sz="2000" dirty="0">
                    <a:latin typeface="+mn-lt"/>
                  </a:rPr>
                  <a:t> </a:t>
                </a:r>
                <a:b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 marL="795338" lvl="1" indent="-342900">
                  <a:buFont typeface="Arial" panose="020B0604020202020204" pitchFamily="34" charset="0"/>
                  <a:buChar char="•"/>
                </a:pPr>
                <a:r>
                  <a:rPr lang="en-US" sz="2000" u="sng" dirty="0"/>
                  <a:t>potential temperature</a:t>
                </a:r>
                <a:r>
                  <a:rPr lang="en-US" sz="2000" dirty="0"/>
                  <a:t> </a:t>
                </a:r>
                <a:br>
                  <a:rPr lang="en-US" altLang="zh-CN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We choose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, so that</a:t>
                </a:r>
              </a:p>
              <a:p>
                <a:pPr marL="795338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𝛻𝛼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𝛻𝛼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pPr marL="795338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br>
                  <a:rPr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den>
                        </m:f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𝜃</m:t>
                        </m:r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 indent="0"/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C1D35-7702-D94B-8A5A-DA9DCE3BF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" y="1214435"/>
                <a:ext cx="5904656" cy="5822684"/>
              </a:xfrm>
              <a:prstGeom prst="rect">
                <a:avLst/>
              </a:prstGeom>
              <a:blipFill>
                <a:blip r:embed="rId4"/>
                <a:stretch>
                  <a:fillRect l="-429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9E05EF-4CE5-1742-97E8-7707669AAB26}"/>
                  </a:ext>
                </a:extLst>
              </p:cNvPr>
              <p:cNvSpPr/>
              <p:nvPr/>
            </p:nvSpPr>
            <p:spPr>
              <a:xfrm>
                <a:off x="6057095" y="798704"/>
                <a:ext cx="3628366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9E05EF-4CE5-1742-97E8-7707669AA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95" y="798704"/>
                <a:ext cx="3628366" cy="610873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739B85-2D4F-004B-BA6A-33DEA6DC7D44}"/>
                  </a:ext>
                </a:extLst>
              </p:cNvPr>
              <p:cNvSpPr/>
              <p:nvPr/>
            </p:nvSpPr>
            <p:spPr>
              <a:xfrm>
                <a:off x="6661125" y="5779484"/>
                <a:ext cx="2246384" cy="61087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739B85-2D4F-004B-BA6A-33DEA6DC7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125" y="5779484"/>
                <a:ext cx="2246384" cy="610873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0BF9D0-E03C-B44C-8B3A-1B6B90227AB4}"/>
                  </a:ext>
                </a:extLst>
              </p:cNvPr>
              <p:cNvSpPr/>
              <p:nvPr/>
            </p:nvSpPr>
            <p:spPr>
              <a:xfrm>
                <a:off x="6363287" y="40291"/>
                <a:ext cx="2544222" cy="758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nary>
                        <m:nary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0BF9D0-E03C-B44C-8B3A-1B6B90227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287" y="40291"/>
                <a:ext cx="2544222" cy="758413"/>
              </a:xfrm>
              <a:prstGeom prst="rect">
                <a:avLst/>
              </a:prstGeom>
              <a:blipFill>
                <a:blip r:embed="rId7"/>
                <a:stretch>
                  <a:fillRect l="-18408" t="-118033" r="-11940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370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1B39E-74FB-1241-81EA-4B045E06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12</a:t>
            </a:fld>
            <a:endParaRPr lang="zh-CN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23231D-C3C3-7743-A631-E3D3DB4060A1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Definition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of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Potential Vorticity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(PV)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24C138-9708-9A42-9152-DBD1FC592763}"/>
              </a:ext>
            </a:extLst>
          </p:cNvPr>
          <p:cNvSpPr txBox="1">
            <a:spLocks/>
          </p:cNvSpPr>
          <p:nvPr/>
        </p:nvSpPr>
        <p:spPr>
          <a:xfrm>
            <a:off x="619212" y="2844206"/>
            <a:ext cx="885698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338138" indent="-338138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013" indent="-28257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0300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82738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35175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92412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9618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06825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64031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The beautiful conservation of potential vorticity has profound consequences in fluid dynamics, especially in a rotating, stratified (baroclinic) fluid</a:t>
            </a:r>
          </a:p>
          <a:p>
            <a:r>
              <a:rPr lang="en-US" sz="2000" kern="0" dirty="0"/>
              <a:t>It </a:t>
            </a:r>
            <a:r>
              <a:rPr lang="en-US" sz="2000" dirty="0"/>
              <a:t>links all of the basic physical conservation laws into a single expression</a:t>
            </a:r>
          </a:p>
          <a:p>
            <a:r>
              <a:rPr lang="en-US" sz="2000" b="1" dirty="0"/>
              <a:t>PV places a powerful constraint on both dynamic and thermodynamic ﬂuctuations</a:t>
            </a:r>
            <a:endParaRPr lang="en-US" sz="2000" b="1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B5E3D7-B4FE-7F49-A66B-B16C084689D4}"/>
              </a:ext>
            </a:extLst>
          </p:cNvPr>
          <p:cNvSpPr/>
          <p:nvPr/>
        </p:nvSpPr>
        <p:spPr>
          <a:xfrm>
            <a:off x="821036" y="1066478"/>
            <a:ext cx="6957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Ertel potential vorticity theorem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adiabatic conditions</a:t>
            </a:r>
            <a:r>
              <a:rPr lang="zh-CN" altLang="en-US" sz="2000" b="1" dirty="0"/>
              <a:t>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0DBE92-039E-AA4A-9864-4ABC0C2288BC}"/>
                  </a:ext>
                </a:extLst>
              </p:cNvPr>
              <p:cNvSpPr/>
              <p:nvPr/>
            </p:nvSpPr>
            <p:spPr>
              <a:xfrm>
                <a:off x="3276749" y="1785756"/>
                <a:ext cx="2929456" cy="78374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0DBE92-039E-AA4A-9864-4ABC0C228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749" y="1785756"/>
                <a:ext cx="2929456" cy="783741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FF249D-FCE5-F643-B35C-28F75D67B52E}"/>
                  </a:ext>
                </a:extLst>
              </p:cNvPr>
              <p:cNvSpPr/>
              <p:nvPr/>
            </p:nvSpPr>
            <p:spPr>
              <a:xfrm>
                <a:off x="7093173" y="1808736"/>
                <a:ext cx="1841466" cy="776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0" dirty="0">
                    <a:ea typeface="Cambria Math" panose="02040503050406030204" pitchFamily="18" charset="0"/>
                  </a:rPr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altLang="zh-CN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FF249D-FCE5-F643-B35C-28F75D67B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73" y="1808736"/>
                <a:ext cx="1841466" cy="776559"/>
              </a:xfrm>
              <a:prstGeom prst="rect">
                <a:avLst/>
              </a:prstGeom>
              <a:blipFill>
                <a:blip r:embed="rId4"/>
                <a:stretch>
                  <a:fillRect l="-6849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2301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27224-625B-1746-8313-38DEC693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13</a:t>
            </a:fld>
            <a:endParaRPr lang="zh-CN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CBCCF-671B-8A4B-98F5-52D22C64CA11}"/>
              </a:ext>
            </a:extLst>
          </p:cNvPr>
          <p:cNvSpPr/>
          <p:nvPr/>
        </p:nvSpPr>
        <p:spPr>
          <a:xfrm>
            <a:off x="-76643" y="419367"/>
            <a:ext cx="8483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Ertel PV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has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contribution mainly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from vertical component of vorticity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F4422A-6140-554E-9768-7333DEDCB1D4}"/>
              </a:ext>
            </a:extLst>
          </p:cNvPr>
          <p:cNvGrpSpPr/>
          <p:nvPr/>
        </p:nvGrpSpPr>
        <p:grpSpPr>
          <a:xfrm>
            <a:off x="2156961" y="1006575"/>
            <a:ext cx="4821897" cy="1079078"/>
            <a:chOff x="2066184" y="1841090"/>
            <a:chExt cx="4821897" cy="1079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8D2D967-45F4-EF4D-A772-F634CF264C08}"/>
                    </a:ext>
                  </a:extLst>
                </p:cNvPr>
                <p:cNvSpPr/>
                <p:nvPr/>
              </p:nvSpPr>
              <p:spPr>
                <a:xfrm>
                  <a:off x="2066184" y="1841090"/>
                  <a:ext cx="4821897" cy="7006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0" dirty="0">
                      <a:ea typeface="Cambria Math" panose="02040503050406030204" pitchFamily="18" charset="0"/>
                    </a:rPr>
                    <a:t>PV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8D2D967-45F4-EF4D-A772-F634CF264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6184" y="1841090"/>
                  <a:ext cx="4821897" cy="700641"/>
                </a:xfrm>
                <a:prstGeom prst="rect">
                  <a:avLst/>
                </a:prstGeom>
                <a:blipFill>
                  <a:blip r:embed="rId3"/>
                  <a:stretch>
                    <a:fillRect l="-1837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77FF1E-7674-1748-8DB8-AD49405D935F}"/>
                </a:ext>
              </a:extLst>
            </p:cNvPr>
            <p:cNvSpPr txBox="1"/>
            <p:nvPr/>
          </p:nvSpPr>
          <p:spPr>
            <a:xfrm>
              <a:off x="3884662" y="2541731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horizontal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CD41A8-64F7-AB4A-9BEE-C68F9792B128}"/>
                </a:ext>
              </a:extLst>
            </p:cNvPr>
            <p:cNvSpPr txBox="1"/>
            <p:nvPr/>
          </p:nvSpPr>
          <p:spPr>
            <a:xfrm>
              <a:off x="5508167" y="2550836"/>
              <a:ext cx="941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vertical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F5B590-0CBB-2642-976C-D5F7AF7EBFC3}"/>
                  </a:ext>
                </a:extLst>
              </p:cNvPr>
              <p:cNvSpPr/>
              <p:nvPr/>
            </p:nvSpPr>
            <p:spPr>
              <a:xfrm>
                <a:off x="389377" y="2673176"/>
                <a:ext cx="2688365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310−290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3.3</m:t>
                        </m:r>
                      </m:den>
                    </m:f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~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6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K/km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F5B590-0CBB-2642-976C-D5F7AF7EB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77" y="2673176"/>
                <a:ext cx="2688365" cy="499560"/>
              </a:xfrm>
              <a:prstGeom prst="rect">
                <a:avLst/>
              </a:prstGeom>
              <a:blipFill>
                <a:blip r:embed="rId4"/>
                <a:stretch>
                  <a:fillRect r="-943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76394DA-132D-2146-BFD3-45D207730462}"/>
              </a:ext>
            </a:extLst>
          </p:cNvPr>
          <p:cNvGrpSpPr/>
          <p:nvPr/>
        </p:nvGrpSpPr>
        <p:grpSpPr>
          <a:xfrm>
            <a:off x="3854564" y="2350303"/>
            <a:ext cx="5714186" cy="3322327"/>
            <a:chOff x="3840557" y="2470955"/>
            <a:chExt cx="5714186" cy="332232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6FE591-5D6F-1440-BB77-05A32BDD0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0557" y="2470955"/>
              <a:ext cx="5714186" cy="332232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928263-5660-A741-8037-6A9465204964}"/>
                </a:ext>
              </a:extLst>
            </p:cNvPr>
            <p:cNvSpPr/>
            <p:nvPr/>
          </p:nvSpPr>
          <p:spPr bwMode="auto">
            <a:xfrm>
              <a:off x="5062054" y="4254577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EB15BE8-ACEC-4540-8B19-07DCB74079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81844" y="4328818"/>
              <a:ext cx="7227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982AC7F-A01C-9241-BF69-4C54CF78CE7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43204" y="3874122"/>
              <a:ext cx="0" cy="7702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4FB260-5211-BE44-AC4E-74AF43F6B19A}"/>
                </a:ext>
              </a:extLst>
            </p:cNvPr>
            <p:cNvSpPr txBox="1"/>
            <p:nvPr/>
          </p:nvSpPr>
          <p:spPr>
            <a:xfrm>
              <a:off x="5224355" y="3990287"/>
              <a:ext cx="280209" cy="156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050" dirty="0"/>
                <a:t>310</a:t>
              </a:r>
              <a:endParaRPr lang="en-US" sz="105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0B6F1D-9CAD-9742-BB1A-019681CC06B5}"/>
                </a:ext>
              </a:extLst>
            </p:cNvPr>
            <p:cNvSpPr txBox="1"/>
            <p:nvPr/>
          </p:nvSpPr>
          <p:spPr>
            <a:xfrm>
              <a:off x="4687037" y="3954511"/>
              <a:ext cx="280209" cy="156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050" dirty="0"/>
                <a:t>300</a:t>
              </a:r>
              <a:endParaRPr lang="en-US" sz="105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CADA5F-44DA-2F42-AF5B-A7703ED21DEE}"/>
                </a:ext>
              </a:extLst>
            </p:cNvPr>
            <p:cNvSpPr txBox="1"/>
            <p:nvPr/>
          </p:nvSpPr>
          <p:spPr>
            <a:xfrm>
              <a:off x="5134062" y="4737124"/>
              <a:ext cx="280209" cy="156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050" dirty="0"/>
                <a:t>290</a:t>
              </a:r>
              <a:endParaRPr lang="en-US" sz="1050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5800CF-B8E6-D54E-8701-8844F7BB24AB}"/>
                </a:ext>
              </a:extLst>
            </p:cNvPr>
            <p:cNvCxnSpPr/>
            <p:nvPr/>
          </p:nvCxnSpPr>
          <p:spPr bwMode="auto">
            <a:xfrm>
              <a:off x="4827141" y="2700189"/>
              <a:ext cx="0" cy="288032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72CA15F-BE60-AC4B-BFC7-FF5D55FBC882}"/>
                </a:ext>
              </a:extLst>
            </p:cNvPr>
            <p:cNvCxnSpPr/>
            <p:nvPr/>
          </p:nvCxnSpPr>
          <p:spPr bwMode="auto">
            <a:xfrm>
              <a:off x="5512875" y="2700189"/>
              <a:ext cx="0" cy="288032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73EADA-CFB7-3B46-8F5B-0DCD362E67A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68837" y="3858541"/>
              <a:ext cx="331236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5D0C09A-222C-074C-82C6-4081F1F2053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68837" y="4668395"/>
              <a:ext cx="331236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AADB8A-27FF-AA42-A0AC-F3BE0EA39248}"/>
                </a:ext>
              </a:extLst>
            </p:cNvPr>
            <p:cNvSpPr/>
            <p:nvPr/>
          </p:nvSpPr>
          <p:spPr>
            <a:xfrm>
              <a:off x="5882546" y="4468898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3</a:t>
              </a:r>
              <a:r>
                <a:rPr lang="zh-CN" altLang="en-US" dirty="0"/>
                <a:t> </a:t>
              </a:r>
              <a:r>
                <a:rPr lang="en-US" altLang="zh-CN" dirty="0"/>
                <a:t>km</a:t>
              </a:r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FE13C0-9F56-C24D-8010-CCAE09916707}"/>
                </a:ext>
              </a:extLst>
            </p:cNvPr>
            <p:cNvSpPr/>
            <p:nvPr/>
          </p:nvSpPr>
          <p:spPr>
            <a:xfrm>
              <a:off x="5829164" y="3663233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6.3</a:t>
              </a:r>
              <a:r>
                <a:rPr lang="zh-CN" altLang="en-US" dirty="0"/>
                <a:t> </a:t>
              </a:r>
              <a:r>
                <a:rPr lang="en-US" altLang="zh-CN" dirty="0"/>
                <a:t>km</a:t>
              </a:r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20CBB3B-6ED9-B54F-A514-7D2DD96C21FA}"/>
                </a:ext>
              </a:extLst>
            </p:cNvPr>
            <p:cNvSpPr/>
            <p:nvPr/>
          </p:nvSpPr>
          <p:spPr>
            <a:xfrm>
              <a:off x="5274166" y="5088700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40N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8C7D6C4-3BF4-B644-9E46-700AE167D83A}"/>
                </a:ext>
              </a:extLst>
            </p:cNvPr>
            <p:cNvSpPr/>
            <p:nvPr/>
          </p:nvSpPr>
          <p:spPr>
            <a:xfrm>
              <a:off x="4535345" y="5066887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70N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F46B57B-19B7-6F43-995B-A199ACC8376A}"/>
                  </a:ext>
                </a:extLst>
              </p:cNvPr>
              <p:cNvSpPr/>
              <p:nvPr/>
            </p:nvSpPr>
            <p:spPr>
              <a:xfrm>
                <a:off x="313722" y="3423064"/>
                <a:ext cx="3864642" cy="531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310−290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𝑑𝑒𝑔𝑟𝑒𝑒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~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6×10</a:t>
                </a:r>
                <a:r>
                  <a:rPr lang="en-US" altLang="zh-CN" baseline="30000" dirty="0"/>
                  <a:t>-3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K/km</a:t>
                </a:r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F46B57B-19B7-6F43-995B-A199ACC83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22" y="3423064"/>
                <a:ext cx="3864642" cy="531171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DA67087-82BC-5A41-A9B1-7CF89CCE16CE}"/>
                  </a:ext>
                </a:extLst>
              </p:cNvPr>
              <p:cNvSpPr/>
              <p:nvPr/>
            </p:nvSpPr>
            <p:spPr>
              <a:xfrm>
                <a:off x="981395" y="4338230"/>
                <a:ext cx="1827808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CN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sz="28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DA67087-82BC-5A41-A9B1-7CF89CCE1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95" y="4338230"/>
                <a:ext cx="1827808" cy="911596"/>
              </a:xfrm>
              <a:prstGeom prst="rect">
                <a:avLst/>
              </a:prstGeom>
              <a:blipFill>
                <a:blip r:embed="rId7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3539303C-9040-8540-872A-3B6217260F16}"/>
              </a:ext>
            </a:extLst>
          </p:cNvPr>
          <p:cNvSpPr/>
          <p:nvPr/>
        </p:nvSpPr>
        <p:spPr>
          <a:xfrm>
            <a:off x="496859" y="5840312"/>
            <a:ext cx="8976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This serves to explain </a:t>
            </a:r>
            <a:r>
              <a:rPr lang="en-US" sz="2000" u="sng" dirty="0">
                <a:latin typeface="+mn-lt"/>
              </a:rPr>
              <a:t>why we focus on the vertical component of vorticity in dynamic meteorology</a:t>
            </a:r>
          </a:p>
        </p:txBody>
      </p:sp>
    </p:spTree>
    <p:extLst>
      <p:ext uri="{BB962C8B-B14F-4D97-AF65-F5344CB8AC3E}">
        <p14:creationId xmlns:p14="http://schemas.microsoft.com/office/powerpoint/2010/main" val="35568868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27224-625B-1746-8313-38DEC693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14</a:t>
            </a:fld>
            <a:endParaRPr lang="zh-CN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D2D967-45F4-EF4D-A772-F634CF264C08}"/>
                  </a:ext>
                </a:extLst>
              </p:cNvPr>
              <p:cNvSpPr/>
              <p:nvPr/>
            </p:nvSpPr>
            <p:spPr>
              <a:xfrm>
                <a:off x="338517" y="972693"/>
                <a:ext cx="3386633" cy="196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0" dirty="0">
                    <a:ea typeface="Cambria Math" panose="02040503050406030204" pitchFamily="18" charset="0"/>
                  </a:rPr>
                  <a:t>PV =</a:t>
                </a:r>
                <a:r>
                  <a:rPr lang="zh-CN" alt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6×10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CN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0.6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zh-CN" alt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br>
                  <a:rPr lang="en-US" altLang="zh-CN" sz="2000" dirty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CN" alt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zh-CN" alt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0.6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PVU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D2D967-45F4-EF4D-A772-F634CF264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7" y="972693"/>
                <a:ext cx="3386633" cy="1960088"/>
              </a:xfrm>
              <a:prstGeom prst="rect">
                <a:avLst/>
              </a:prstGeom>
              <a:blipFill>
                <a:blip r:embed="rId3"/>
                <a:stretch>
                  <a:fillRect l="-2622" b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4F75046-BC02-ED4D-AA97-4AD2A63B6904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Potential Vorticity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(PV)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Scales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and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Units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5F93FC-2C3A-5641-8F2A-F1406DE34A1C}"/>
              </a:ext>
            </a:extLst>
          </p:cNvPr>
          <p:cNvGrpSpPr/>
          <p:nvPr/>
        </p:nvGrpSpPr>
        <p:grpSpPr>
          <a:xfrm>
            <a:off x="3924821" y="971997"/>
            <a:ext cx="5714186" cy="3322327"/>
            <a:chOff x="3840557" y="2470955"/>
            <a:chExt cx="5714186" cy="332232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04B7BC0-9BFD-204D-BE34-0BA92FE38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0557" y="2470955"/>
              <a:ext cx="5714186" cy="3322327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17F4A22-F3E6-9A40-98DC-16865A6B23F5}"/>
                </a:ext>
              </a:extLst>
            </p:cNvPr>
            <p:cNvSpPr/>
            <p:nvPr/>
          </p:nvSpPr>
          <p:spPr bwMode="auto">
            <a:xfrm>
              <a:off x="5062054" y="4254577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C0FFD9A-1658-2842-BEE7-5718D1DCFA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81844" y="4328818"/>
              <a:ext cx="7227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2F137C9-3ABD-0243-8F6D-402C5560FC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43204" y="3874122"/>
              <a:ext cx="0" cy="7702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3AC125-F285-1247-86C4-0F94CDDA8BE1}"/>
                </a:ext>
              </a:extLst>
            </p:cNvPr>
            <p:cNvSpPr txBox="1"/>
            <p:nvPr/>
          </p:nvSpPr>
          <p:spPr>
            <a:xfrm>
              <a:off x="5224355" y="3990287"/>
              <a:ext cx="280209" cy="156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050" dirty="0"/>
                <a:t>310</a:t>
              </a:r>
              <a:endParaRPr lang="en-US" sz="105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C6CC56-A1D5-394E-90C7-0C6DB9E82039}"/>
                </a:ext>
              </a:extLst>
            </p:cNvPr>
            <p:cNvSpPr txBox="1"/>
            <p:nvPr/>
          </p:nvSpPr>
          <p:spPr>
            <a:xfrm>
              <a:off x="4687037" y="3954511"/>
              <a:ext cx="280209" cy="156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050" dirty="0"/>
                <a:t>300</a:t>
              </a:r>
              <a:endParaRPr lang="en-US" sz="105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CADFDA-ED03-454A-AEC5-C725A5C59BC4}"/>
                </a:ext>
              </a:extLst>
            </p:cNvPr>
            <p:cNvSpPr txBox="1"/>
            <p:nvPr/>
          </p:nvSpPr>
          <p:spPr>
            <a:xfrm>
              <a:off x="5134062" y="4737124"/>
              <a:ext cx="280209" cy="156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050" dirty="0"/>
                <a:t>290</a:t>
              </a:r>
              <a:endParaRPr lang="en-US" sz="105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015DB0-2A53-744D-9A8C-D39CC6207457}"/>
                </a:ext>
              </a:extLst>
            </p:cNvPr>
            <p:cNvCxnSpPr/>
            <p:nvPr/>
          </p:nvCxnSpPr>
          <p:spPr bwMode="auto">
            <a:xfrm>
              <a:off x="4827141" y="2700189"/>
              <a:ext cx="0" cy="288032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7F0234E-68F5-2D47-8167-75A8EC958006}"/>
                </a:ext>
              </a:extLst>
            </p:cNvPr>
            <p:cNvCxnSpPr/>
            <p:nvPr/>
          </p:nvCxnSpPr>
          <p:spPr bwMode="auto">
            <a:xfrm>
              <a:off x="5512875" y="2700189"/>
              <a:ext cx="0" cy="288032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540C367-4552-654E-AF1A-DF47E323F52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68837" y="3858541"/>
              <a:ext cx="331236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DFE2A9-2011-7746-9F9F-C933F276F36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68837" y="4668395"/>
              <a:ext cx="331236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CB3BEF8-D8B0-E640-86ED-5EF66E69DD15}"/>
                </a:ext>
              </a:extLst>
            </p:cNvPr>
            <p:cNvSpPr/>
            <p:nvPr/>
          </p:nvSpPr>
          <p:spPr>
            <a:xfrm>
              <a:off x="5882546" y="4468898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3</a:t>
              </a:r>
              <a:r>
                <a:rPr lang="zh-CN" altLang="en-US" dirty="0"/>
                <a:t> </a:t>
              </a:r>
              <a:r>
                <a:rPr lang="en-US" altLang="zh-CN" dirty="0"/>
                <a:t>km</a:t>
              </a:r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E475F3F-01CA-7443-9165-B6576F2B23D3}"/>
                </a:ext>
              </a:extLst>
            </p:cNvPr>
            <p:cNvSpPr/>
            <p:nvPr/>
          </p:nvSpPr>
          <p:spPr>
            <a:xfrm>
              <a:off x="5829164" y="3663233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6.3</a:t>
              </a:r>
              <a:r>
                <a:rPr lang="zh-CN" altLang="en-US" dirty="0"/>
                <a:t> </a:t>
              </a:r>
              <a:r>
                <a:rPr lang="en-US" altLang="zh-CN" dirty="0"/>
                <a:t>km</a:t>
              </a:r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79009CC-8A88-D044-8FF4-584C43ED92B1}"/>
                </a:ext>
              </a:extLst>
            </p:cNvPr>
            <p:cNvSpPr/>
            <p:nvPr/>
          </p:nvSpPr>
          <p:spPr>
            <a:xfrm>
              <a:off x="5274166" y="5088700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40N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3A648D1-9D72-CB43-B2FD-97DFCD796322}"/>
                </a:ext>
              </a:extLst>
            </p:cNvPr>
            <p:cNvSpPr/>
            <p:nvPr/>
          </p:nvSpPr>
          <p:spPr>
            <a:xfrm>
              <a:off x="4535345" y="5066887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70N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A79235-0788-7745-BB22-FBFE21526697}"/>
              </a:ext>
            </a:extLst>
          </p:cNvPr>
          <p:cNvSpPr/>
          <p:nvPr/>
        </p:nvSpPr>
        <p:spPr>
          <a:xfrm>
            <a:off x="363786" y="3093995"/>
            <a:ext cx="33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deﬁnition “PVU” is a commonly adopted scaling of “PV Units” </a:t>
            </a:r>
            <a:br>
              <a:rPr lang="en-US" dirty="0"/>
            </a:br>
            <a:r>
              <a:rPr lang="en-US" dirty="0"/>
              <a:t>(1 PVU = 10</a:t>
            </a:r>
            <a:r>
              <a:rPr lang="en-US" baseline="30000" dirty="0"/>
              <a:t>−6</a:t>
            </a:r>
            <a:r>
              <a:rPr lang="en-US" dirty="0"/>
              <a:t> K m</a:t>
            </a:r>
            <a:r>
              <a:rPr lang="en-US" baseline="30000" dirty="0"/>
              <a:t>2</a:t>
            </a:r>
            <a:r>
              <a:rPr lang="en-US" dirty="0"/>
              <a:t> s</a:t>
            </a:r>
            <a:r>
              <a:rPr lang="en-US" baseline="30000" dirty="0"/>
              <a:t>−1 </a:t>
            </a:r>
            <a:r>
              <a:rPr lang="en-US" dirty="0"/>
              <a:t>kg</a:t>
            </a:r>
            <a:r>
              <a:rPr lang="en-US" baseline="30000" dirty="0"/>
              <a:t>−1</a:t>
            </a:r>
            <a:r>
              <a:rPr lang="en-US" dirty="0"/>
              <a:t> ).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E2E165D-AA0E-224B-8B22-33D867E69A24}"/>
              </a:ext>
            </a:extLst>
          </p:cNvPr>
          <p:cNvSpPr/>
          <p:nvPr/>
        </p:nvSpPr>
        <p:spPr>
          <a:xfrm>
            <a:off x="309454" y="4380338"/>
            <a:ext cx="92039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In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the lower stratosphere, where ∂</a:t>
            </a:r>
            <a:r>
              <a:rPr lang="el-GR" altLang="zh-CN" dirty="0">
                <a:latin typeface="+mn-lt"/>
              </a:rPr>
              <a:t>θ</a:t>
            </a:r>
            <a:r>
              <a:rPr lang="en-US" altLang="zh-CN" dirty="0">
                <a:latin typeface="+mn-lt"/>
              </a:rPr>
              <a:t>/</a:t>
            </a:r>
            <a:r>
              <a:rPr lang="el-GR" altLang="zh-CN" dirty="0">
                <a:latin typeface="+mn-lt"/>
              </a:rPr>
              <a:t>∂</a:t>
            </a:r>
            <a:r>
              <a:rPr lang="en-US" altLang="zh-CN" dirty="0">
                <a:latin typeface="+mn-lt"/>
              </a:rPr>
              <a:t>z is an order of magnitude larger, characteristic values of PV are larger as well.</a:t>
            </a:r>
            <a:endParaRPr lang="en-US" u="sng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Because there is an abrupt jump in PV values at the troposphere PV provides a useful dynamical deﬁnition for that interface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(</a:t>
            </a:r>
            <a:r>
              <a:rPr lang="en-US" dirty="0"/>
              <a:t>“dynamical” tropopause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1.5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PVU</a:t>
            </a:r>
            <a:r>
              <a:rPr lang="en-US" altLang="zh-CN" dirty="0">
                <a:latin typeface="+mn-lt"/>
              </a:rPr>
              <a:t>)</a:t>
            </a:r>
            <a:r>
              <a:rPr lang="en-US" dirty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u="sng" dirty="0">
                <a:latin typeface="+mn-lt"/>
              </a:rPr>
              <a:t>S</a:t>
            </a:r>
            <a:r>
              <a:rPr lang="en-US" u="sng" dirty="0">
                <a:latin typeface="+mn-lt"/>
              </a:rPr>
              <a:t>ince jet streams are located near the tropopause, </a:t>
            </a:r>
            <a:r>
              <a:rPr lang="en-US" altLang="zh-CN" u="sng" dirty="0">
                <a:latin typeface="+mn-lt"/>
              </a:rPr>
              <a:t>PV</a:t>
            </a:r>
            <a:r>
              <a:rPr lang="en-US" u="sng" dirty="0">
                <a:latin typeface="+mn-lt"/>
              </a:rPr>
              <a:t> perspective is much more useful than isobaric surfaces, which require several maps to depict jet streams located at different elevations.</a:t>
            </a:r>
          </a:p>
        </p:txBody>
      </p:sp>
    </p:spTree>
    <p:extLst>
      <p:ext uri="{BB962C8B-B14F-4D97-AF65-F5344CB8AC3E}">
        <p14:creationId xmlns:p14="http://schemas.microsoft.com/office/powerpoint/2010/main" val="11686396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EE07-AB8C-8C4E-B4B0-484D6C21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Isentropic </a:t>
            </a:r>
            <a:r>
              <a:rPr lang="en-US" dirty="0">
                <a:ea typeface="Microsoft YaHei" panose="020B0503020204020204" pitchFamily="34" charset="-122"/>
                <a:cs typeface="Arial Narrow"/>
              </a:rPr>
              <a:t>Potential </a:t>
            </a:r>
            <a:r>
              <a:rPr lang="en-US" altLang="zh-CN" dirty="0">
                <a:ea typeface="Microsoft YaHei" panose="020B0503020204020204" pitchFamily="34" charset="-122"/>
                <a:cs typeface="Arial Narrow"/>
              </a:rPr>
              <a:t>V</a:t>
            </a:r>
            <a:r>
              <a:rPr lang="en-US" dirty="0">
                <a:ea typeface="Microsoft YaHei" panose="020B0503020204020204" pitchFamily="34" charset="-122"/>
                <a:cs typeface="Arial Narrow"/>
              </a:rPr>
              <a:t>orticity</a:t>
            </a:r>
            <a:r>
              <a:rPr lang="zh-CN" altLang="en-US" dirty="0"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CN" dirty="0">
                <a:ea typeface="Microsoft YaHei" panose="020B0503020204020204" pitchFamily="34" charset="-122"/>
                <a:cs typeface="Arial Narrow"/>
              </a:rPr>
              <a:t>(IPV)</a:t>
            </a:r>
            <a:r>
              <a:rPr lang="zh-CN" altLang="en-US" dirty="0">
                <a:ea typeface="Microsoft YaHei" panose="020B0503020204020204" pitchFamily="34" charset="-122"/>
                <a:cs typeface="Arial Narrow"/>
              </a:rPr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B46165-6D35-CE44-A270-C4D3B37E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D023D-70E8-E542-A2AC-A0326937671E}" type="slidenum">
              <a:rPr lang="en-US" altLang="zh-CN" smtClean="0"/>
              <a:pPr>
                <a:defRPr/>
              </a:pPr>
              <a:t>15</a:t>
            </a:fld>
            <a:endParaRPr lang="zh-CN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5CE63F-87C8-8E40-BA92-E133A1C96641}"/>
                  </a:ext>
                </a:extLst>
              </p:cNvPr>
              <p:cNvSpPr/>
              <p:nvPr/>
            </p:nvSpPr>
            <p:spPr>
              <a:xfrm>
                <a:off x="540445" y="3078045"/>
                <a:ext cx="2475999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ea typeface="Cambria Math" panose="02040503050406030204" pitchFamily="18" charset="0"/>
                  </a:rPr>
                  <a:t>PV =</a:t>
                </a:r>
                <a:r>
                  <a:rPr lang="zh-CN" alt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5CE63F-87C8-8E40-BA92-E133A1C96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45" y="3078045"/>
                <a:ext cx="2475999" cy="660822"/>
              </a:xfrm>
              <a:prstGeom prst="rect">
                <a:avLst/>
              </a:prstGeom>
              <a:blipFill>
                <a:blip r:embed="rId2"/>
                <a:stretch>
                  <a:fillRect l="-3571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F9794D-3F40-4643-917A-2374277A0A6E}"/>
                  </a:ext>
                </a:extLst>
              </p:cNvPr>
              <p:cNvSpPr/>
              <p:nvPr/>
            </p:nvSpPr>
            <p:spPr>
              <a:xfrm>
                <a:off x="3852812" y="2412157"/>
                <a:ext cx="1607555" cy="665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F9794D-3F40-4643-917A-2374277A0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12" y="2412157"/>
                <a:ext cx="1607555" cy="665888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3DCE8CD-2601-6146-B2E8-80BD675704B4}"/>
                  </a:ext>
                </a:extLst>
              </p:cNvPr>
              <p:cNvSpPr/>
              <p:nvPr/>
            </p:nvSpPr>
            <p:spPr>
              <a:xfrm>
                <a:off x="4027859" y="1709893"/>
                <a:ext cx="1257460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3DCE8CD-2601-6146-B2E8-80BD67570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859" y="1709893"/>
                <a:ext cx="1257460" cy="619016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CC8600D0-6DC9-F748-B0ED-CB1629632979}"/>
              </a:ext>
            </a:extLst>
          </p:cNvPr>
          <p:cNvSpPr/>
          <p:nvPr/>
        </p:nvSpPr>
        <p:spPr bwMode="auto">
          <a:xfrm>
            <a:off x="3348757" y="3060229"/>
            <a:ext cx="2880320" cy="72008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9A5704-4D2D-D944-863C-59F70B597264}"/>
                  </a:ext>
                </a:extLst>
              </p:cNvPr>
              <p:cNvSpPr/>
              <p:nvPr/>
            </p:nvSpPr>
            <p:spPr>
              <a:xfrm>
                <a:off x="6533865" y="3060229"/>
                <a:ext cx="2882456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ea typeface="Cambria Math" panose="02040503050406030204" pitchFamily="18" charset="0"/>
                  </a:rPr>
                  <a:t>IPV </a:t>
                </a:r>
                <a:r>
                  <a:rPr lang="en-US" altLang="zh-CN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zh-CN" alt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9A5704-4D2D-D944-863C-59F70B597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865" y="3060229"/>
                <a:ext cx="2882456" cy="675954"/>
              </a:xfrm>
              <a:prstGeom prst="rect">
                <a:avLst/>
              </a:prstGeom>
              <a:blipFill>
                <a:blip r:embed="rId5"/>
                <a:stretch>
                  <a:fillRect l="-3070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1747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F954B3-A4C0-F046-9E5C-EFC222B0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16</a:t>
            </a:fld>
            <a:endParaRPr lang="zh-CN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FA6AE-4F75-D74C-8DDA-EB09A41C8061}"/>
              </a:ext>
            </a:extLst>
          </p:cNvPr>
          <p:cNvSpPr/>
          <p:nvPr/>
        </p:nvSpPr>
        <p:spPr>
          <a:xfrm>
            <a:off x="619212" y="237992"/>
            <a:ext cx="8483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What’s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the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meaning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of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PV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conservation?</a:t>
            </a:r>
            <a:b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</a:br>
            <a:r>
              <a:rPr lang="en-US" altLang="zh-CN" sz="2800" b="1" dirty="0" err="1">
                <a:solidFill>
                  <a:srgbClr val="FF0000"/>
                </a:solidFill>
                <a:ea typeface="Microsoft YaHei" panose="020B0503020204020204" pitchFamily="34" charset="-122"/>
              </a:rPr>
              <a:t>Ertel’s</a:t>
            </a:r>
            <a:r>
              <a:rPr lang="en-US" altLang="zh-CN" sz="28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 PV</a:t>
            </a:r>
            <a:r>
              <a:rPr lang="zh-CN" altLang="en-US" sz="28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VS.</a:t>
            </a:r>
            <a:r>
              <a:rPr lang="zh-CN" altLang="en-US" sz="28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Rossby’s PV</a:t>
            </a:r>
            <a:r>
              <a:rPr lang="zh-CN" altLang="en-US" sz="28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Microsoft YaHei" panose="020B0503020204020204" pitchFamily="34" charset="-122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4ED5AA-58E2-854C-A001-35A17B422136}"/>
              </a:ext>
            </a:extLst>
          </p:cNvPr>
          <p:cNvGrpSpPr/>
          <p:nvPr/>
        </p:nvGrpSpPr>
        <p:grpSpPr>
          <a:xfrm>
            <a:off x="396429" y="1508849"/>
            <a:ext cx="4877938" cy="1444003"/>
            <a:chOff x="1980605" y="1084544"/>
            <a:chExt cx="5845669" cy="16302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9283C6D-DA74-A546-BBDD-6D8E58DC44FF}"/>
                    </a:ext>
                  </a:extLst>
                </p:cNvPr>
                <p:cNvSpPr/>
                <p:nvPr/>
              </p:nvSpPr>
              <p:spPr>
                <a:xfrm>
                  <a:off x="1980605" y="1084544"/>
                  <a:ext cx="2967211" cy="746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>
                      <a:ea typeface="Cambria Math" panose="02040503050406030204" pitchFamily="18" charset="0"/>
                    </a:rPr>
                    <a:t>PV =</a:t>
                  </a:r>
                  <a:r>
                    <a:rPr lang="zh-CN" alt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9283C6D-DA74-A546-BBDD-6D8E58DC44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605" y="1084544"/>
                  <a:ext cx="2967211" cy="746077"/>
                </a:xfrm>
                <a:prstGeom prst="rect">
                  <a:avLst/>
                </a:prstGeom>
                <a:blipFill>
                  <a:blip r:embed="rId2"/>
                  <a:stretch>
                    <a:fillRect l="-3571"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A30782-0149-7D45-B53E-0E7E87805550}"/>
                </a:ext>
              </a:extLst>
            </p:cNvPr>
            <p:cNvSpPr txBox="1"/>
            <p:nvPr/>
          </p:nvSpPr>
          <p:spPr>
            <a:xfrm>
              <a:off x="2504410" y="2124121"/>
              <a:ext cx="1224136" cy="59072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/>
                <a:t>relative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vorticity</a:t>
              </a:r>
              <a:r>
                <a:rPr lang="zh-CN" altLang="en-US" sz="1400" dirty="0"/>
                <a:t> </a:t>
              </a:r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17E6F5-84FD-7140-9C46-8A112C28640B}"/>
                </a:ext>
              </a:extLst>
            </p:cNvPr>
            <p:cNvSpPr txBox="1"/>
            <p:nvPr/>
          </p:nvSpPr>
          <p:spPr>
            <a:xfrm>
              <a:off x="3744800" y="2124121"/>
              <a:ext cx="2232248" cy="5907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/>
                <a:t>planetary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vorticity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(latitude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dependent)</a:t>
              </a:r>
              <a:r>
                <a:rPr lang="zh-CN" altLang="en-US" sz="1400" dirty="0"/>
                <a:t> </a:t>
              </a:r>
              <a:endParaRPr lang="en-US" sz="1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D3C035-2AAF-C04F-89D2-C004CFDFDCF2}"/>
                </a:ext>
              </a:extLst>
            </p:cNvPr>
            <p:cNvSpPr/>
            <p:nvPr/>
          </p:nvSpPr>
          <p:spPr>
            <a:xfrm>
              <a:off x="5472994" y="1173363"/>
              <a:ext cx="2353280" cy="59072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lapse rate of potential temperature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226A5A3-A2F7-E14D-AAE8-A4BF89055486}"/>
                </a:ext>
              </a:extLst>
            </p:cNvPr>
            <p:cNvCxnSpPr>
              <a:cxnSpLocks/>
              <a:stCxn id="7" idx="1"/>
              <a:endCxn id="4" idx="3"/>
            </p:cNvCxnSpPr>
            <p:nvPr/>
          </p:nvCxnSpPr>
          <p:spPr bwMode="auto">
            <a:xfrm flipH="1" flipV="1">
              <a:off x="4947816" y="1457583"/>
              <a:ext cx="525179" cy="111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71728E-2B65-7046-B65A-12A48F828DAE}"/>
                </a:ext>
              </a:extLst>
            </p:cNvPr>
            <p:cNvCxnSpPr>
              <a:cxnSpLocks/>
              <a:stCxn id="5" idx="0"/>
            </p:cNvCxnSpPr>
            <p:nvPr/>
          </p:nvCxnSpPr>
          <p:spPr bwMode="auto">
            <a:xfrm flipV="1">
              <a:off x="3116478" y="1714303"/>
              <a:ext cx="347732" cy="4098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7B1117-5BAA-7845-AC63-0C7CE7481AC6}"/>
                </a:ext>
              </a:extLst>
            </p:cNvPr>
            <p:cNvCxnSpPr>
              <a:cxnSpLocks/>
              <a:stCxn id="6" idx="0"/>
            </p:cNvCxnSpPr>
            <p:nvPr/>
          </p:nvCxnSpPr>
          <p:spPr bwMode="auto">
            <a:xfrm flipH="1" flipV="1">
              <a:off x="4214369" y="1764086"/>
              <a:ext cx="646555" cy="3600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C680782-DE1E-0844-ADCB-59EE2AC3C7CC}"/>
              </a:ext>
            </a:extLst>
          </p:cNvPr>
          <p:cNvSpPr/>
          <p:nvPr/>
        </p:nvSpPr>
        <p:spPr>
          <a:xfrm>
            <a:off x="833520" y="5900136"/>
            <a:ext cx="7239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</a:t>
            </a:r>
            <a:r>
              <a:rPr lang="en-US" dirty="0"/>
              <a:t>ompensation between </a:t>
            </a:r>
            <a:r>
              <a:rPr lang="en-US" dirty="0" err="1"/>
              <a:t>ζ</a:t>
            </a:r>
            <a:r>
              <a:rPr lang="en-US" dirty="0"/>
              <a:t> increase and </a:t>
            </a:r>
            <a:r>
              <a:rPr lang="en-US" dirty="0" err="1"/>
              <a:t>θ</a:t>
            </a:r>
            <a:r>
              <a:rPr lang="en-US" baseline="-25000" dirty="0" err="1"/>
              <a:t>z</a:t>
            </a:r>
            <a:r>
              <a:rPr lang="en-US" dirty="0"/>
              <a:t> decrease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EC3FD5F-A466-C24E-9471-F7E5732594F1}"/>
                  </a:ext>
                </a:extLst>
              </p:cNvPr>
              <p:cNvSpPr/>
              <p:nvPr/>
            </p:nvSpPr>
            <p:spPr>
              <a:xfrm>
                <a:off x="6207483" y="1435303"/>
                <a:ext cx="2507931" cy="807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/>
                  <a:t>Rossby’s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PV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=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EC3FD5F-A466-C24E-9471-F7E573259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483" y="1435303"/>
                <a:ext cx="2507931" cy="807913"/>
              </a:xfrm>
              <a:prstGeom prst="rect">
                <a:avLst/>
              </a:prstGeom>
              <a:blipFill>
                <a:blip r:embed="rId3"/>
                <a:stretch>
                  <a:fillRect l="-2525" r="-1010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B3220E3-650B-F74B-ABEE-512D824E341A}"/>
              </a:ext>
            </a:extLst>
          </p:cNvPr>
          <p:cNvGrpSpPr/>
          <p:nvPr/>
        </p:nvGrpSpPr>
        <p:grpSpPr>
          <a:xfrm>
            <a:off x="672662" y="3212813"/>
            <a:ext cx="7239707" cy="2658638"/>
            <a:chOff x="672662" y="3212813"/>
            <a:chExt cx="7239707" cy="265863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F9A9DAF-1772-5744-A4DE-C4EE5F26F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662" y="3350869"/>
              <a:ext cx="7239707" cy="25205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14BEB40-52A5-BC41-9E04-7061BA099943}"/>
                    </a:ext>
                  </a:extLst>
                </p:cNvPr>
                <p:cNvSpPr/>
                <p:nvPr/>
              </p:nvSpPr>
              <p:spPr>
                <a:xfrm>
                  <a:off x="2042117" y="4120104"/>
                  <a:ext cx="3853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14BEB40-52A5-BC41-9E04-7061BA099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2117" y="4120104"/>
                  <a:ext cx="38536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DF96BA0-E774-534E-9B81-689607D5C851}"/>
                    </a:ext>
                  </a:extLst>
                </p:cNvPr>
                <p:cNvSpPr/>
                <p:nvPr/>
              </p:nvSpPr>
              <p:spPr>
                <a:xfrm>
                  <a:off x="2069618" y="3212813"/>
                  <a:ext cx="9210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DF96BA0-E774-534E-9B81-689607D5C8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618" y="3212813"/>
                  <a:ext cx="92108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BABDBB-EC0F-F142-BE69-CB7FBB6ACAE6}"/>
              </a:ext>
            </a:extLst>
          </p:cNvPr>
          <p:cNvGrpSpPr/>
          <p:nvPr/>
        </p:nvGrpSpPr>
        <p:grpSpPr>
          <a:xfrm>
            <a:off x="7260436" y="4146716"/>
            <a:ext cx="2241756" cy="1454030"/>
            <a:chOff x="7432622" y="2826555"/>
            <a:chExt cx="2241756" cy="1454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1F7DAB6-1DEA-864C-A6CA-A2784DD97953}"/>
                    </a:ext>
                  </a:extLst>
                </p:cNvPr>
                <p:cNvSpPr/>
                <p:nvPr/>
              </p:nvSpPr>
              <p:spPr>
                <a:xfrm>
                  <a:off x="7432622" y="2826555"/>
                  <a:ext cx="1607556" cy="665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1F7DAB6-1DEA-864C-A6CA-A2784DD979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622" y="2826555"/>
                  <a:ext cx="1607556" cy="665888"/>
                </a:xfrm>
                <a:prstGeom prst="rect">
                  <a:avLst/>
                </a:prstGeom>
                <a:blipFill>
                  <a:blip r:embed="rId7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56282EF-3D36-314A-9BB4-C0FECBDDE6DD}"/>
                    </a:ext>
                  </a:extLst>
                </p:cNvPr>
                <p:cNvSpPr txBox="1"/>
                <p:nvPr/>
              </p:nvSpPr>
              <p:spPr>
                <a:xfrm>
                  <a:off x="7456335" y="3750568"/>
                  <a:ext cx="2218043" cy="5300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</a:rPr>
                    <a:t>“effective depth”:</a:t>
                  </a:r>
                  <a:r>
                    <a:rPr lang="zh-CN" altLang="en-US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56282EF-3D36-314A-9BB4-C0FECBDDE6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6335" y="3750568"/>
                  <a:ext cx="2218043" cy="530017"/>
                </a:xfrm>
                <a:prstGeom prst="rect">
                  <a:avLst/>
                </a:prstGeom>
                <a:blipFill>
                  <a:blip r:embed="rId8"/>
                  <a:stretch>
                    <a:fillRect l="-2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80070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03FB2-4580-224D-A244-32B86E37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D023D-70E8-E542-A2AC-A0326937671E}" type="slidenum">
              <a:rPr lang="en-US" altLang="zh-CN" smtClean="0"/>
              <a:pPr>
                <a:defRPr/>
              </a:pPr>
              <a:t>17</a:t>
            </a:fld>
            <a:endParaRPr lang="zh-CN" altLang="zh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2EA7DD-A503-8E4F-AB54-1C194ED85E84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Implications of PV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E6082B-13F5-AC43-B29B-EF94F765912A}"/>
                  </a:ext>
                </a:extLst>
              </p:cNvPr>
              <p:cNvSpPr/>
              <p:nvPr/>
            </p:nvSpPr>
            <p:spPr>
              <a:xfrm>
                <a:off x="6517109" y="899989"/>
                <a:ext cx="2882456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ea typeface="Cambria Math" panose="02040503050406030204" pitchFamily="18" charset="0"/>
                  </a:rPr>
                  <a:t>PV </a:t>
                </a:r>
                <a:r>
                  <a:rPr lang="en-US" altLang="zh-CN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zh-CN" alt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E6082B-13F5-AC43-B29B-EF94F7659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109" y="899989"/>
                <a:ext cx="2882456" cy="675954"/>
              </a:xfrm>
              <a:prstGeom prst="rect">
                <a:avLst/>
              </a:prstGeom>
              <a:blipFill>
                <a:blip r:embed="rId3"/>
                <a:stretch>
                  <a:fillRect l="-3070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1C2AB14-3F73-FA46-8D00-10A0A138532A}"/>
              </a:ext>
            </a:extLst>
          </p:cNvPr>
          <p:cNvSpPr/>
          <p:nvPr/>
        </p:nvSpPr>
        <p:spPr>
          <a:xfrm>
            <a:off x="619211" y="1714720"/>
            <a:ext cx="820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Convergence/Divergence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dirty="0"/>
              <a:t>Change relative vorticity (keeping latitude fixed)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dirty="0"/>
              <a:t>Change stability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5D1046-45FA-F044-A6AC-AFE950A1D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605" y="2440993"/>
            <a:ext cx="5254666" cy="38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55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03FB2-4580-224D-A244-32B86E37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D023D-70E8-E542-A2AC-A0326937671E}" type="slidenum">
              <a:rPr lang="en-US" altLang="zh-CN" smtClean="0"/>
              <a:pPr>
                <a:defRPr/>
              </a:pPr>
              <a:t>18</a:t>
            </a:fld>
            <a:endParaRPr lang="zh-CN" altLang="zh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2EA7DD-A503-8E4F-AB54-1C194ED85E84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Implications of PV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E6082B-13F5-AC43-B29B-EF94F765912A}"/>
                  </a:ext>
                </a:extLst>
              </p:cNvPr>
              <p:cNvSpPr/>
              <p:nvPr/>
            </p:nvSpPr>
            <p:spPr>
              <a:xfrm>
                <a:off x="6370957" y="896592"/>
                <a:ext cx="2882456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ea typeface="Cambria Math" panose="02040503050406030204" pitchFamily="18" charset="0"/>
                  </a:rPr>
                  <a:t>PV </a:t>
                </a:r>
                <a:r>
                  <a:rPr lang="en-US" altLang="zh-CN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zh-CN" alt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E6082B-13F5-AC43-B29B-EF94F7659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57" y="896592"/>
                <a:ext cx="2882456" cy="675954"/>
              </a:xfrm>
              <a:prstGeom prst="rect">
                <a:avLst/>
              </a:prstGeom>
              <a:blipFill>
                <a:blip r:embed="rId3"/>
                <a:stretch>
                  <a:fillRect l="-3509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7F073A0-0590-7648-8F64-F365DF91D6DF}"/>
              </a:ext>
            </a:extLst>
          </p:cNvPr>
          <p:cNvSpPr txBox="1"/>
          <p:nvPr/>
        </p:nvSpPr>
        <p:spPr>
          <a:xfrm>
            <a:off x="3623509" y="2678938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constant stability, parcels moving south (north) will increase (decrease) in relative vorticity.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constant relative vorticity, parcels moving south (north) will increase (decrease) in stability.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7D86BD-412E-9A44-95ED-579190767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37" y="1476053"/>
            <a:ext cx="3024336" cy="38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315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2BAD7-FEF3-F944-B5C2-5E52F93A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19</a:t>
            </a:fld>
            <a:endParaRPr lang="zh-CN" altLang="zh-C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C58083-6228-984C-9D45-7D073A7DB7A7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Implications of PV conservation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09CA7-C1B9-754D-BD0F-16EB605F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5" y="1532273"/>
            <a:ext cx="4396402" cy="2952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B9F47-3EE8-3346-B9AA-4F8B326AB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997" y="1332037"/>
            <a:ext cx="4292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434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43618-26DA-5D43-B86D-CB127319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39FD7-3E76-2D47-ABAF-752D74FBB811}" type="slidenum">
              <a:rPr lang="en-US" altLang="zh-CN" smtClean="0"/>
              <a:pPr>
                <a:defRPr/>
              </a:pPr>
              <a:t>2</a:t>
            </a:fld>
            <a:endParaRPr lang="zh-CN" altLang="zh-C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47B45E-10CE-A440-B982-F6499D2A93DA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Vorticity equation in different coordinates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F3A0D0-F2DB-2048-AA28-1F76F7DF773C}"/>
              </a:ext>
            </a:extLst>
          </p:cNvPr>
          <p:cNvGrpSpPr/>
          <p:nvPr/>
        </p:nvGrpSpPr>
        <p:grpSpPr>
          <a:xfrm>
            <a:off x="210009" y="1081280"/>
            <a:ext cx="9482769" cy="1826294"/>
            <a:chOff x="244275" y="1168391"/>
            <a:chExt cx="9482769" cy="1826294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09BB3BC-0779-EF41-9CBB-FD51590735B8}"/>
                </a:ext>
              </a:extLst>
            </p:cNvPr>
            <p:cNvSpPr/>
            <p:nvPr/>
          </p:nvSpPr>
          <p:spPr bwMode="auto">
            <a:xfrm>
              <a:off x="244275" y="1168391"/>
              <a:ext cx="9382603" cy="1826294"/>
            </a:xfrm>
            <a:prstGeom prst="roundRect">
              <a:avLst>
                <a:gd name="adj" fmla="val 871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4384BFE-E7CD-2440-99D1-FAE2B73548E9}"/>
                    </a:ext>
                  </a:extLst>
                </p:cNvPr>
                <p:cNvSpPr/>
                <p:nvPr/>
              </p:nvSpPr>
              <p:spPr>
                <a:xfrm>
                  <a:off x="260093" y="1549726"/>
                  <a:ext cx="9466951" cy="79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𝐷𝑡</m:t>
                            </m:r>
                          </m:den>
                        </m:f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br>
                    <a:rPr lang="en-US" sz="2200" b="0" dirty="0"/>
                  </a:br>
                  <a:endParaRPr lang="en-US" sz="22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4384BFE-E7CD-2440-99D1-FAE2B73548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93" y="1549726"/>
                  <a:ext cx="9466951" cy="794000"/>
                </a:xfrm>
                <a:prstGeom prst="rect">
                  <a:avLst/>
                </a:prstGeom>
                <a:blipFill>
                  <a:blip r:embed="rId3"/>
                  <a:stretch>
                    <a:fillRect b="-78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8BF498-BCE4-A44F-8D0D-39A82177A857}"/>
                </a:ext>
              </a:extLst>
            </p:cNvPr>
            <p:cNvSpPr txBox="1"/>
            <p:nvPr/>
          </p:nvSpPr>
          <p:spPr>
            <a:xfrm>
              <a:off x="338702" y="1250737"/>
              <a:ext cx="2852063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Cartesian Coordinate (z)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CAA987E-F84C-F74B-AA8F-985449505CA6}"/>
                    </a:ext>
                  </a:extLst>
                </p:cNvPr>
                <p:cNvSpPr/>
                <p:nvPr/>
              </p:nvSpPr>
              <p:spPr>
                <a:xfrm>
                  <a:off x="406366" y="2304777"/>
                  <a:ext cx="4396588" cy="6279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/>
                    <a:t>where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CAA987E-F84C-F74B-AA8F-985449505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66" y="2304777"/>
                  <a:ext cx="4396588" cy="627929"/>
                </a:xfrm>
                <a:prstGeom prst="rect">
                  <a:avLst/>
                </a:prstGeom>
                <a:blipFill>
                  <a:blip r:embed="rId4"/>
                  <a:stretch>
                    <a:fillRect l="-1441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242D0A-166C-5B4E-87DF-FC9424FCF179}"/>
              </a:ext>
            </a:extLst>
          </p:cNvPr>
          <p:cNvGrpSpPr/>
          <p:nvPr/>
        </p:nvGrpSpPr>
        <p:grpSpPr>
          <a:xfrm>
            <a:off x="210008" y="4583924"/>
            <a:ext cx="9382603" cy="1840582"/>
            <a:chOff x="244275" y="3564285"/>
            <a:chExt cx="9382603" cy="184058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18EEBC5-BFEF-E849-B8BC-EEB826C395E9}"/>
                </a:ext>
              </a:extLst>
            </p:cNvPr>
            <p:cNvSpPr/>
            <p:nvPr/>
          </p:nvSpPr>
          <p:spPr bwMode="auto">
            <a:xfrm>
              <a:off x="244275" y="3564285"/>
              <a:ext cx="9382603" cy="1826294"/>
            </a:xfrm>
            <a:prstGeom prst="roundRect">
              <a:avLst>
                <a:gd name="adj" fmla="val 8710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AB6A0C8-6B1F-384D-A4D5-2BB18ADB3CE3}"/>
                    </a:ext>
                  </a:extLst>
                </p:cNvPr>
                <p:cNvSpPr/>
                <p:nvPr/>
              </p:nvSpPr>
              <p:spPr>
                <a:xfrm>
                  <a:off x="260093" y="3961274"/>
                  <a:ext cx="8034024" cy="7939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𝐷𝑡</m:t>
                            </m:r>
                          </m:den>
                        </m:f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AB6A0C8-6B1F-384D-A4D5-2BB18ADB3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93" y="3961274"/>
                  <a:ext cx="8034024" cy="793935"/>
                </a:xfrm>
                <a:prstGeom prst="rect">
                  <a:avLst/>
                </a:prstGeom>
                <a:blipFill>
                  <a:blip r:embed="rId5"/>
                  <a:stretch>
                    <a:fillRect b="-78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F1BE366-12CC-B947-816E-5A6EF867324D}"/>
                    </a:ext>
                  </a:extLst>
                </p:cNvPr>
                <p:cNvSpPr/>
                <p:nvPr/>
              </p:nvSpPr>
              <p:spPr>
                <a:xfrm>
                  <a:off x="295684" y="4776938"/>
                  <a:ext cx="4336828" cy="6279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/>
                    <a:t>where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F1BE366-12CC-B947-816E-5A6EF86732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84" y="4776938"/>
                  <a:ext cx="4336828" cy="627929"/>
                </a:xfrm>
                <a:prstGeom prst="rect">
                  <a:avLst/>
                </a:prstGeom>
                <a:blipFill>
                  <a:blip r:embed="rId6"/>
                  <a:stretch>
                    <a:fillRect l="-1754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A97B34-34F6-5F46-A10A-AB40E118E410}"/>
                </a:ext>
              </a:extLst>
            </p:cNvPr>
            <p:cNvSpPr txBox="1"/>
            <p:nvPr/>
          </p:nvSpPr>
          <p:spPr>
            <a:xfrm>
              <a:off x="323100" y="3593668"/>
              <a:ext cx="291618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Isobaric Coordinates (p)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AEB23CE-E68D-C448-AFB4-78E9313E7903}"/>
              </a:ext>
            </a:extLst>
          </p:cNvPr>
          <p:cNvSpPr txBox="1">
            <a:spLocks/>
          </p:cNvSpPr>
          <p:nvPr/>
        </p:nvSpPr>
        <p:spPr>
          <a:xfrm>
            <a:off x="261417" y="2989920"/>
            <a:ext cx="9331194" cy="1532025"/>
          </a:xfrm>
          <a:prstGeom prst="rect">
            <a:avLst/>
          </a:prstGeom>
        </p:spPr>
        <p:txBody>
          <a:bodyPr>
            <a:normAutofit/>
          </a:bodyPr>
          <a:lstStyle>
            <a:lvl1pPr marL="338138" indent="-338138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013" indent="-28257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0300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82738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35175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92412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9618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06825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64031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Change of absolute vorticity may result from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kern="0" dirty="0">
                <a:solidFill>
                  <a:srgbClr val="FF0000"/>
                </a:solidFill>
              </a:rPr>
              <a:t>Divergence term</a:t>
            </a:r>
            <a:endParaRPr lang="en-US" sz="2000" kern="0" dirty="0"/>
          </a:p>
          <a:p>
            <a:pPr marL="914400" lvl="1" indent="-514350">
              <a:buFont typeface="+mj-lt"/>
              <a:buAutoNum type="arabicPeriod"/>
            </a:pPr>
            <a:r>
              <a:rPr lang="en-US" sz="2000" kern="0" dirty="0">
                <a:solidFill>
                  <a:srgbClr val="FF0000"/>
                </a:solidFill>
              </a:rPr>
              <a:t>Tilting term</a:t>
            </a:r>
            <a:endParaRPr lang="en-US" sz="2000" kern="0" dirty="0"/>
          </a:p>
          <a:p>
            <a:pPr marL="914400" lvl="1" indent="-514350">
              <a:buFont typeface="+mj-lt"/>
              <a:buAutoNum type="arabicPeriod"/>
            </a:pPr>
            <a:r>
              <a:rPr lang="en-US" sz="2000" kern="0" dirty="0">
                <a:solidFill>
                  <a:srgbClr val="FF0000"/>
                </a:solidFill>
              </a:rPr>
              <a:t>Solenoidal term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7643822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AFCC49-16A0-F945-8837-4B43BDA6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20</a:t>
            </a:fld>
            <a:endParaRPr lang="zh-CN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CF7F2A-0421-8F44-B87F-1EF4FF91D646}"/>
              </a:ext>
            </a:extLst>
          </p:cNvPr>
          <p:cNvSpPr/>
          <p:nvPr/>
        </p:nvSpPr>
        <p:spPr>
          <a:xfrm>
            <a:off x="1188517" y="2412157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a typeface="Microsoft YaHei" panose="020B0503020204020204" pitchFamily="34" charset="-122"/>
                <a:cs typeface="Arial Narrow"/>
              </a:rPr>
              <a:t>Potential </a:t>
            </a:r>
            <a:r>
              <a:rPr lang="en-US" altLang="zh-CN" sz="4000" dirty="0">
                <a:ea typeface="Microsoft YaHei" panose="020B0503020204020204" pitchFamily="34" charset="-122"/>
                <a:cs typeface="Arial Narrow"/>
              </a:rPr>
              <a:t>v</a:t>
            </a:r>
            <a:r>
              <a:rPr lang="en-US" sz="4000" dirty="0">
                <a:ea typeface="Microsoft YaHei" panose="020B0503020204020204" pitchFamily="34" charset="-122"/>
                <a:cs typeface="Arial Narrow"/>
              </a:rPr>
              <a:t>orticity</a:t>
            </a:r>
            <a:r>
              <a:rPr lang="zh-CN" altLang="en-US" sz="4000" dirty="0"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CN" sz="4000" dirty="0">
                <a:ea typeface="Microsoft YaHei" panose="020B0503020204020204" pitchFamily="34" charset="-122"/>
                <a:cs typeface="Arial Narrow"/>
              </a:rPr>
              <a:t>(PV)</a:t>
            </a:r>
            <a:r>
              <a:rPr lang="zh-CN" altLang="en-US" sz="4000" dirty="0"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CN" sz="4000" dirty="0">
                <a:ea typeface="Microsoft YaHei" panose="020B0503020204020204" pitchFamily="34" charset="-122"/>
                <a:cs typeface="Arial Narrow"/>
              </a:rPr>
              <a:t>in</a:t>
            </a:r>
            <a:r>
              <a:rPr lang="zh-CN" altLang="en-US" sz="4000" dirty="0"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CN" sz="4000" dirty="0"/>
              <a:t>i</a:t>
            </a:r>
            <a:r>
              <a:rPr lang="en-US" sz="4000" dirty="0"/>
              <a:t>sentropic </a:t>
            </a:r>
            <a:r>
              <a:rPr lang="en-US" altLang="zh-CN" sz="4000" dirty="0"/>
              <a:t>coordinates</a:t>
            </a:r>
            <a:r>
              <a:rPr lang="zh-CN" altLang="en-US" sz="4000" dirty="0">
                <a:ea typeface="Microsoft YaHei" panose="020B0503020204020204" pitchFamily="34" charset="-122"/>
                <a:cs typeface="Arial Narrow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82572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EE07-AB8C-8C4E-B4B0-484D6C21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Equations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Isentropic Coordinates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B46165-6D35-CE44-A270-C4D3B37E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D023D-70E8-E542-A2AC-A0326937671E}" type="slidenum">
              <a:rPr lang="en-US" altLang="zh-CN" smtClean="0"/>
              <a:pPr>
                <a:defRPr/>
              </a:pPr>
              <a:t>21</a:t>
            </a:fld>
            <a:endParaRPr lang="zh-CN" altLang="zh-C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9CE20-9DA8-2F45-ADF3-72699614B6B2}"/>
              </a:ext>
            </a:extLst>
          </p:cNvPr>
          <p:cNvSpPr/>
          <p:nvPr/>
        </p:nvSpPr>
        <p:spPr>
          <a:xfrm>
            <a:off x="360425" y="1260029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the atmosphere is stably stratiﬁed so that potential temperature </a:t>
            </a:r>
            <a:r>
              <a:rPr lang="en-US" dirty="0" err="1"/>
              <a:t>θ</a:t>
            </a:r>
            <a:r>
              <a:rPr lang="en-US" dirty="0"/>
              <a:t> is a monotonically increasing function of height, </a:t>
            </a:r>
            <a:r>
              <a:rPr lang="en-US" dirty="0" err="1"/>
              <a:t>θ</a:t>
            </a:r>
            <a:r>
              <a:rPr lang="en-US" dirty="0"/>
              <a:t> may be used as an independent vertical coordinate.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67B62E-7019-FE4E-B941-0C0C3E18BC26}"/>
                  </a:ext>
                </a:extLst>
              </p:cNvPr>
              <p:cNvSpPr/>
              <p:nvPr/>
            </p:nvSpPr>
            <p:spPr>
              <a:xfrm>
                <a:off x="756469" y="2007582"/>
                <a:ext cx="9001000" cy="498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Vertical “velocity</a:t>
                </a:r>
                <a:r>
                  <a:rPr lang="en-US" altLang="zh-CN" dirty="0"/>
                  <a:t>”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𝐷𝑡</m:t>
                        </m:r>
                      </m:den>
                    </m:f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67B62E-7019-FE4E-B941-0C0C3E18B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69" y="2007582"/>
                <a:ext cx="9001000" cy="498470"/>
              </a:xfrm>
              <a:prstGeom prst="rect">
                <a:avLst/>
              </a:prstGeom>
              <a:blipFill>
                <a:blip r:embed="rId2"/>
                <a:stretch>
                  <a:fillRect l="-70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5EA2E58-DCB1-D645-A10E-06024299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051" y="3328627"/>
            <a:ext cx="5494702" cy="751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20DEB-7B30-F44E-9296-570659401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509" y="4185959"/>
            <a:ext cx="3312368" cy="716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7B9D4F-968E-7C4F-8FD8-180ABC350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860" y="5029572"/>
            <a:ext cx="3207666" cy="867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3EC872-5B1A-F347-9970-793D7BE21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067" y="2668837"/>
            <a:ext cx="2016224" cy="410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5FDC76-CF06-D84D-B0A6-A81BF4BF9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48" y="4285864"/>
            <a:ext cx="1807597" cy="3461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E6FEE1-C359-CD4D-B7E3-A9387AF015AA}"/>
              </a:ext>
            </a:extLst>
          </p:cNvPr>
          <p:cNvSpPr/>
          <p:nvPr/>
        </p:nvSpPr>
        <p:spPr>
          <a:xfrm>
            <a:off x="6873562" y="4612026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isentropic relative vorticity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83D481-2B2F-3A42-99F7-317A19FA0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004" y="5056744"/>
            <a:ext cx="1545620" cy="2898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ACCEE51-B1BB-4A4A-9EFC-EF7CB9ABD119}"/>
              </a:ext>
            </a:extLst>
          </p:cNvPr>
          <p:cNvSpPr/>
          <p:nvPr/>
        </p:nvSpPr>
        <p:spPr>
          <a:xfrm>
            <a:off x="6892517" y="5381138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Montgomery </a:t>
            </a:r>
            <a:r>
              <a:rPr lang="en-US" sz="1200" dirty="0" err="1"/>
              <a:t>streamfunction</a:t>
            </a:r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4E8E4E-B955-3C44-80D8-6A67E4BD67AA}"/>
              </a:ext>
            </a:extLst>
          </p:cNvPr>
          <p:cNvSpPr/>
          <p:nvPr/>
        </p:nvSpPr>
        <p:spPr>
          <a:xfrm>
            <a:off x="1692573" y="2681501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“density”: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DFC65-FE2A-8447-A488-B39304A8E572}"/>
              </a:ext>
            </a:extLst>
          </p:cNvPr>
          <p:cNvSpPr txBox="1"/>
          <p:nvPr/>
        </p:nvSpPr>
        <p:spPr>
          <a:xfrm>
            <a:off x="227955" y="3381059"/>
            <a:ext cx="162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Momentum equation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373961-5FB6-324F-A452-C7560C87F52E}"/>
              </a:ext>
            </a:extLst>
          </p:cNvPr>
          <p:cNvSpPr txBox="1"/>
          <p:nvPr/>
        </p:nvSpPr>
        <p:spPr>
          <a:xfrm>
            <a:off x="304764" y="4234428"/>
            <a:ext cx="162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Continuity equation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2BC14E-65D6-BA42-B6FF-DE136CAF67CF}"/>
              </a:ext>
            </a:extLst>
          </p:cNvPr>
          <p:cNvSpPr txBox="1"/>
          <p:nvPr/>
        </p:nvSpPr>
        <p:spPr>
          <a:xfrm>
            <a:off x="331367" y="5140197"/>
            <a:ext cx="162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Hydrostatic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322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E582D-A9D5-0B48-A49D-6A5D4431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22</a:t>
            </a:fld>
            <a:endParaRPr lang="zh-CN" altLang="zh-C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FDBCA8-9444-6741-831F-2CAEED3D39F6}"/>
              </a:ext>
            </a:extLst>
          </p:cNvPr>
          <p:cNvSpPr txBox="1">
            <a:spLocks/>
          </p:cNvSpPr>
          <p:nvPr/>
        </p:nvSpPr>
        <p:spPr>
          <a:xfrm>
            <a:off x="485775" y="274638"/>
            <a:ext cx="8750300" cy="1139825"/>
          </a:xfrm>
          <a:prstGeom prst="rect">
            <a:avLst/>
          </a:prstGeom>
        </p:spPr>
        <p:txBody>
          <a:bodyPr/>
          <a:lstStyle>
            <a:lvl1pPr algn="ctr" defTabSz="90487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0487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" charset="0"/>
                <a:ea typeface="宋体" pitchFamily="2" charset="-122"/>
              </a:defRPr>
            </a:lvl2pPr>
            <a:lvl3pPr algn="ctr" defTabSz="90487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" charset="0"/>
                <a:ea typeface="宋体" pitchFamily="2" charset="-122"/>
              </a:defRPr>
            </a:lvl3pPr>
            <a:lvl4pPr algn="ctr" defTabSz="90487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" charset="0"/>
                <a:ea typeface="宋体" pitchFamily="2" charset="-122"/>
              </a:defRPr>
            </a:lvl4pPr>
            <a:lvl5pPr algn="ctr" defTabSz="90487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" charset="0"/>
                <a:ea typeface="宋体" pitchFamily="2" charset="-122"/>
              </a:defRPr>
            </a:lvl5pPr>
            <a:lvl6pPr marL="457207" algn="ctr" defTabSz="9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" charset="0"/>
                <a:ea typeface="宋体" pitchFamily="2" charset="-122"/>
              </a:defRPr>
            </a:lvl6pPr>
            <a:lvl7pPr marL="914414" algn="ctr" defTabSz="9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" charset="0"/>
                <a:ea typeface="宋体" pitchFamily="2" charset="-122"/>
              </a:defRPr>
            </a:lvl7pPr>
            <a:lvl8pPr marL="1371620" algn="ctr" defTabSz="9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" charset="0"/>
                <a:ea typeface="宋体" pitchFamily="2" charset="-122"/>
              </a:defRPr>
            </a:lvl8pPr>
            <a:lvl9pPr marL="1828827" algn="ctr" defTabSz="9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" charset="0"/>
                <a:ea typeface="宋体" pitchFamily="2" charset="-122"/>
              </a:defRPr>
            </a:lvl9pPr>
          </a:lstStyle>
          <a:p>
            <a:r>
              <a:rPr lang="en-US" altLang="zh-CN" sz="3600" kern="0" dirty="0"/>
              <a:t>Isentropic PV equation</a:t>
            </a:r>
            <a:endParaRPr lang="en-US" sz="360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D96DE-EEC2-2D46-B4F4-10A9DDED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1188021"/>
            <a:ext cx="7920880" cy="968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A34DE-BF8C-F244-85A4-AA6A3B052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25" y="2347457"/>
            <a:ext cx="2578100" cy="45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7091BD-38B0-5348-81A6-C9F72918009A}"/>
              </a:ext>
            </a:extLst>
          </p:cNvPr>
          <p:cNvSpPr/>
          <p:nvPr/>
        </p:nvSpPr>
        <p:spPr>
          <a:xfrm>
            <a:off x="3863290" y="2391391"/>
            <a:ext cx="3104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is the Ertel potential vorticity.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C5E91-C445-7A41-943F-716C25A5D5AC}"/>
              </a:ext>
            </a:extLst>
          </p:cNvPr>
          <p:cNvSpPr/>
          <p:nvPr/>
        </p:nvSpPr>
        <p:spPr>
          <a:xfrm>
            <a:off x="900485" y="3239889"/>
            <a:ext cx="8335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diabatic and frictional terms on the right side can be evaluated, it is possible to determine the evolution of </a:t>
            </a:r>
            <a:r>
              <a:rPr lang="en-US" altLang="zh-CN" dirty="0"/>
              <a:t>IPV</a:t>
            </a:r>
            <a:r>
              <a:rPr lang="en-US" dirty="0"/>
              <a:t> following the horizontal motion on an isentropic surface.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diabatic and frictional terms are small, potential vorticity is approximately conserved following the motion on isentropic surfaces.</a:t>
            </a:r>
          </a:p>
        </p:txBody>
      </p:sp>
    </p:spTree>
    <p:extLst>
      <p:ext uri="{BB962C8B-B14F-4D97-AF65-F5344CB8AC3E}">
        <p14:creationId xmlns:p14="http://schemas.microsoft.com/office/powerpoint/2010/main" val="136223427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58B219-1B55-8143-BA41-28999467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23</a:t>
            </a:fld>
            <a:endParaRPr lang="zh-CN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9E7222-2665-9E4E-AFD6-AE7AED3CA9BB}"/>
              </a:ext>
            </a:extLst>
          </p:cNvPr>
          <p:cNvSpPr/>
          <p:nvPr/>
        </p:nvSpPr>
        <p:spPr>
          <a:xfrm>
            <a:off x="540445" y="2628181"/>
            <a:ext cx="833559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latin typeface="Helvetica" pitchFamily="2" charset="0"/>
              </a:rPr>
              <a:t>Thank</a:t>
            </a:r>
            <a:r>
              <a:rPr lang="zh-CN" altLang="en-US" sz="5400" dirty="0">
                <a:latin typeface="Helvetica" pitchFamily="2" charset="0"/>
              </a:rPr>
              <a:t> </a:t>
            </a:r>
            <a:r>
              <a:rPr lang="en-US" altLang="zh-CN" sz="5400" dirty="0">
                <a:latin typeface="Helvetica" pitchFamily="2" charset="0"/>
              </a:rPr>
              <a:t>You</a:t>
            </a:r>
            <a:endParaRPr lang="en-US" sz="5400" dirty="0">
              <a:latin typeface="Helvetica" pitchFamily="2" charset="0"/>
            </a:endParaRPr>
          </a:p>
          <a:p>
            <a:pPr algn="ctr"/>
            <a:r>
              <a:rPr lang="en-US" altLang="zh-CN" sz="3200" dirty="0">
                <a:latin typeface="Helvetica" pitchFamily="2" charset="0"/>
              </a:rPr>
              <a:t>Prof.</a:t>
            </a:r>
            <a:r>
              <a:rPr lang="zh-CN" altLang="en-US" sz="3200" dirty="0">
                <a:latin typeface="Helvetica" pitchFamily="2" charset="0"/>
              </a:rPr>
              <a:t> </a:t>
            </a:r>
            <a:r>
              <a:rPr lang="en-US" altLang="zh-CN" sz="3200" dirty="0">
                <a:latin typeface="Helvetica" pitchFamily="2" charset="0"/>
              </a:rPr>
              <a:t>Fei-Fei</a:t>
            </a:r>
            <a:r>
              <a:rPr lang="zh-CN" altLang="en-US" sz="3200" dirty="0">
                <a:latin typeface="Helvetica" pitchFamily="2" charset="0"/>
              </a:rPr>
              <a:t> </a:t>
            </a:r>
            <a:r>
              <a:rPr lang="en-US" altLang="zh-CN" sz="3200" dirty="0">
                <a:latin typeface="Helvetica" pitchFamily="2" charset="0"/>
              </a:rPr>
              <a:t>Jin</a:t>
            </a:r>
            <a:r>
              <a:rPr lang="zh-CN" altLang="en-US" sz="3200" dirty="0">
                <a:latin typeface="Helvetica" pitchFamily="2" charset="0"/>
              </a:rPr>
              <a:t> </a:t>
            </a:r>
            <a:r>
              <a:rPr lang="en-US" altLang="zh-CN" sz="3200" dirty="0">
                <a:latin typeface="Helvetica" pitchFamily="2" charset="0"/>
              </a:rPr>
              <a:t>will</a:t>
            </a:r>
            <a:r>
              <a:rPr lang="zh-CN" altLang="en-US" sz="3200" dirty="0">
                <a:latin typeface="Helvetica" pitchFamily="2" charset="0"/>
              </a:rPr>
              <a:t> </a:t>
            </a:r>
            <a:r>
              <a:rPr lang="en-US" altLang="zh-CN" sz="3200" dirty="0">
                <a:latin typeface="Helvetica" pitchFamily="2" charset="0"/>
              </a:rPr>
              <a:t>be</a:t>
            </a:r>
            <a:r>
              <a:rPr lang="zh-CN" altLang="en-US" sz="3200" dirty="0">
                <a:latin typeface="Helvetica" pitchFamily="2" charset="0"/>
              </a:rPr>
              <a:t> </a:t>
            </a:r>
            <a:r>
              <a:rPr lang="en-US" altLang="zh-CN" sz="3200" dirty="0">
                <a:latin typeface="Helvetica" pitchFamily="2" charset="0"/>
              </a:rPr>
              <a:t>back</a:t>
            </a:r>
            <a:r>
              <a:rPr lang="zh-CN" altLang="en-US" sz="3200" dirty="0">
                <a:latin typeface="Helvetica" pitchFamily="2" charset="0"/>
              </a:rPr>
              <a:t> </a:t>
            </a:r>
            <a:r>
              <a:rPr lang="en-US" altLang="zh-CN" sz="3200" dirty="0">
                <a:latin typeface="Helvetica" pitchFamily="2" charset="0"/>
              </a:rPr>
              <a:t>in</a:t>
            </a:r>
            <a:r>
              <a:rPr lang="zh-CN" altLang="en-US" sz="3200" dirty="0">
                <a:latin typeface="Helvetica" pitchFamily="2" charset="0"/>
              </a:rPr>
              <a:t> </a:t>
            </a:r>
            <a:r>
              <a:rPr lang="en-US" altLang="zh-CN" sz="3200" dirty="0">
                <a:latin typeface="Helvetica" pitchFamily="2" charset="0"/>
              </a:rPr>
              <a:t>next</a:t>
            </a:r>
            <a:r>
              <a:rPr lang="zh-CN" altLang="en-US" sz="3200" dirty="0">
                <a:latin typeface="Helvetica" pitchFamily="2" charset="0"/>
              </a:rPr>
              <a:t> </a:t>
            </a:r>
            <a:r>
              <a:rPr lang="en-US" altLang="zh-CN" sz="3200" dirty="0">
                <a:latin typeface="Helvetica" pitchFamily="2" charset="0"/>
              </a:rPr>
              <a:t>week!!!</a:t>
            </a:r>
            <a:endParaRPr lang="en-US" sz="3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98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43618-26DA-5D43-B86D-CB127319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39FD7-3E76-2D47-ABAF-752D74FBB811}" type="slidenum">
              <a:rPr lang="en-US" altLang="zh-CN" smtClean="0"/>
              <a:pPr>
                <a:defRPr/>
              </a:pPr>
              <a:t>3</a:t>
            </a:fld>
            <a:endParaRPr lang="zh-CN" altLang="zh-C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47B45E-10CE-A440-B982-F6499D2A93DA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Scale analysis for midlatitude synoptic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384BFE-E7CD-2440-99D1-FAE2B73548E9}"/>
                  </a:ext>
                </a:extLst>
              </p:cNvPr>
              <p:cNvSpPr/>
              <p:nvPr/>
            </p:nvSpPr>
            <p:spPr>
              <a:xfrm>
                <a:off x="335460" y="1084989"/>
                <a:ext cx="9466951" cy="79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en-US" sz="2200" b="0" dirty="0"/>
                </a:br>
                <a:endParaRPr lang="en-US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384BFE-E7CD-2440-99D1-FAE2B7354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0" y="1084989"/>
                <a:ext cx="9466951" cy="794000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AA987E-F84C-F74B-AA8F-985449505CA6}"/>
                  </a:ext>
                </a:extLst>
              </p:cNvPr>
              <p:cNvSpPr/>
              <p:nvPr/>
            </p:nvSpPr>
            <p:spPr>
              <a:xfrm>
                <a:off x="345828" y="1863506"/>
                <a:ext cx="4396588" cy="627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/>
                  <a:t>where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𝐷𝑡</m:t>
                        </m:r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𝑢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𝑤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AA987E-F84C-F74B-AA8F-985449505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" y="1863506"/>
                <a:ext cx="4396588" cy="627929"/>
              </a:xfrm>
              <a:prstGeom prst="rect">
                <a:avLst/>
              </a:prstGeom>
              <a:blipFill>
                <a:blip r:embed="rId4"/>
                <a:stretch>
                  <a:fillRect l="-14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5FA59D-A608-124F-A372-2E043744B164}"/>
                  </a:ext>
                </a:extLst>
              </p:cNvPr>
              <p:cNvSpPr/>
              <p:nvPr/>
            </p:nvSpPr>
            <p:spPr>
              <a:xfrm>
                <a:off x="222960" y="3251891"/>
                <a:ext cx="3993657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~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5FA59D-A608-124F-A372-2E043744B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60" y="3251891"/>
                <a:ext cx="3993657" cy="695447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B5DC3E7-35D2-1741-830D-E42899EB7315}"/>
                  </a:ext>
                </a:extLst>
              </p:cNvPr>
              <p:cNvSpPr/>
              <p:nvPr/>
            </p:nvSpPr>
            <p:spPr>
              <a:xfrm>
                <a:off x="1482151" y="4057962"/>
                <a:ext cx="2572179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𝜕𝜁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~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𝑊𝑈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𝐷𝐿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B5DC3E7-35D2-1741-830D-E42899EB7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51" y="4057962"/>
                <a:ext cx="2572179" cy="619016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5FC6B7-AF8D-794B-BAE3-E4CB72025F60}"/>
                  </a:ext>
                </a:extLst>
              </p:cNvPr>
              <p:cNvSpPr/>
              <p:nvPr/>
            </p:nvSpPr>
            <p:spPr>
              <a:xfrm>
                <a:off x="1185531" y="4803417"/>
                <a:ext cx="2868799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5FC6B7-AF8D-794B-BAE3-E4CB72025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31" y="4803417"/>
                <a:ext cx="2868799" cy="666336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5130CD4-8EAE-534D-BF5A-9607BAD465EA}"/>
                  </a:ext>
                </a:extLst>
              </p:cNvPr>
              <p:cNvSpPr/>
              <p:nvPr/>
            </p:nvSpPr>
            <p:spPr>
              <a:xfrm>
                <a:off x="4453946" y="2465616"/>
                <a:ext cx="5047920" cy="1202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dirty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sz="1600" i="1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600" i="1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1600" i="1" dirty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dirty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dirty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 dirty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 dirty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num>
                                    <m:den>
                                      <m:r>
                                        <a:rPr lang="en-US" sz="1600" i="1" dirty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600" i="1" dirty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 dirty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en-US" sz="1600" i="1" dirty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f>
                                <m:fPr>
                                  <m:ctrlP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𝑓𝑈</m:t>
                                  </m:r>
                                </m:num>
                                <m:den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f>
                                <m:fPr>
                                  <m:ctrlP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f>
                                <m:fPr>
                                  <m:ctrlP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1600" b="0" i="1" dirty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  <m:r>
                                <a:rPr lang="en-US" sz="1600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5130CD4-8EAE-534D-BF5A-9607BAD46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46" y="2465616"/>
                <a:ext cx="5047920" cy="12021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FF166B-8CE6-594B-9E61-AFD9531A22B9}"/>
                  </a:ext>
                </a:extLst>
              </p:cNvPr>
              <p:cNvSpPr/>
              <p:nvPr/>
            </p:nvSpPr>
            <p:spPr>
              <a:xfrm>
                <a:off x="5140510" y="3846702"/>
                <a:ext cx="4040080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𝑊𝑈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𝐿𝐷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FF166B-8CE6-594B-9E61-AFD9531A2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510" y="3846702"/>
                <a:ext cx="4040080" cy="666336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E18A9D-01B5-3C4A-BBF0-AB53EAF367A4}"/>
                  </a:ext>
                </a:extLst>
              </p:cNvPr>
              <p:cNvSpPr/>
              <p:nvPr/>
            </p:nvSpPr>
            <p:spPr>
              <a:xfrm>
                <a:off x="4845471" y="4746869"/>
                <a:ext cx="4943276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𝜕𝜌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f>
                          <m:fPr>
                            <m:ctrlP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𝜕𝜌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f>
                          <m:fPr>
                            <m:ctrlP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𝛿𝜌𝛿</m:t>
                        </m:r>
                        <m:r>
                          <a:rPr lang="en-US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∗10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E18A9D-01B5-3C4A-BBF0-AB53EAF36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471" y="4746869"/>
                <a:ext cx="4943276" cy="533736"/>
              </a:xfrm>
              <a:prstGeom prst="rect">
                <a:avLst/>
              </a:prstGeom>
              <a:blipFill>
                <a:blip r:embed="rId1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0EF91AD-028F-A54A-A6CC-3457AC18149D}"/>
                  </a:ext>
                </a:extLst>
              </p:cNvPr>
              <p:cNvSpPr/>
              <p:nvPr/>
            </p:nvSpPr>
            <p:spPr>
              <a:xfrm>
                <a:off x="1533473" y="2600191"/>
                <a:ext cx="2009333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𝑓𝐿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0EF91AD-028F-A54A-A6CC-3457AC181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73" y="2600191"/>
                <a:ext cx="2009333" cy="661400"/>
              </a:xfrm>
              <a:prstGeom prst="rect">
                <a:avLst/>
              </a:prstGeom>
              <a:blipFill>
                <a:blip r:embed="rId11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25A0D9-8D0D-8942-8775-060366FCDDA9}"/>
              </a:ext>
            </a:extLst>
          </p:cNvPr>
          <p:cNvCxnSpPr/>
          <p:nvPr/>
        </p:nvCxnSpPr>
        <p:spPr bwMode="auto">
          <a:xfrm>
            <a:off x="282906" y="2500797"/>
            <a:ext cx="91560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A945C3-8357-524F-BDEA-AE9DCAD294CD}"/>
              </a:ext>
            </a:extLst>
          </p:cNvPr>
          <p:cNvCxnSpPr/>
          <p:nvPr/>
        </p:nvCxnSpPr>
        <p:spPr bwMode="auto">
          <a:xfrm>
            <a:off x="345828" y="5433392"/>
            <a:ext cx="91560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17DC3F-34C2-5F44-854E-905CE33B0C49}"/>
                  </a:ext>
                </a:extLst>
              </p:cNvPr>
              <p:cNvSpPr/>
              <p:nvPr/>
            </p:nvSpPr>
            <p:spPr>
              <a:xfrm>
                <a:off x="756469" y="5741685"/>
                <a:ext cx="4859407" cy="79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en-US" sz="2200" b="0" dirty="0"/>
                </a:br>
                <a:endParaRPr lang="en-US" sz="2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17DC3F-34C2-5F44-854E-905CE33B0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69" y="5741685"/>
                <a:ext cx="4859407" cy="794000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2A4B586-2B00-484E-8638-651F782BD4B8}"/>
                  </a:ext>
                </a:extLst>
              </p:cNvPr>
              <p:cNvSpPr/>
              <p:nvPr/>
            </p:nvSpPr>
            <p:spPr>
              <a:xfrm>
                <a:off x="5934317" y="5805517"/>
                <a:ext cx="2459969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2A4B586-2B00-484E-8638-651F782BD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17" y="5805517"/>
                <a:ext cx="2459969" cy="666336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482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1B39E-74FB-1241-81EA-4B045E06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4</a:t>
            </a:fld>
            <a:endParaRPr lang="zh-CN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23231D-C3C3-7743-A631-E3D3DB4060A1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Simplifying vorticity equations even further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42140-E20A-E84A-9ED7-EF4C3F75ECB8}"/>
              </a:ext>
            </a:extLst>
          </p:cNvPr>
          <p:cNvSpPr/>
          <p:nvPr/>
        </p:nvSpPr>
        <p:spPr>
          <a:xfrm>
            <a:off x="395312" y="1021912"/>
            <a:ext cx="793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Microsoft YaHei" panose="020B0503020204020204" pitchFamily="34" charset="-122"/>
              </a:rPr>
              <a:t>Barotropic vorticity equation (</a:t>
            </a:r>
            <a:r>
              <a:rPr lang="en-US" altLang="zh-CN" i="1" dirty="0">
                <a:ea typeface="Microsoft YaHei" panose="020B0503020204020204" pitchFamily="34" charset="-122"/>
              </a:rPr>
              <a:t>barotropic atmosphere with no vertical flow</a:t>
            </a:r>
            <a:r>
              <a:rPr lang="en-US" altLang="zh-CN" b="1" dirty="0">
                <a:ea typeface="Microsoft YaHei" panose="020B0503020204020204" pitchFamily="34" charset="-122"/>
              </a:rPr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5FE905-46B2-E546-A4BE-16934CB89DB4}"/>
                  </a:ext>
                </a:extLst>
              </p:cNvPr>
              <p:cNvSpPr/>
              <p:nvPr/>
            </p:nvSpPr>
            <p:spPr>
              <a:xfrm>
                <a:off x="1761390" y="1354371"/>
                <a:ext cx="4496872" cy="8174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0,</m:t>
                      </m:r>
                    </m:oMath>
                  </m:oMathPara>
                </a14:m>
                <a:br>
                  <a:rPr lang="en-US" sz="2200" b="0" dirty="0"/>
                </a:br>
                <a:endParaRPr lang="en-US" sz="2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5FE905-46B2-E546-A4BE-16934CB89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390" y="1354371"/>
                <a:ext cx="4496872" cy="817468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ECE1CA5-698A-A44F-A74E-941693DDCBF6}"/>
                  </a:ext>
                </a:extLst>
              </p:cNvPr>
              <p:cNvSpPr/>
              <p:nvPr/>
            </p:nvSpPr>
            <p:spPr>
              <a:xfrm>
                <a:off x="6781739" y="1563050"/>
                <a:ext cx="13739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ECE1CA5-698A-A44F-A74E-941693DDC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739" y="1563050"/>
                <a:ext cx="1373966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5E79F00-DD64-2545-8D35-5A99957BD293}"/>
              </a:ext>
            </a:extLst>
          </p:cNvPr>
          <p:cNvSpPr/>
          <p:nvPr/>
        </p:nvSpPr>
        <p:spPr>
          <a:xfrm>
            <a:off x="395312" y="3235603"/>
            <a:ext cx="687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Microsoft YaHei" panose="020B0503020204020204" pitchFamily="34" charset="-122"/>
              </a:rPr>
              <a:t>Shallow water equations (</a:t>
            </a:r>
            <a:r>
              <a:rPr lang="en-US" dirty="0"/>
              <a:t>hydrostatic balance, incompressible</a:t>
            </a:r>
            <a:r>
              <a:rPr lang="en-US" altLang="zh-CN" b="1" dirty="0">
                <a:ea typeface="Microsoft YaHei" panose="020B0503020204020204" pitchFamily="34" charset="-122"/>
              </a:rPr>
              <a:t>)</a:t>
            </a:r>
            <a:endParaRPr lang="en-U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24C138-9708-9A42-9152-DBD1FC592763}"/>
              </a:ext>
            </a:extLst>
          </p:cNvPr>
          <p:cNvSpPr txBox="1">
            <a:spLocks/>
          </p:cNvSpPr>
          <p:nvPr/>
        </p:nvSpPr>
        <p:spPr>
          <a:xfrm>
            <a:off x="619212" y="2217387"/>
            <a:ext cx="9331194" cy="817468"/>
          </a:xfrm>
          <a:prstGeom prst="rect">
            <a:avLst/>
          </a:prstGeom>
        </p:spPr>
        <p:txBody>
          <a:bodyPr>
            <a:normAutofit/>
          </a:bodyPr>
          <a:lstStyle>
            <a:lvl1pPr marL="338138" indent="-338138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013" indent="-28257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0300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82738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35175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92412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9618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06825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64031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One of most important equation in the dynamic meteorology</a:t>
            </a:r>
          </a:p>
          <a:p>
            <a:r>
              <a:rPr lang="en-US" sz="2000" kern="0" dirty="0"/>
              <a:t>Rossby waves discussed in future will originated from this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324CA0-A141-1D42-8583-3CC11F73CC27}"/>
                  </a:ext>
                </a:extLst>
              </p:cNvPr>
              <p:cNvSpPr/>
              <p:nvPr/>
            </p:nvSpPr>
            <p:spPr>
              <a:xfrm>
                <a:off x="1090439" y="3772138"/>
                <a:ext cx="3029529" cy="176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𝑓𝑣</m:t>
                      </m:r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324CA0-A141-1D42-8583-3CC11F73C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39" y="3772138"/>
                <a:ext cx="3029529" cy="1767022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42EEB89-6CFD-2D4E-9669-F7DF58B841AC}"/>
                  </a:ext>
                </a:extLst>
              </p:cNvPr>
              <p:cNvSpPr/>
              <p:nvPr/>
            </p:nvSpPr>
            <p:spPr>
              <a:xfrm>
                <a:off x="1318193" y="5706363"/>
                <a:ext cx="2416495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42EEB89-6CFD-2D4E-9669-F7DF58B84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93" y="5706363"/>
                <a:ext cx="2416495" cy="666336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1194E9A-2905-6941-893E-F32CA7192DFF}"/>
                  </a:ext>
                </a:extLst>
              </p:cNvPr>
              <p:cNvSpPr/>
              <p:nvPr/>
            </p:nvSpPr>
            <p:spPr>
              <a:xfrm>
                <a:off x="5881699" y="4850928"/>
                <a:ext cx="2281202" cy="853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d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0,</m:t>
                      </m:r>
                    </m:oMath>
                  </m:oMathPara>
                </a14:m>
                <a:br>
                  <a:rPr lang="en-US" sz="2200" b="0" dirty="0"/>
                </a:br>
                <a:endParaRPr lang="en-US" sz="2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1194E9A-2905-6941-893E-F32CA7192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99" y="4850928"/>
                <a:ext cx="2281202" cy="8531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93D6A53-F40F-4D46-8650-3A6B8AB76C0F}"/>
              </a:ext>
            </a:extLst>
          </p:cNvPr>
          <p:cNvSpPr/>
          <p:nvPr/>
        </p:nvSpPr>
        <p:spPr>
          <a:xfrm>
            <a:off x="4995281" y="4155158"/>
            <a:ext cx="3636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Rossby Potential Vorticity Conservation Law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028D64D-EEB8-4E42-8312-718CBACE3DD3}"/>
              </a:ext>
            </a:extLst>
          </p:cNvPr>
          <p:cNvSpPr txBox="1">
            <a:spLocks/>
          </p:cNvSpPr>
          <p:nvPr/>
        </p:nvSpPr>
        <p:spPr>
          <a:xfrm>
            <a:off x="4995281" y="5751590"/>
            <a:ext cx="4330497" cy="81746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38138" indent="-338138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013" indent="-28257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0300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82738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35175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92412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9618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06825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64031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Shallow water system is also one of most important equation in atmospheric science.</a:t>
            </a:r>
          </a:p>
          <a:p>
            <a:r>
              <a:rPr lang="en-US" sz="2000" kern="0" dirty="0"/>
              <a:t>Many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90535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3DB1FB-D101-0045-9B1E-E7526585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5</a:t>
            </a:fld>
            <a:endParaRPr lang="zh-CN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2E97F-426A-1549-B7B9-EB1C0B02714A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Typos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in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Holton’s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Textbook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23F6BB-3949-A748-B55E-C0B272E778D5}"/>
              </a:ext>
            </a:extLst>
          </p:cNvPr>
          <p:cNvSpPr txBox="1">
            <a:spLocks/>
          </p:cNvSpPr>
          <p:nvPr/>
        </p:nvSpPr>
        <p:spPr>
          <a:xfrm>
            <a:off x="619212" y="1116013"/>
            <a:ext cx="7626089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38138" indent="-338138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013" indent="-28257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0300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82738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35175" indent="-225425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92412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9618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06825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64031" indent="-225429" algn="l" defTabSz="904888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b="1" kern="0" dirty="0"/>
              <a:t>Ch4.5,</a:t>
            </a:r>
            <a:r>
              <a:rPr lang="zh-CN" altLang="en-US" sz="2000" b="1" kern="0" dirty="0"/>
              <a:t> </a:t>
            </a:r>
            <a:r>
              <a:rPr lang="en-US" altLang="zh-CN" sz="2000" b="1" kern="0" dirty="0"/>
              <a:t>page</a:t>
            </a:r>
            <a:r>
              <a:rPr lang="zh-CN" altLang="en-US" sz="2000" b="1" kern="0" dirty="0"/>
              <a:t> </a:t>
            </a:r>
            <a:r>
              <a:rPr lang="en-US" altLang="zh-CN" sz="2000" b="1" kern="0" dirty="0"/>
              <a:t>115,</a:t>
            </a:r>
            <a:r>
              <a:rPr lang="zh-CN" altLang="en-US" sz="2000" b="1" kern="0" dirty="0"/>
              <a:t> </a:t>
            </a:r>
            <a:r>
              <a:rPr lang="en-US" altLang="zh-CN" sz="2000" b="1" kern="0" dirty="0"/>
              <a:t>Eq.</a:t>
            </a:r>
            <a:r>
              <a:rPr lang="zh-CN" altLang="en-US" sz="2000" b="1" kern="0" dirty="0"/>
              <a:t> </a:t>
            </a:r>
            <a:r>
              <a:rPr lang="en-US" altLang="zh-CN" sz="2000" b="1" kern="0" dirty="0"/>
              <a:t>(4.31)</a:t>
            </a:r>
          </a:p>
          <a:p>
            <a:pPr marL="0" indent="0">
              <a:buNone/>
            </a:pPr>
            <a:r>
              <a:rPr lang="zh-CN" altLang="en-US" sz="2000" kern="0" dirty="0"/>
              <a:t>     </a:t>
            </a:r>
            <a:r>
              <a:rPr lang="en-US" altLang="zh-CN" sz="2000" kern="0" dirty="0"/>
              <a:t>Hydrostatic approximation</a:t>
            </a:r>
            <a:r>
              <a:rPr lang="zh-CN" altLang="en-US" sz="2000" kern="0" dirty="0"/>
              <a:t> </a:t>
            </a:r>
            <a:r>
              <a:rPr lang="en-US" altLang="zh-CN" sz="2000" kern="0" dirty="0"/>
              <a:t>should</a:t>
            </a:r>
            <a:r>
              <a:rPr lang="zh-CN" altLang="en-US" sz="2000" kern="0" dirty="0"/>
              <a:t> </a:t>
            </a:r>
            <a:r>
              <a:rPr lang="en-US" altLang="zh-CN" sz="2000" kern="0" dirty="0"/>
              <a:t>be</a:t>
            </a:r>
          </a:p>
          <a:p>
            <a:pPr marL="0" indent="0">
              <a:buNone/>
            </a:pPr>
            <a:r>
              <a:rPr lang="zh-CN" altLang="en-US" sz="2000" kern="0" dirty="0"/>
              <a:t> </a:t>
            </a:r>
            <a:endParaRPr lang="en-US" altLang="zh-CN" sz="2000" kern="0" dirty="0"/>
          </a:p>
          <a:p>
            <a:pPr marL="0" indent="0">
              <a:buNone/>
            </a:pPr>
            <a:r>
              <a:rPr lang="en-US" altLang="zh-CN" sz="2000" kern="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EE4BE9-55E7-F64B-AE60-7746F96B23AF}"/>
                  </a:ext>
                </a:extLst>
              </p:cNvPr>
              <p:cNvSpPr/>
              <p:nvPr/>
            </p:nvSpPr>
            <p:spPr>
              <a:xfrm>
                <a:off x="4182180" y="1836093"/>
                <a:ext cx="1357488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EE4BE9-55E7-F64B-AE60-7746F96B2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80" y="1836093"/>
                <a:ext cx="1357488" cy="619016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5032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548859-202E-6C4F-9C35-892C54CF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6</a:t>
            </a:fld>
            <a:endParaRPr lang="zh-CN" altLang="zh-C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D0AA06-9758-CE44-B45B-8EC73A30A476}"/>
              </a:ext>
            </a:extLst>
          </p:cNvPr>
          <p:cNvSpPr/>
          <p:nvPr/>
        </p:nvSpPr>
        <p:spPr>
          <a:xfrm>
            <a:off x="-26574" y="3004770"/>
            <a:ext cx="1584172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</a:rPr>
              <a:t>Increasing complexity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7DF7D-4137-D944-B7C8-D73AD8C2E61B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Conservation laws for the motion in free atmosphere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8EE7E3-2401-1B40-A61B-93BF9C3F0A53}"/>
              </a:ext>
            </a:extLst>
          </p:cNvPr>
          <p:cNvCxnSpPr>
            <a:cxnSpLocks/>
          </p:cNvCxnSpPr>
          <p:nvPr/>
        </p:nvCxnSpPr>
        <p:spPr bwMode="auto">
          <a:xfrm>
            <a:off x="1590870" y="1281193"/>
            <a:ext cx="1592" cy="4864422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59D96E92-002E-F146-92E2-FFEC23D92D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4581" y="1177063"/>
                <a:ext cx="7623296" cy="4968552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338138" indent="-33813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5013" indent="-282575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30300" indent="-225425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582738" indent="-225425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35175" indent="-225425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492412" indent="-225429" algn="l" defTabSz="9048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49618" indent="-225429" algn="l" defTabSz="9048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06825" indent="-225429" algn="l" defTabSz="9048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64031" indent="-225429" algn="l" defTabSz="9048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400" kern="0" dirty="0"/>
                  <a:t>For a homogeneous two-dimensional </a:t>
                </a:r>
                <a:r>
                  <a:rPr lang="en-US" altLang="zh-CN" sz="2400" kern="0" dirty="0"/>
                  <a:t>non-divergent</a:t>
                </a:r>
                <a:r>
                  <a:rPr lang="zh-CN" altLang="en-US" sz="2400" kern="0" dirty="0"/>
                  <a:t> </a:t>
                </a:r>
                <a:r>
                  <a:rPr lang="en-US" sz="2400" kern="0" dirty="0"/>
                  <a:t>flow</a:t>
                </a:r>
                <a:endParaRPr lang="en-US" sz="2000" kern="0" dirty="0"/>
              </a:p>
              <a:p>
                <a:pPr lvl="1"/>
                <a:r>
                  <a:rPr lang="en-US" altLang="zh-CN" sz="1800" kern="0" dirty="0"/>
                  <a:t>The</a:t>
                </a:r>
                <a:r>
                  <a:rPr lang="zh-CN" altLang="en-US" sz="1800" kern="0" dirty="0"/>
                  <a:t> </a:t>
                </a:r>
                <a:r>
                  <a:rPr lang="en-US" altLang="zh-CN" sz="1800" b="1" kern="0" dirty="0"/>
                  <a:t>absolute</a:t>
                </a:r>
                <a:r>
                  <a:rPr lang="zh-CN" altLang="en-US" sz="1800" b="1" kern="0" dirty="0"/>
                  <a:t> </a:t>
                </a:r>
                <a:r>
                  <a:rPr lang="en-US" altLang="zh-CN" sz="1800" b="1" kern="0" dirty="0"/>
                  <a:t>vorticity</a:t>
                </a:r>
                <a:r>
                  <a:rPr lang="zh-CN" altLang="en-US" sz="1800" b="1" kern="0" dirty="0"/>
                  <a:t> </a:t>
                </a:r>
                <a:r>
                  <a:rPr lang="en-US" altLang="zh-CN" sz="1800" b="1" kern="0" dirty="0"/>
                  <a:t>is</a:t>
                </a:r>
                <a:r>
                  <a:rPr lang="zh-CN" altLang="en-US" sz="1800" b="1" kern="0" dirty="0"/>
                  <a:t> </a:t>
                </a:r>
                <a:r>
                  <a:rPr lang="en-US" altLang="zh-CN" sz="1800" b="1" kern="0" dirty="0"/>
                  <a:t>materially</a:t>
                </a:r>
                <a:r>
                  <a:rPr lang="zh-CN" altLang="en-US" sz="1800" b="1" kern="0" dirty="0"/>
                  <a:t> </a:t>
                </a:r>
                <a:r>
                  <a:rPr lang="en-US" altLang="zh-CN" sz="1800" b="1" kern="0" dirty="0"/>
                  <a:t>conserved</a:t>
                </a:r>
                <a:r>
                  <a:rPr lang="en-US" altLang="zh-CN" sz="1800" kern="0" dirty="0"/>
                  <a:t>.</a:t>
                </a:r>
                <a:endParaRPr lang="en-US" sz="1800" kern="0" dirty="0"/>
              </a:p>
              <a:p>
                <a:pPr lvl="1"/>
                <a:r>
                  <a:rPr lang="en-US" sz="1800" dirty="0"/>
                  <a:t>Expressed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mathematically,</a:t>
                </a:r>
                <a:r>
                  <a:rPr lang="zh-CN" altLang="en-US" sz="1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8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1800" kern="0" dirty="0"/>
                  <a:t>,</a:t>
                </a:r>
                <a:r>
                  <a:rPr lang="zh-CN" altLang="en-US" sz="1800" kern="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800" kern="0" dirty="0"/>
              </a:p>
              <a:p>
                <a:pPr lvl="1"/>
                <a:r>
                  <a:rPr lang="en-US" altLang="zh-CN" sz="1800" kern="0" dirty="0"/>
                  <a:t>Given</a:t>
                </a:r>
                <a:r>
                  <a:rPr lang="zh-CN" altLang="en-US" sz="1800" kern="0" dirty="0"/>
                  <a:t> </a:t>
                </a:r>
                <a:r>
                  <a:rPr lang="en-US" altLang="zh-CN" sz="1800" kern="0" dirty="0"/>
                  <a:t>the</a:t>
                </a:r>
                <a:r>
                  <a:rPr lang="zh-CN" altLang="en-US" sz="1800" kern="0" dirty="0"/>
                  <a:t> </a:t>
                </a:r>
                <a:r>
                  <a:rPr lang="en-US" altLang="zh-CN" sz="1800" kern="0" dirty="0"/>
                  <a:t>knowledge</a:t>
                </a:r>
                <a:r>
                  <a:rPr lang="zh-CN" altLang="en-US" sz="1800" kern="0" dirty="0"/>
                  <a:t> </a:t>
                </a:r>
                <a:r>
                  <a:rPr lang="en-US" altLang="zh-CN" sz="1800" kern="0" dirty="0"/>
                  <a:t>of</a:t>
                </a:r>
                <a:r>
                  <a:rPr lang="zh-CN" altLang="en-US" sz="1800" kern="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 sz="1800" kern="0" dirty="0"/>
                  <a:t>,</a:t>
                </a:r>
                <a:r>
                  <a:rPr lang="zh-CN" altLang="en-US" sz="1800" kern="0" dirty="0"/>
                  <a:t> </a:t>
                </a:r>
                <a:r>
                  <a:rPr lang="en-US" altLang="zh-CN" sz="1800" kern="0" dirty="0"/>
                  <a:t>the</a:t>
                </a:r>
                <a:r>
                  <a:rPr lang="zh-CN" altLang="en-US" sz="1800" kern="0" dirty="0"/>
                  <a:t> </a:t>
                </a:r>
                <a:r>
                  <a:rPr lang="en-US" altLang="zh-CN" sz="1800" kern="0" dirty="0"/>
                  <a:t>flow</a:t>
                </a:r>
                <a:r>
                  <a:rPr lang="zh-CN" altLang="en-US" sz="1800" kern="0" dirty="0"/>
                  <a:t> </a:t>
                </a:r>
                <a:r>
                  <a:rPr lang="en-US" altLang="zh-CN" sz="1800" kern="0" dirty="0"/>
                  <a:t>is</a:t>
                </a:r>
                <a:r>
                  <a:rPr lang="zh-CN" altLang="en-US" sz="1800" kern="0" dirty="0"/>
                  <a:t> </a:t>
                </a:r>
                <a:r>
                  <a:rPr lang="en-US" altLang="zh-CN" sz="1800" kern="0" dirty="0"/>
                  <a:t>known.</a:t>
                </a:r>
              </a:p>
              <a:p>
                <a:pPr lvl="1"/>
                <a:endParaRPr lang="en-US" sz="1800" kern="0" dirty="0"/>
              </a:p>
              <a:p>
                <a:r>
                  <a:rPr lang="en-US" sz="2400" kern="0" dirty="0"/>
                  <a:t>For a homogeneous </a:t>
                </a:r>
                <a:r>
                  <a:rPr lang="en-US" altLang="zh-CN" sz="2400" kern="0" dirty="0"/>
                  <a:t>divergent</a:t>
                </a:r>
                <a:r>
                  <a:rPr lang="zh-CN" altLang="en-US" sz="2400" kern="0" dirty="0"/>
                  <a:t> </a:t>
                </a:r>
                <a:r>
                  <a:rPr lang="en-US" sz="2400" kern="0" dirty="0"/>
                  <a:t>flow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having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a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depth</a:t>
                </a:r>
                <a:r>
                  <a:rPr lang="zh-CN" altLang="en-US" sz="2400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  <a:p>
                <a:pPr lvl="1"/>
                <a:r>
                  <a:rPr lang="en-US" altLang="zh-CN" sz="1800" kern="0" dirty="0"/>
                  <a:t>The</a:t>
                </a:r>
                <a:r>
                  <a:rPr lang="zh-CN" altLang="en-US" sz="1800" kern="0" dirty="0"/>
                  <a:t> </a:t>
                </a:r>
                <a:r>
                  <a:rPr lang="en-US" altLang="zh-CN" sz="1800" b="1" kern="0" dirty="0"/>
                  <a:t>Rossby’s</a:t>
                </a:r>
                <a:r>
                  <a:rPr lang="zh-CN" altLang="en-US" sz="1800" b="1" kern="0" dirty="0"/>
                  <a:t> </a:t>
                </a:r>
                <a:r>
                  <a:rPr lang="en-US" altLang="zh-CN" sz="1800" b="1" kern="0" dirty="0"/>
                  <a:t>PV</a:t>
                </a:r>
                <a:r>
                  <a:rPr lang="zh-CN" altLang="en-US" sz="1800" b="1" kern="0" dirty="0"/>
                  <a:t> </a:t>
                </a:r>
                <a:r>
                  <a:rPr lang="en-US" altLang="zh-CN" sz="1800" b="1" kern="0" dirty="0"/>
                  <a:t>is</a:t>
                </a:r>
                <a:r>
                  <a:rPr lang="zh-CN" altLang="en-US" sz="1800" b="1" kern="0" dirty="0"/>
                  <a:t> </a:t>
                </a:r>
                <a:r>
                  <a:rPr lang="en-US" altLang="zh-CN" sz="1800" b="1" kern="0" dirty="0"/>
                  <a:t>materially</a:t>
                </a:r>
                <a:r>
                  <a:rPr lang="zh-CN" altLang="en-US" sz="1800" b="1" kern="0" dirty="0"/>
                  <a:t> </a:t>
                </a:r>
                <a:r>
                  <a:rPr lang="en-US" altLang="zh-CN" sz="1800" b="1" kern="0" dirty="0"/>
                  <a:t>conserved</a:t>
                </a:r>
                <a:r>
                  <a:rPr lang="en-US" altLang="zh-CN" sz="1800" kern="0" dirty="0"/>
                  <a:t>.</a:t>
                </a:r>
                <a:endParaRPr lang="en-US" sz="1800" kern="0" dirty="0"/>
              </a:p>
              <a:p>
                <a:pPr lvl="1"/>
                <a:r>
                  <a:rPr lang="en-US" sz="1800" dirty="0"/>
                  <a:t>Expressed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mathematically,</a:t>
                </a:r>
                <a:r>
                  <a:rPr lang="zh-CN" altLang="en-US" sz="1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r>
                      <a:rPr lang="en-US" sz="18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800" kern="0" dirty="0"/>
              </a:p>
              <a:p>
                <a:pPr marL="452438" lvl="1" indent="0">
                  <a:buNone/>
                </a:pPr>
                <a:endParaRPr lang="en-US" sz="2000" kern="0" dirty="0"/>
              </a:p>
              <a:p>
                <a:r>
                  <a:rPr lang="en-US" altLang="zh-CN" sz="2400" kern="0" dirty="0"/>
                  <a:t>For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a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general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adiabatic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motion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of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a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stratified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fluid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(with</a:t>
                </a:r>
                <a:r>
                  <a:rPr lang="zh-CN" altLang="en-US" sz="2400" kern="0" dirty="0"/>
                  <a:t> </a:t>
                </a:r>
                <a:r>
                  <a:rPr lang="en-US" altLang="zh-CN" sz="2400" kern="0" dirty="0"/>
                  <a:t>baroclinicity)</a:t>
                </a:r>
                <a:endParaRPr lang="en-US" sz="2400" kern="0" dirty="0"/>
              </a:p>
              <a:p>
                <a:pPr lvl="1"/>
                <a:r>
                  <a:rPr lang="en-US" altLang="zh-CN" sz="2000" kern="0" dirty="0">
                    <a:solidFill>
                      <a:srgbClr val="FF0000"/>
                    </a:solidFill>
                  </a:rPr>
                  <a:t>Can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we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have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a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conservation laws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for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the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motion?</a:t>
                </a:r>
              </a:p>
              <a:p>
                <a:pPr lvl="1"/>
                <a:r>
                  <a:rPr lang="en-US" altLang="zh-CN" sz="2000" kern="0" dirty="0">
                    <a:solidFill>
                      <a:srgbClr val="FF0000"/>
                    </a:solidFill>
                  </a:rPr>
                  <a:t>Find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a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field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satisfying</a:t>
                </a:r>
                <a:r>
                  <a:rPr lang="zh-CN" altLang="en-US" sz="2000" kern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kern="0" dirty="0">
                  <a:solidFill>
                    <a:srgbClr val="FF0000"/>
                  </a:solidFill>
                </a:endParaRPr>
              </a:p>
              <a:p>
                <a:endParaRPr lang="en-US" sz="1800" kern="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59D96E92-002E-F146-92E2-FFEC23D92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1" y="1177063"/>
                <a:ext cx="7623296" cy="4968552"/>
              </a:xfrm>
              <a:prstGeom prst="rect">
                <a:avLst/>
              </a:prstGeom>
              <a:blipFill>
                <a:blip r:embed="rId2"/>
                <a:stretch>
                  <a:fillRect l="-832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4611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AFCC49-16A0-F945-8837-4B43BDA6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7</a:t>
            </a:fld>
            <a:endParaRPr lang="zh-CN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CF7F2A-0421-8F44-B87F-1EF4FF91D646}"/>
              </a:ext>
            </a:extLst>
          </p:cNvPr>
          <p:cNvSpPr/>
          <p:nvPr/>
        </p:nvSpPr>
        <p:spPr>
          <a:xfrm>
            <a:off x="2340645" y="2690199"/>
            <a:ext cx="5287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Microsoft YaHei" panose="020B0503020204020204" pitchFamily="34" charset="-122"/>
                <a:cs typeface="Arial Narrow"/>
              </a:rPr>
              <a:t>Potential Vorticity</a:t>
            </a:r>
            <a:r>
              <a:rPr lang="zh-CN" altLang="en-US" sz="4000" dirty="0"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CN" sz="4000" dirty="0">
                <a:ea typeface="Microsoft YaHei" panose="020B0503020204020204" pitchFamily="34" charset="-122"/>
                <a:cs typeface="Arial Narrow"/>
              </a:rPr>
              <a:t>(PV)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97582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732CEA-AB50-E24C-8BFF-2C60FD1F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8</a:t>
            </a:fld>
            <a:endParaRPr lang="zh-CN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59A204-D1D2-7746-ACA2-A0877003BD9E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Derivation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of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PV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07A45F-7228-9B48-9FF3-404AF4C2F618}"/>
                  </a:ext>
                </a:extLst>
              </p:cNvPr>
              <p:cNvSpPr/>
              <p:nvPr/>
            </p:nvSpPr>
            <p:spPr>
              <a:xfrm>
                <a:off x="2651293" y="1272873"/>
                <a:ext cx="3184141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07A45F-7228-9B48-9FF3-404AF4C2F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93" y="1272873"/>
                <a:ext cx="3184141" cy="1060931"/>
              </a:xfrm>
              <a:prstGeom prst="rect">
                <a:avLst/>
              </a:prstGeom>
              <a:blipFill>
                <a:blip r:embed="rId3"/>
                <a:stretch>
                  <a:fillRect l="-24701" t="-136471" r="-16733" b="-19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2AD4BB-7E73-AC4D-82C5-1CDE72E12C92}"/>
              </a:ext>
            </a:extLst>
          </p:cNvPr>
          <p:cNvSpPr txBox="1"/>
          <p:nvPr/>
        </p:nvSpPr>
        <p:spPr>
          <a:xfrm>
            <a:off x="457182" y="821490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Recall</a:t>
            </a:r>
            <a:r>
              <a:rPr lang="zh-CN" altLang="en-US" sz="2400" dirty="0"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the circulation theorem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3F28C-A7D4-6F4C-8FC4-E6682C53209F}"/>
              </a:ext>
            </a:extLst>
          </p:cNvPr>
          <p:cNvSpPr txBox="1"/>
          <p:nvPr/>
        </p:nvSpPr>
        <p:spPr>
          <a:xfrm>
            <a:off x="457181" y="2046804"/>
            <a:ext cx="864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using Stokes’s theorem,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C2DCF1-BF92-A644-AA7C-2FC86D71E169}"/>
                  </a:ext>
                </a:extLst>
              </p:cNvPr>
              <p:cNvSpPr/>
              <p:nvPr/>
            </p:nvSpPr>
            <p:spPr>
              <a:xfrm>
                <a:off x="2772693" y="2549460"/>
                <a:ext cx="3775777" cy="924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C2DCF1-BF92-A644-AA7C-2FC86D71E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93" y="2549460"/>
                <a:ext cx="3775777" cy="924933"/>
              </a:xfrm>
              <a:prstGeom prst="rect">
                <a:avLst/>
              </a:prstGeom>
              <a:blipFill>
                <a:blip r:embed="rId4"/>
                <a:stretch>
                  <a:fillRect l="-16388" t="-125676" b="-18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B327887-6026-5C40-A00E-190F57086FE4}"/>
              </a:ext>
            </a:extLst>
          </p:cNvPr>
          <p:cNvSpPr txBox="1"/>
          <p:nvPr/>
        </p:nvSpPr>
        <p:spPr>
          <a:xfrm>
            <a:off x="540827" y="4951508"/>
            <a:ext cx="864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latin typeface="+mn-lt"/>
                <a:ea typeface="Microsoft YaHei" panose="020B0503020204020204" pitchFamily="34" charset="-122"/>
              </a:rPr>
              <a:t>Kelvin’s circulation theorem </a:t>
            </a:r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states that the area integral of the normal component of vorticity across any material surface is constant in a barotropic fluid.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CEE868-624D-4444-9C5E-C9E69AED725B}"/>
                  </a:ext>
                </a:extLst>
              </p:cNvPr>
              <p:cNvSpPr/>
              <p:nvPr/>
            </p:nvSpPr>
            <p:spPr>
              <a:xfrm>
                <a:off x="2268637" y="3923541"/>
                <a:ext cx="3083088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CEE868-624D-4444-9C5E-C9E69AED7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637" y="3923541"/>
                <a:ext cx="3083088" cy="955518"/>
              </a:xfrm>
              <a:prstGeom prst="rect">
                <a:avLst/>
              </a:prstGeom>
              <a:blipFill>
                <a:blip r:embed="rId5"/>
                <a:stretch>
                  <a:fillRect l="-25514" t="-151316" b="-2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3B411A2-289A-A848-993B-940292A960F4}"/>
              </a:ext>
            </a:extLst>
          </p:cNvPr>
          <p:cNvSpPr txBox="1"/>
          <p:nvPr/>
        </p:nvSpPr>
        <p:spPr>
          <a:xfrm>
            <a:off x="485774" y="3437624"/>
            <a:ext cx="864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For a barotropic flow, the solenoidal term vanishes.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A4E3A9-498B-234A-B988-F00469FC4D4D}"/>
              </a:ext>
            </a:extLst>
          </p:cNvPr>
          <p:cNvSpPr/>
          <p:nvPr/>
        </p:nvSpPr>
        <p:spPr>
          <a:xfrm>
            <a:off x="5436989" y="4172632"/>
            <a:ext cx="3473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ea typeface="Microsoft YaHei" panose="020B0503020204020204" pitchFamily="34" charset="-122"/>
              </a:rPr>
              <a:t>Kelvin’s circulation theorem in the form of vorticity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58246E-4C8F-1E4F-94D2-5C2FDEE9AC5B}"/>
                  </a:ext>
                </a:extLst>
              </p:cNvPr>
              <p:cNvSpPr/>
              <p:nvPr/>
            </p:nvSpPr>
            <p:spPr>
              <a:xfrm>
                <a:off x="3317960" y="7204056"/>
                <a:ext cx="3824893" cy="924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chr m:val="∬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𝛻𝛼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𝑑𝐴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58246E-4C8F-1E4F-94D2-5C2FDEE9A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60" y="7204056"/>
                <a:ext cx="3824893" cy="924933"/>
              </a:xfrm>
              <a:prstGeom prst="rect">
                <a:avLst/>
              </a:prstGeom>
              <a:blipFill>
                <a:blip r:embed="rId6"/>
                <a:stretch>
                  <a:fillRect l="-18543" t="-125676" b="-18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5825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732CEA-AB50-E24C-8BFF-2C60FD1F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0085B-362B-104B-9170-A77917246491}" type="slidenum">
              <a:rPr lang="en-US" altLang="zh-CN" smtClean="0"/>
              <a:pPr>
                <a:defRPr/>
              </a:pPr>
              <a:t>9</a:t>
            </a:fld>
            <a:endParaRPr lang="zh-CN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59A204-D1D2-7746-ACA2-A0877003BD9E}"/>
              </a:ext>
            </a:extLst>
          </p:cNvPr>
          <p:cNvSpPr/>
          <p:nvPr/>
        </p:nvSpPr>
        <p:spPr>
          <a:xfrm>
            <a:off x="619212" y="237992"/>
            <a:ext cx="84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Derivation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of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PV conservation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27887-6026-5C40-A00E-190F57086FE4}"/>
              </a:ext>
            </a:extLst>
          </p:cNvPr>
          <p:cNvSpPr txBox="1"/>
          <p:nvPr/>
        </p:nvSpPr>
        <p:spPr>
          <a:xfrm>
            <a:off x="684461" y="1044005"/>
            <a:ext cx="86401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Although </a:t>
            </a:r>
            <a:r>
              <a:rPr lang="en-US" altLang="zh-CN" sz="2400" b="1" u="sng" dirty="0">
                <a:latin typeface="+mn-lt"/>
                <a:ea typeface="Microsoft YaHei" panose="020B0503020204020204" pitchFamily="34" charset="-122"/>
              </a:rPr>
              <a:t>Kelvin’s circulation theorem </a:t>
            </a:r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is a general statement about </a:t>
            </a:r>
            <a:r>
              <a:rPr lang="en-US" altLang="zh-CN" sz="2400" b="1" i="1" dirty="0">
                <a:latin typeface="+mn-lt"/>
                <a:ea typeface="Microsoft YaHei" panose="020B0503020204020204" pitchFamily="34" charset="-122"/>
              </a:rPr>
              <a:t>vorticity conservation</a:t>
            </a:r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, it is not always a practically useful statement for two reasons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It is </a:t>
            </a:r>
            <a:r>
              <a:rPr lang="en-US" altLang="zh-CN" sz="2400" b="1" dirty="0">
                <a:latin typeface="+mn-lt"/>
                <a:ea typeface="Microsoft YaHei" panose="020B0503020204020204" pitchFamily="34" charset="-122"/>
              </a:rPr>
              <a:t>not a statement about a field</a:t>
            </a:r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, such as vorticity itself (it is area integral of the normal component of vorticity)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It is </a:t>
            </a:r>
            <a:r>
              <a:rPr lang="en-US" altLang="zh-CN" sz="2400" b="1" dirty="0">
                <a:latin typeface="+mn-lt"/>
                <a:ea typeface="Microsoft YaHei" panose="020B0503020204020204" pitchFamily="34" charset="-122"/>
              </a:rPr>
              <a:t>not satisfied for baroclinic flow</a:t>
            </a:r>
            <a:r>
              <a:rPr lang="en-US" altLang="zh-CN" sz="2400" dirty="0">
                <a:latin typeface="+mn-lt"/>
                <a:ea typeface="Microsoft YaHei" panose="020B0503020204020204" pitchFamily="34" charset="-122"/>
              </a:rPr>
              <a:t>, such as is found in the atmosphere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B6B721-0847-4644-8D82-52914EE8647E}"/>
                  </a:ext>
                </a:extLst>
              </p:cNvPr>
              <p:cNvSpPr/>
              <p:nvPr/>
            </p:nvSpPr>
            <p:spPr>
              <a:xfrm>
                <a:off x="2191452" y="4211147"/>
                <a:ext cx="3724160" cy="1091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B6B721-0847-4644-8D82-52914EE86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52" y="4211147"/>
                <a:ext cx="3724160" cy="1091389"/>
              </a:xfrm>
              <a:prstGeom prst="rect">
                <a:avLst/>
              </a:prstGeom>
              <a:blipFill>
                <a:blip r:embed="rId2"/>
                <a:stretch>
                  <a:fillRect l="-21088" t="-132184" r="-13946" b="-18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84374CC-8AB3-F848-BDC3-DAD5FBA059A0}"/>
              </a:ext>
            </a:extLst>
          </p:cNvPr>
          <p:cNvSpPr/>
          <p:nvPr/>
        </p:nvSpPr>
        <p:spPr>
          <a:xfrm>
            <a:off x="952434" y="5372596"/>
            <a:ext cx="835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Rather than arbitrary closed contours, we now restrict the possibilities to those that fall on </a:t>
            </a:r>
            <a:r>
              <a:rPr lang="en-US" sz="2000" b="1" dirty="0"/>
              <a:t>isentropic surfaces</a:t>
            </a:r>
            <a:r>
              <a:rPr lang="en-US" sz="2000" dirty="0"/>
              <a:t>, for which </a:t>
            </a:r>
            <a:r>
              <a:rPr lang="en-US" sz="2000" b="1" dirty="0"/>
              <a:t>potential temperature </a:t>
            </a:r>
            <a:r>
              <a:rPr lang="en-US" sz="2000" dirty="0"/>
              <a:t>is constant</a:t>
            </a:r>
          </a:p>
        </p:txBody>
      </p:sp>
    </p:spTree>
    <p:extLst>
      <p:ext uri="{BB962C8B-B14F-4D97-AF65-F5344CB8AC3E}">
        <p14:creationId xmlns:p14="http://schemas.microsoft.com/office/powerpoint/2010/main" val="10843670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7589</TotalTime>
  <Pages>0</Pages>
  <Words>1533</Words>
  <Characters>0</Characters>
  <Application>Microsoft Macintosh PowerPoint</Application>
  <DocSecurity>0</DocSecurity>
  <PresentationFormat>Custom</PresentationFormat>
  <Lines>0</Lines>
  <Paragraphs>237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Microsoft YaHei</vt:lpstr>
      <vt:lpstr>system-ui</vt:lpstr>
      <vt:lpstr>Arial</vt:lpstr>
      <vt:lpstr>Calibri</vt:lpstr>
      <vt:lpstr>Cambria Math</vt:lpstr>
      <vt:lpstr>Comic Sans MS</vt:lpstr>
      <vt:lpstr>Helvetica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isentropic surface</vt:lpstr>
      <vt:lpstr>PowerPoint Presentation</vt:lpstr>
      <vt:lpstr>PowerPoint Presentation</vt:lpstr>
      <vt:lpstr>PowerPoint Presentation</vt:lpstr>
      <vt:lpstr>PowerPoint Presentation</vt:lpstr>
      <vt:lpstr>Isentropic Potential Vorticity (IPV)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Equations in Isentropic Coordinates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Administrator</dc:creator>
  <cp:keywords/>
  <dc:description/>
  <cp:lastModifiedBy>Sen Zhao</cp:lastModifiedBy>
  <cp:revision>634</cp:revision>
  <cp:lastPrinted>2019-01-31T04:58:00Z</cp:lastPrinted>
  <dcterms:created xsi:type="dcterms:W3CDTF">2009-12-04T05:26:02Z</dcterms:created>
  <dcterms:modified xsi:type="dcterms:W3CDTF">2020-02-07T19:45:05Z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2052-6.5.0.1966</vt:lpwstr>
  </property>
</Properties>
</file>