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365" r:id="rId2"/>
    <p:sldId id="333" r:id="rId3"/>
    <p:sldId id="331" r:id="rId4"/>
    <p:sldId id="366" r:id="rId5"/>
    <p:sldId id="367" r:id="rId6"/>
    <p:sldId id="321" r:id="rId7"/>
    <p:sldId id="320" r:id="rId8"/>
    <p:sldId id="324" r:id="rId9"/>
    <p:sldId id="368" r:id="rId10"/>
    <p:sldId id="369" r:id="rId11"/>
    <p:sldId id="325" r:id="rId12"/>
    <p:sldId id="370" r:id="rId13"/>
    <p:sldId id="371" r:id="rId14"/>
    <p:sldId id="372" r:id="rId15"/>
    <p:sldId id="364" r:id="rId16"/>
    <p:sldId id="373" r:id="rId17"/>
    <p:sldId id="374" r:id="rId18"/>
    <p:sldId id="376" r:id="rId19"/>
    <p:sldId id="375" r:id="rId20"/>
    <p:sldId id="377" r:id="rId21"/>
    <p:sldId id="378" r:id="rId22"/>
    <p:sldId id="379" r:id="rId23"/>
    <p:sldId id="328" r:id="rId24"/>
    <p:sldId id="294" r:id="rId25"/>
    <p:sldId id="380" r:id="rId26"/>
    <p:sldId id="315" r:id="rId27"/>
    <p:sldId id="293" r:id="rId28"/>
    <p:sldId id="263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7"/>
    <p:restoredTop sz="94643"/>
  </p:normalViewPr>
  <p:slideViewPr>
    <p:cSldViewPr snapToGrid="0" snapToObjects="1" showGuides="1">
      <p:cViewPr varScale="1">
        <p:scale>
          <a:sx n="118" d="100"/>
          <a:sy n="118" d="100"/>
        </p:scale>
        <p:origin x="1896" y="200"/>
      </p:cViewPr>
      <p:guideLst>
        <p:guide orient="horz" pos="240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5ED5-DF92-1948-93F4-43538554181B}" type="datetimeFigureOut">
              <a:rPr kumimoji="1" lang="zh-TW" altLang="en-US" smtClean="0"/>
              <a:t>2020/1/23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79B56-CB2D-3040-ABED-1FFBF000681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8644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297-F9F0-5B4C-AFBE-06777A87A57F}" type="datetimeFigureOut">
              <a:rPr kumimoji="1" lang="zh-TW" altLang="en-US" smtClean="0"/>
              <a:t>2020/1/23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D6EE-17B7-3B48-864D-D4EA54F353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2062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297-F9F0-5B4C-AFBE-06777A87A57F}" type="datetimeFigureOut">
              <a:rPr kumimoji="1" lang="zh-TW" altLang="en-US" smtClean="0"/>
              <a:t>2020/1/23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D6EE-17B7-3B48-864D-D4EA54F353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657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297-F9F0-5B4C-AFBE-06777A87A57F}" type="datetimeFigureOut">
              <a:rPr kumimoji="1" lang="zh-TW" altLang="en-US" smtClean="0"/>
              <a:t>2020/1/23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D6EE-17B7-3B48-864D-D4EA54F353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759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297-F9F0-5B4C-AFBE-06777A87A57F}" type="datetimeFigureOut">
              <a:rPr kumimoji="1" lang="zh-TW" altLang="en-US" smtClean="0"/>
              <a:t>2020/1/23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D6EE-17B7-3B48-864D-D4EA54F353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3811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297-F9F0-5B4C-AFBE-06777A87A57F}" type="datetimeFigureOut">
              <a:rPr kumimoji="1" lang="zh-TW" altLang="en-US" smtClean="0"/>
              <a:t>2020/1/23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D6EE-17B7-3B48-864D-D4EA54F353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0654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297-F9F0-5B4C-AFBE-06777A87A57F}" type="datetimeFigureOut">
              <a:rPr kumimoji="1" lang="zh-TW" altLang="en-US" smtClean="0"/>
              <a:t>2020/1/23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D6EE-17B7-3B48-864D-D4EA54F353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3644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297-F9F0-5B4C-AFBE-06777A87A57F}" type="datetimeFigureOut">
              <a:rPr kumimoji="1" lang="zh-TW" altLang="en-US" smtClean="0"/>
              <a:t>2020/1/23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D6EE-17B7-3B48-864D-D4EA54F353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6475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297-F9F0-5B4C-AFBE-06777A87A57F}" type="datetimeFigureOut">
              <a:rPr kumimoji="1" lang="zh-TW" altLang="en-US" smtClean="0"/>
              <a:t>2020/1/23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D6EE-17B7-3B48-864D-D4EA54F353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977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297-F9F0-5B4C-AFBE-06777A87A57F}" type="datetimeFigureOut">
              <a:rPr kumimoji="1" lang="zh-TW" altLang="en-US" smtClean="0"/>
              <a:t>2020/1/23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D6EE-17B7-3B48-864D-D4EA54F353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4006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297-F9F0-5B4C-AFBE-06777A87A57F}" type="datetimeFigureOut">
              <a:rPr kumimoji="1" lang="zh-TW" altLang="en-US" smtClean="0"/>
              <a:t>2020/1/23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D6EE-17B7-3B48-864D-D4EA54F353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868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C297-F9F0-5B4C-AFBE-06777A87A57F}" type="datetimeFigureOut">
              <a:rPr kumimoji="1" lang="zh-TW" altLang="en-US" smtClean="0"/>
              <a:t>2020/1/23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AD6EE-17B7-3B48-864D-D4EA54F353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2411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CC297-F9F0-5B4C-AFBE-06777A87A57F}" type="datetimeFigureOut">
              <a:rPr kumimoji="1" lang="zh-TW" altLang="en-US" smtClean="0"/>
              <a:t>2020/1/23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AD6EE-17B7-3B48-864D-D4EA54F3532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728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12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2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tiff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13" Type="http://schemas.openxmlformats.org/officeDocument/2006/relationships/image" Target="../media/image40.tiff"/><Relationship Id="rId3" Type="http://schemas.openxmlformats.org/officeDocument/2006/relationships/image" Target="../media/image31.tiff"/><Relationship Id="rId7" Type="http://schemas.openxmlformats.org/officeDocument/2006/relationships/image" Target="../media/image35.tiff"/><Relationship Id="rId12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11" Type="http://schemas.openxmlformats.org/officeDocument/2006/relationships/image" Target="../media/image38.tiff"/><Relationship Id="rId5" Type="http://schemas.openxmlformats.org/officeDocument/2006/relationships/image" Target="../media/image33.tiff"/><Relationship Id="rId10" Type="http://schemas.openxmlformats.org/officeDocument/2006/relationships/image" Target="../media/image37.tiff"/><Relationship Id="rId4" Type="http://schemas.openxmlformats.org/officeDocument/2006/relationships/image" Target="../media/image32.tiff"/><Relationship Id="rId9" Type="http://schemas.openxmlformats.org/officeDocument/2006/relationships/image" Target="../media/image44.png"/><Relationship Id="rId14" Type="http://schemas.openxmlformats.org/officeDocument/2006/relationships/image" Target="../media/image4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tiff"/><Relationship Id="rId4" Type="http://schemas.openxmlformats.org/officeDocument/2006/relationships/image" Target="../media/image43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6.tiff"/><Relationship Id="rId7" Type="http://schemas.openxmlformats.org/officeDocument/2006/relationships/image" Target="../media/image470.png"/><Relationship Id="rId12" Type="http://schemas.openxmlformats.org/officeDocument/2006/relationships/image" Target="../media/image61.pn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tiff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53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5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tiff"/><Relationship Id="rId3" Type="http://schemas.openxmlformats.org/officeDocument/2006/relationships/image" Target="../media/image58.tiff"/><Relationship Id="rId7" Type="http://schemas.openxmlformats.org/officeDocument/2006/relationships/image" Target="../media/image68.tiff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tiff"/><Relationship Id="rId5" Type="http://schemas.openxmlformats.org/officeDocument/2006/relationships/image" Target="../media/image66.png"/><Relationship Id="rId10" Type="http://schemas.openxmlformats.org/officeDocument/2006/relationships/image" Target="../media/image72.png"/><Relationship Id="rId4" Type="http://schemas.openxmlformats.org/officeDocument/2006/relationships/image" Target="../media/image59.tiff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2.tiff"/><Relationship Id="rId3" Type="http://schemas.openxmlformats.org/officeDocument/2006/relationships/image" Target="../media/image68.tiff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71.tiff"/><Relationship Id="rId15" Type="http://schemas.openxmlformats.org/officeDocument/2006/relationships/image" Target="../media/image73.tiff"/><Relationship Id="rId10" Type="http://schemas.openxmlformats.org/officeDocument/2006/relationships/image" Target="../media/image78.png"/><Relationship Id="rId4" Type="http://schemas.openxmlformats.org/officeDocument/2006/relationships/image" Target="../media/image70.tiff"/><Relationship Id="rId9" Type="http://schemas.openxmlformats.org/officeDocument/2006/relationships/image" Target="../media/image58.tiff"/><Relationship Id="rId1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6.tiff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225" y="1060912"/>
            <a:ext cx="8245549" cy="50789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Elementary Applications of the Basic Equation</a:t>
            </a:r>
            <a:r>
              <a:rPr lang="en-US" altLang="zh-TW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s</a:t>
            </a:r>
            <a:endParaRPr lang="en-US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 Narrow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C150BB-0BBE-4E4C-BCA9-975332676E8C}"/>
              </a:ext>
            </a:extLst>
          </p:cNvPr>
          <p:cNvSpPr/>
          <p:nvPr/>
        </p:nvSpPr>
        <p:spPr>
          <a:xfrm>
            <a:off x="373388" y="256585"/>
            <a:ext cx="2581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Chapter 3</a:t>
            </a:r>
            <a:endParaRPr lang="zh-TW" altLang="en-US" sz="4000" dirty="0">
              <a:solidFill>
                <a:schemeClr val="accent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3252EF-E0E8-514B-995D-618C9ED70BDF}"/>
              </a:ext>
            </a:extLst>
          </p:cNvPr>
          <p:cNvSpPr txBox="1"/>
          <p:nvPr/>
        </p:nvSpPr>
        <p:spPr>
          <a:xfrm>
            <a:off x="994414" y="1665245"/>
            <a:ext cx="6843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Pressure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Vertical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Coordinate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Basic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Equations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Isobaric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Coordinates</a:t>
            </a:r>
          </a:p>
          <a:p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The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Momentum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</a:t>
            </a:r>
          </a:p>
          <a:p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The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Continuity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</a:t>
            </a:r>
          </a:p>
          <a:p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The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Thermodynamic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Energy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Natural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Coordinates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Balanced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Flow</a:t>
            </a:r>
          </a:p>
          <a:p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Geostrophic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Flow</a:t>
            </a:r>
          </a:p>
          <a:p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Inertial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Flow</a:t>
            </a:r>
          </a:p>
          <a:p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Cyclostrophic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Flow</a:t>
            </a:r>
          </a:p>
          <a:p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The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Gradient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Wind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Approximation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Thermal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Wind</a:t>
            </a:r>
            <a:endParaRPr kumimoji="1" lang="zh-TW" altLang="en-US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直接连接符 39">
            <a:extLst>
              <a:ext uri="{FF2B5EF4-FFF2-40B4-BE49-F238E27FC236}">
                <a16:creationId xmlns:a16="http://schemas.microsoft.com/office/drawing/2014/main" id="{4F6CB7C7-E433-D14C-9CA9-27FE248362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5520895-618A-804D-B2FE-33622A46A2DB}"/>
              </a:ext>
            </a:extLst>
          </p:cNvPr>
          <p:cNvSpPr txBox="1"/>
          <p:nvPr/>
        </p:nvSpPr>
        <p:spPr>
          <a:xfrm>
            <a:off x="5628294" y="6488668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Han-Ching</a:t>
            </a:r>
            <a:r>
              <a:rPr kumimoji="1" lang="zh-TW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Chen</a:t>
            </a:r>
            <a:r>
              <a:rPr kumimoji="1" lang="zh-TW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kumimoji="1" lang="zh-TW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Sen</a:t>
            </a:r>
            <a:r>
              <a:rPr kumimoji="1" lang="zh-TW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Zhao</a:t>
            </a:r>
            <a:endParaRPr kumimoji="1" lang="zh-TW" altLang="en-US" b="1" dirty="0">
              <a:solidFill>
                <a:schemeClr val="accent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910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A0743E6B-B557-CC48-8568-A3B73818F6F6}"/>
              </a:ext>
            </a:extLst>
          </p:cNvPr>
          <p:cNvSpPr/>
          <p:nvPr/>
        </p:nvSpPr>
        <p:spPr>
          <a:xfrm>
            <a:off x="4967282" y="4377492"/>
            <a:ext cx="3822757" cy="16574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5AF7C95-4705-324F-9CF6-C03BF15CC1D8}"/>
              </a:ext>
            </a:extLst>
          </p:cNvPr>
          <p:cNvSpPr txBox="1"/>
          <p:nvPr/>
        </p:nvSpPr>
        <p:spPr>
          <a:xfrm>
            <a:off x="226142" y="191981"/>
            <a:ext cx="9379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The Horizontal Momentum Equation</a:t>
            </a:r>
          </a:p>
        </p:txBody>
      </p:sp>
      <p:cxnSp>
        <p:nvCxnSpPr>
          <p:cNvPr id="7" name="直接连接符 39">
            <a:extLst>
              <a:ext uri="{FF2B5EF4-FFF2-40B4-BE49-F238E27FC236}">
                <a16:creationId xmlns:a16="http://schemas.microsoft.com/office/drawing/2014/main" id="{14B92026-54BE-7141-8F35-0426C80B00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rgbClr val="1F4E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6" descr="Screen Shot 2016-09-29 at 10.51.11 PM.png">
            <a:extLst>
              <a:ext uri="{FF2B5EF4-FFF2-40B4-BE49-F238E27FC236}">
                <a16:creationId xmlns:a16="http://schemas.microsoft.com/office/drawing/2014/main" id="{794CC713-3AF7-0E43-AFD3-3A6D7EE19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90"/>
          <a:stretch/>
        </p:blipFill>
        <p:spPr>
          <a:xfrm>
            <a:off x="630279" y="1359791"/>
            <a:ext cx="3236854" cy="1094101"/>
          </a:xfrm>
          <a:prstGeom prst="rect">
            <a:avLst/>
          </a:prstGeom>
        </p:spPr>
      </p:pic>
      <p:pic>
        <p:nvPicPr>
          <p:cNvPr id="9" name="Picture 7" descr="Screen Shot 2016-09-30 at 12.40.14 PM.png">
            <a:extLst>
              <a:ext uri="{FF2B5EF4-FFF2-40B4-BE49-F238E27FC236}">
                <a16:creationId xmlns:a16="http://schemas.microsoft.com/office/drawing/2014/main" id="{D036A1DD-3DF6-4F43-8B59-306A74FB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0" y="5706103"/>
            <a:ext cx="1512477" cy="361665"/>
          </a:xfrm>
          <a:prstGeom prst="rect">
            <a:avLst/>
          </a:prstGeom>
        </p:spPr>
      </p:pic>
      <p:pic>
        <p:nvPicPr>
          <p:cNvPr id="10" name="Picture 8" descr="Screen Shot 2016-09-30 at 12.40.05 PM.png">
            <a:extLst>
              <a:ext uri="{FF2B5EF4-FFF2-40B4-BE49-F238E27FC236}">
                <a16:creationId xmlns:a16="http://schemas.microsoft.com/office/drawing/2014/main" id="{4BCBA2E9-F072-1C44-AC0E-C31023E60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0" y="6034915"/>
            <a:ext cx="1485806" cy="413110"/>
          </a:xfrm>
          <a:prstGeom prst="rect">
            <a:avLst/>
          </a:prstGeom>
        </p:spPr>
      </p:pic>
      <p:pic>
        <p:nvPicPr>
          <p:cNvPr id="11" name="Picture 9" descr="Screen Shot 2016-09-30 at 12.41.59 PM.png">
            <a:extLst>
              <a:ext uri="{FF2B5EF4-FFF2-40B4-BE49-F238E27FC236}">
                <a16:creationId xmlns:a16="http://schemas.microsoft.com/office/drawing/2014/main" id="{E442D3E2-5005-2A45-AEDA-5AC3BAA26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39" y="3620384"/>
            <a:ext cx="1955888" cy="683610"/>
          </a:xfrm>
          <a:prstGeom prst="rect">
            <a:avLst/>
          </a:prstGeom>
        </p:spPr>
      </p:pic>
      <p:grpSp>
        <p:nvGrpSpPr>
          <p:cNvPr id="12" name="Group 15">
            <a:extLst>
              <a:ext uri="{FF2B5EF4-FFF2-40B4-BE49-F238E27FC236}">
                <a16:creationId xmlns:a16="http://schemas.microsoft.com/office/drawing/2014/main" id="{73B12E2D-9634-3746-89A7-069D61619FE8}"/>
              </a:ext>
            </a:extLst>
          </p:cNvPr>
          <p:cNvGrpSpPr/>
          <p:nvPr/>
        </p:nvGrpSpPr>
        <p:grpSpPr>
          <a:xfrm>
            <a:off x="464060" y="4387379"/>
            <a:ext cx="3205672" cy="697282"/>
            <a:chOff x="4219631" y="4833010"/>
            <a:chExt cx="3346692" cy="647700"/>
          </a:xfrm>
        </p:grpSpPr>
        <p:pic>
          <p:nvPicPr>
            <p:cNvPr id="13" name="Picture 14" descr="Screen Shot 2016-09-30 at 12.42.38 PM.png">
              <a:extLst>
                <a:ext uri="{FF2B5EF4-FFF2-40B4-BE49-F238E27FC236}">
                  <a16:creationId xmlns:a16="http://schemas.microsoft.com/office/drawing/2014/main" id="{EFF87935-7884-B94C-AB7C-5552CF36E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223" y="4833010"/>
              <a:ext cx="2959100" cy="647700"/>
            </a:xfrm>
            <a:prstGeom prst="rect">
              <a:avLst/>
            </a:prstGeom>
          </p:spPr>
        </p:pic>
        <p:pic>
          <p:nvPicPr>
            <p:cNvPr id="14" name="Picture 13" descr="Screen Shot 2016-09-30 at 12.42.54 PM.png">
              <a:extLst>
                <a:ext uri="{FF2B5EF4-FFF2-40B4-BE49-F238E27FC236}">
                  <a16:creationId xmlns:a16="http://schemas.microsoft.com/office/drawing/2014/main" id="{405CA121-BD87-DF46-A5A0-C9BEAAA48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631" y="4833010"/>
              <a:ext cx="736600" cy="635000"/>
            </a:xfrm>
            <a:prstGeom prst="rect">
              <a:avLst/>
            </a:prstGeom>
          </p:spPr>
        </p:pic>
      </p:grpSp>
      <p:pic>
        <p:nvPicPr>
          <p:cNvPr id="15" name="Picture 5" descr="Screen Shot 2016-09-29 at 10.51.23 PM.png">
            <a:extLst>
              <a:ext uri="{FF2B5EF4-FFF2-40B4-BE49-F238E27FC236}">
                <a16:creationId xmlns:a16="http://schemas.microsoft.com/office/drawing/2014/main" id="{74CB230B-3989-1C48-92C6-8843A79D2F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9"/>
          <a:stretch/>
        </p:blipFill>
        <p:spPr>
          <a:xfrm>
            <a:off x="464060" y="2791313"/>
            <a:ext cx="3280326" cy="937044"/>
          </a:xfrm>
          <a:prstGeom prst="rect">
            <a:avLst/>
          </a:prstGeom>
          <a:ln w="76200" cmpd="sng">
            <a:noFill/>
          </a:ln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00919ECB-A26D-4444-A67C-4CBDA35F2FB7}"/>
              </a:ext>
            </a:extLst>
          </p:cNvPr>
          <p:cNvSpPr/>
          <p:nvPr/>
        </p:nvSpPr>
        <p:spPr>
          <a:xfrm>
            <a:off x="305776" y="2687353"/>
            <a:ext cx="3666455" cy="10410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BD5A8A4-0771-DF42-B2C8-B7BD2BD88755}"/>
              </a:ext>
            </a:extLst>
          </p:cNvPr>
          <p:cNvSpPr/>
          <p:nvPr/>
        </p:nvSpPr>
        <p:spPr>
          <a:xfrm>
            <a:off x="300859" y="1324513"/>
            <a:ext cx="3666455" cy="10410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667E5C7-ED0A-6B4A-BBDF-692762988417}"/>
              </a:ext>
            </a:extLst>
          </p:cNvPr>
          <p:cNvSpPr txBox="1"/>
          <p:nvPr/>
        </p:nvSpPr>
        <p:spPr>
          <a:xfrm>
            <a:off x="353481" y="1054810"/>
            <a:ext cx="26551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Z - coordinate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443CB357-3962-5447-A662-E4795420794E}"/>
              </a:ext>
            </a:extLst>
          </p:cNvPr>
          <p:cNvSpPr txBox="1"/>
          <p:nvPr/>
        </p:nvSpPr>
        <p:spPr>
          <a:xfrm>
            <a:off x="353481" y="2438142"/>
            <a:ext cx="26551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 - coordinate</a:t>
            </a:r>
          </a:p>
        </p:txBody>
      </p: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EFC71F4D-82E1-5648-AC1D-3AB15F5A8E11}"/>
              </a:ext>
            </a:extLst>
          </p:cNvPr>
          <p:cNvCxnSpPr>
            <a:cxnSpLocks/>
          </p:cNvCxnSpPr>
          <p:nvPr/>
        </p:nvCxnSpPr>
        <p:spPr>
          <a:xfrm>
            <a:off x="934065" y="3633222"/>
            <a:ext cx="0" cy="754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8397EF8-9D73-1042-A6EF-B7840555BADF}"/>
              </a:ext>
            </a:extLst>
          </p:cNvPr>
          <p:cNvSpPr txBox="1"/>
          <p:nvPr/>
        </p:nvSpPr>
        <p:spPr>
          <a:xfrm>
            <a:off x="464060" y="5234599"/>
            <a:ext cx="252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Vertical</a:t>
            </a:r>
            <a:r>
              <a:rPr kumimoji="1"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Velocity</a:t>
            </a:r>
            <a:endParaRPr kumimoji="1"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3A824D9C-FFC4-7A4D-99EB-0E31881B9E07}"/>
                  </a:ext>
                </a:extLst>
              </p:cNvPr>
              <p:cNvSpPr txBox="1"/>
              <p:nvPr/>
            </p:nvSpPr>
            <p:spPr>
              <a:xfrm>
                <a:off x="4574607" y="1770908"/>
                <a:ext cx="1967012" cy="667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l-GR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3A824D9C-FFC4-7A4D-99EB-0E31881B9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607" y="1770908"/>
                <a:ext cx="1967012" cy="667234"/>
              </a:xfrm>
              <a:prstGeom prst="rect">
                <a:avLst/>
              </a:prstGeom>
              <a:blipFill>
                <a:blip r:embed="rId9"/>
                <a:stretch>
                  <a:fillRect l="-2581" r="-645" b="-7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DC10E57F-766E-1546-8C5A-16653DA1A515}"/>
                  </a:ext>
                </a:extLst>
              </p:cNvPr>
              <p:cNvSpPr txBox="1"/>
              <p:nvPr/>
            </p:nvSpPr>
            <p:spPr>
              <a:xfrm>
                <a:off x="4574607" y="2516502"/>
                <a:ext cx="1969834" cy="713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l-GR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DC10E57F-766E-1546-8C5A-16653DA1A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607" y="2516502"/>
                <a:ext cx="1969834" cy="713400"/>
              </a:xfrm>
              <a:prstGeom prst="rect">
                <a:avLst/>
              </a:prstGeom>
              <a:blipFill>
                <a:blip r:embed="rId10"/>
                <a:stretch>
                  <a:fillRect l="-3226" r="-645" b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圓形箭號 28">
            <a:extLst>
              <a:ext uri="{FF2B5EF4-FFF2-40B4-BE49-F238E27FC236}">
                <a16:creationId xmlns:a16="http://schemas.microsoft.com/office/drawing/2014/main" id="{0DACA725-BE1F-BE4E-9A44-141AEBD3767C}"/>
              </a:ext>
            </a:extLst>
          </p:cNvPr>
          <p:cNvSpPr/>
          <p:nvPr/>
        </p:nvSpPr>
        <p:spPr>
          <a:xfrm rot="5400000">
            <a:off x="2907962" y="1935495"/>
            <a:ext cx="1523539" cy="1379981"/>
          </a:xfrm>
          <a:prstGeom prst="circularArrow">
            <a:avLst>
              <a:gd name="adj1" fmla="val 6608"/>
              <a:gd name="adj2" fmla="val 1142319"/>
              <a:gd name="adj3" fmla="val 20272104"/>
              <a:gd name="adj4" fmla="val 10920708"/>
              <a:gd name="adj5" fmla="val 9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1DABE33-C16D-1A43-BBE9-8A0A692BCEF0}"/>
                  </a:ext>
                </a:extLst>
              </p:cNvPr>
              <p:cNvSpPr txBox="1"/>
              <p:nvPr/>
            </p:nvSpPr>
            <p:spPr>
              <a:xfrm>
                <a:off x="5517847" y="4556708"/>
                <a:ext cx="2810834" cy="60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l-GR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1DABE33-C16D-1A43-BBE9-8A0A692BC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847" y="4556708"/>
                <a:ext cx="2810834" cy="600614"/>
              </a:xfrm>
              <a:prstGeom prst="rect">
                <a:avLst/>
              </a:prstGeom>
              <a:blipFill>
                <a:blip r:embed="rId11"/>
                <a:stretch>
                  <a:fillRect l="-448" t="-2083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D8395AD5-A4EF-C041-8AE0-70CF22400375}"/>
                  </a:ext>
                </a:extLst>
              </p:cNvPr>
              <p:cNvSpPr txBox="1"/>
              <p:nvPr/>
            </p:nvSpPr>
            <p:spPr>
              <a:xfrm>
                <a:off x="5517847" y="5223942"/>
                <a:ext cx="2835135" cy="642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l-GR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a:rPr kumimoji="1" lang="en-US" altLang="zh-TW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D8395AD5-A4EF-C041-8AE0-70CF22400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847" y="5223942"/>
                <a:ext cx="2835135" cy="642035"/>
              </a:xfrm>
              <a:prstGeom prst="rect">
                <a:avLst/>
              </a:prstGeom>
              <a:blipFill>
                <a:blip r:embed="rId12"/>
                <a:stretch>
                  <a:fillRect l="-444" b="-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:a16="http://schemas.microsoft.com/office/drawing/2014/main" id="{AF639C20-4D18-F046-AF5C-1937C8C77CA1}"/>
              </a:ext>
            </a:extLst>
          </p:cNvPr>
          <p:cNvSpPr/>
          <p:nvPr/>
        </p:nvSpPr>
        <p:spPr>
          <a:xfrm>
            <a:off x="4170779" y="1445921"/>
            <a:ext cx="2752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pressure gradient force</a:t>
            </a:r>
            <a:endParaRPr lang="zh-TW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A982BC3-718A-4742-BED0-B853174F172E}"/>
              </a:ext>
            </a:extLst>
          </p:cNvPr>
          <p:cNvSpPr/>
          <p:nvPr/>
        </p:nvSpPr>
        <p:spPr>
          <a:xfrm>
            <a:off x="5087029" y="4156598"/>
            <a:ext cx="240437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1" lang="en-US" altLang="zh-TW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Geostrophic</a:t>
            </a:r>
            <a:r>
              <a:rPr kumimoji="1" lang="zh-TW" altLang="en-US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Wind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3840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9-29 at 10.51.4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52"/>
          <a:stretch/>
        </p:blipFill>
        <p:spPr>
          <a:xfrm>
            <a:off x="625240" y="3050425"/>
            <a:ext cx="2436159" cy="827033"/>
          </a:xfrm>
          <a:prstGeom prst="rect">
            <a:avLst/>
          </a:prstGeom>
        </p:spPr>
      </p:pic>
      <p:pic>
        <p:nvPicPr>
          <p:cNvPr id="4" name="Picture 3" descr="Screen Shot 2016-09-29 at 10.51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76" y="5958170"/>
            <a:ext cx="1857120" cy="759678"/>
          </a:xfrm>
          <a:prstGeom prst="rect">
            <a:avLst/>
          </a:prstGeom>
          <a:ln w="57150" cmpd="sng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58710" y="212475"/>
            <a:ext cx="865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Advantage of isobaric coordinates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584" y="2849163"/>
            <a:ext cx="487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Geostrophic Wind</a:t>
            </a:r>
          </a:p>
        </p:txBody>
      </p:sp>
      <p:pic>
        <p:nvPicPr>
          <p:cNvPr id="8" name="Picture 5" descr="Screen Shot 2016-09-29 at 10.51.23 PM.png">
            <a:extLst>
              <a:ext uri="{FF2B5EF4-FFF2-40B4-BE49-F238E27FC236}">
                <a16:creationId xmlns:a16="http://schemas.microsoft.com/office/drawing/2014/main" id="{2A01781C-2822-FD40-A3CB-192F0FE9B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9"/>
          <a:stretch/>
        </p:blipFill>
        <p:spPr>
          <a:xfrm>
            <a:off x="662121" y="1817974"/>
            <a:ext cx="3280326" cy="937044"/>
          </a:xfrm>
          <a:prstGeom prst="rect">
            <a:avLst/>
          </a:prstGeom>
          <a:ln w="76200" cmpd="sng">
            <a:noFill/>
          </a:ln>
        </p:spPr>
      </p:pic>
      <p:cxnSp>
        <p:nvCxnSpPr>
          <p:cNvPr id="10" name="直接连接符 39">
            <a:extLst>
              <a:ext uri="{FF2B5EF4-FFF2-40B4-BE49-F238E27FC236}">
                <a16:creationId xmlns:a16="http://schemas.microsoft.com/office/drawing/2014/main" id="{6867E0A2-A1C9-8B46-B7B7-E03FC2F17E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6" descr="Screen Shot 2016-09-29 at 10.51.11 PM.png">
            <a:extLst>
              <a:ext uri="{FF2B5EF4-FFF2-40B4-BE49-F238E27FC236}">
                <a16:creationId xmlns:a16="http://schemas.microsoft.com/office/drawing/2014/main" id="{50F2A651-5F82-FB48-953D-0AC3AF70B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90"/>
          <a:stretch/>
        </p:blipFill>
        <p:spPr>
          <a:xfrm>
            <a:off x="5363612" y="1755062"/>
            <a:ext cx="3236854" cy="10941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C42D8CA-A2AC-364B-ABD9-ED4315400806}"/>
              </a:ext>
            </a:extLst>
          </p:cNvPr>
          <p:cNvSpPr/>
          <p:nvPr/>
        </p:nvSpPr>
        <p:spPr>
          <a:xfrm>
            <a:off x="258710" y="1228650"/>
            <a:ext cx="4087148" cy="27632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51ADAF-D293-8240-A26B-EEF151610423}"/>
              </a:ext>
            </a:extLst>
          </p:cNvPr>
          <p:cNvSpPr/>
          <p:nvPr/>
        </p:nvSpPr>
        <p:spPr>
          <a:xfrm>
            <a:off x="4823240" y="1228650"/>
            <a:ext cx="4087148" cy="27632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82BD4C2-BE04-1646-9F75-64733C388535}"/>
              </a:ext>
            </a:extLst>
          </p:cNvPr>
          <p:cNvSpPr/>
          <p:nvPr/>
        </p:nvSpPr>
        <p:spPr>
          <a:xfrm>
            <a:off x="1163228" y="1014882"/>
            <a:ext cx="228088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 - coordinate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4E4FCC4-3E7A-4C43-ABA1-B88A5A5C5D7D}"/>
              </a:ext>
            </a:extLst>
          </p:cNvPr>
          <p:cNvSpPr/>
          <p:nvPr/>
        </p:nvSpPr>
        <p:spPr>
          <a:xfrm>
            <a:off x="5764775" y="1031023"/>
            <a:ext cx="227446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Z - coordinate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A589E80-163A-1A42-A3CC-FB81FB10030B}"/>
              </a:ext>
            </a:extLst>
          </p:cNvPr>
          <p:cNvSpPr/>
          <p:nvPr/>
        </p:nvSpPr>
        <p:spPr>
          <a:xfrm>
            <a:off x="430026" y="1570077"/>
            <a:ext cx="254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Momentum Equation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FD3F848-DD33-6741-9657-A0CE775099DF}"/>
              </a:ext>
            </a:extLst>
          </p:cNvPr>
          <p:cNvSpPr/>
          <p:nvPr/>
        </p:nvSpPr>
        <p:spPr>
          <a:xfrm>
            <a:off x="4990168" y="1493200"/>
            <a:ext cx="254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Momentum Equation</a:t>
            </a:r>
            <a:endParaRPr lang="zh-TW" altLang="en-US" dirty="0"/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BD0CBD6F-3B38-2247-9AD7-F13B997D8851}"/>
              </a:ext>
            </a:extLst>
          </p:cNvPr>
          <p:cNvSpPr txBox="1"/>
          <p:nvPr/>
        </p:nvSpPr>
        <p:spPr>
          <a:xfrm>
            <a:off x="4990168" y="2842328"/>
            <a:ext cx="487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Geostrophic Wind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5A8D3F4-7A2C-0744-98F3-0D3F3C51E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277" y="3247474"/>
            <a:ext cx="1889952" cy="62998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5431B2F3-A2E5-8349-8005-CEF79736DABF}"/>
              </a:ext>
            </a:extLst>
          </p:cNvPr>
          <p:cNvSpPr/>
          <p:nvPr/>
        </p:nvSpPr>
        <p:spPr>
          <a:xfrm>
            <a:off x="149641" y="4128249"/>
            <a:ext cx="87607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Density does not appear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P-coordinate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 geostrophic wind is determined by geopotential gradient at any height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 </a:t>
            </a:r>
            <a:r>
              <a:rPr lang="en-US" altLang="zh-TW" sz="20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is regarded as a constant, the horizontal divergence of the geostrophic wind at constant pressure is zero </a:t>
            </a:r>
          </a:p>
        </p:txBody>
      </p:sp>
    </p:spTree>
    <p:extLst>
      <p:ext uri="{BB962C8B-B14F-4D97-AF65-F5344CB8AC3E}">
        <p14:creationId xmlns:p14="http://schemas.microsoft.com/office/powerpoint/2010/main" val="49511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C5AF7C95-4705-324F-9CF6-C03BF15CC1D8}"/>
              </a:ext>
            </a:extLst>
          </p:cNvPr>
          <p:cNvSpPr txBox="1"/>
          <p:nvPr/>
        </p:nvSpPr>
        <p:spPr>
          <a:xfrm>
            <a:off x="226142" y="191981"/>
            <a:ext cx="9379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The Continuity Equation</a:t>
            </a:r>
          </a:p>
        </p:txBody>
      </p:sp>
      <p:cxnSp>
        <p:nvCxnSpPr>
          <p:cNvPr id="7" name="直接连接符 39">
            <a:extLst>
              <a:ext uri="{FF2B5EF4-FFF2-40B4-BE49-F238E27FC236}">
                <a16:creationId xmlns:a16="http://schemas.microsoft.com/office/drawing/2014/main" id="{14B92026-54BE-7141-8F35-0426C80B00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rgbClr val="1F4E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BD75C21-6FD2-2246-BED1-DA6841675A89}"/>
                  </a:ext>
                </a:extLst>
              </p:cNvPr>
              <p:cNvSpPr/>
              <p:nvPr/>
            </p:nvSpPr>
            <p:spPr>
              <a:xfrm>
                <a:off x="7061355" y="451029"/>
                <a:ext cx="13424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BD75C21-6FD2-2246-BED1-DA6841675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355" y="451029"/>
                <a:ext cx="1342483" cy="461665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B6D9299B-A48D-E24C-80B6-70BE45AC5F6F}"/>
              </a:ext>
            </a:extLst>
          </p:cNvPr>
          <p:cNvSpPr txBox="1"/>
          <p:nvPr/>
        </p:nvSpPr>
        <p:spPr>
          <a:xfrm>
            <a:off x="195282" y="1159062"/>
            <a:ext cx="189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Control</a:t>
            </a:r>
            <a:r>
              <a:rPr kumimoji="1"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volume</a:t>
            </a:r>
            <a:endParaRPr kumimoji="1"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76EE5B1-A56E-0E4A-A04D-F0B3570CF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8" y="1526354"/>
            <a:ext cx="2074844" cy="41895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0F08150-FDEF-8D4A-9CCB-D646DFF1B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693" y="2175938"/>
            <a:ext cx="1349204" cy="30357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D4DCE826-B041-864D-818F-EBEC5BF5BD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41" t="2784"/>
          <a:stretch/>
        </p:blipFill>
        <p:spPr>
          <a:xfrm>
            <a:off x="2448092" y="1588969"/>
            <a:ext cx="2000359" cy="293727"/>
          </a:xfrm>
          <a:prstGeom prst="rect">
            <a:avLst/>
          </a:prstGeom>
        </p:spPr>
      </p:pic>
      <p:cxnSp>
        <p:nvCxnSpPr>
          <p:cNvPr id="23" name="直線箭頭接點 22">
            <a:extLst>
              <a:ext uri="{FF2B5EF4-FFF2-40B4-BE49-F238E27FC236}">
                <a16:creationId xmlns:a16="http://schemas.microsoft.com/office/drawing/2014/main" id="{CC29E40D-A544-1A43-8F0D-34DB41D04049}"/>
              </a:ext>
            </a:extLst>
          </p:cNvPr>
          <p:cNvCxnSpPr>
            <a:cxnSpLocks/>
          </p:cNvCxnSpPr>
          <p:nvPr/>
        </p:nvCxnSpPr>
        <p:spPr>
          <a:xfrm flipV="1">
            <a:off x="2301295" y="1853702"/>
            <a:ext cx="294421" cy="355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4D9A5402-4A89-2C45-81C4-E4979A7B96AC}"/>
              </a:ext>
            </a:extLst>
          </p:cNvPr>
          <p:cNvSpPr txBox="1"/>
          <p:nvPr/>
        </p:nvSpPr>
        <p:spPr>
          <a:xfrm>
            <a:off x="4732869" y="1159062"/>
            <a:ext cx="163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Control</a:t>
            </a:r>
            <a:r>
              <a:rPr kumimoji="1"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mass</a:t>
            </a:r>
            <a:endParaRPr kumimoji="1"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24DE570E-BD82-F34C-905F-12860793C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737" y="1593786"/>
            <a:ext cx="2912836" cy="361950"/>
          </a:xfrm>
          <a:prstGeom prst="rect">
            <a:avLst/>
          </a:prstGeom>
        </p:spPr>
      </p:pic>
      <p:grpSp>
        <p:nvGrpSpPr>
          <p:cNvPr id="37" name="群組 36">
            <a:extLst>
              <a:ext uri="{FF2B5EF4-FFF2-40B4-BE49-F238E27FC236}">
                <a16:creationId xmlns:a16="http://schemas.microsoft.com/office/drawing/2014/main" id="{727C7CFF-3739-1D44-9A11-777D058D61EF}"/>
              </a:ext>
            </a:extLst>
          </p:cNvPr>
          <p:cNvGrpSpPr/>
          <p:nvPr/>
        </p:nvGrpSpPr>
        <p:grpSpPr>
          <a:xfrm>
            <a:off x="265241" y="3854245"/>
            <a:ext cx="2182851" cy="823042"/>
            <a:chOff x="666955" y="3136900"/>
            <a:chExt cx="1549400" cy="584200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A7AA624A-1FD7-7E46-9A71-4E02C81A6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6955" y="3136900"/>
              <a:ext cx="1320800" cy="584200"/>
            </a:xfrm>
            <a:prstGeom prst="rect">
              <a:avLst/>
            </a:prstGeom>
          </p:spPr>
        </p:pic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2887F717-CEF2-1D43-814A-33F95077E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59155" y="3175000"/>
              <a:ext cx="457200" cy="5080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43683B58-ECDE-094D-936D-E4E0A26DE19C}"/>
                  </a:ext>
                </a:extLst>
              </p:cNvPr>
              <p:cNvSpPr txBox="1"/>
              <p:nvPr/>
            </p:nvSpPr>
            <p:spPr>
              <a:xfrm>
                <a:off x="378690" y="3169730"/>
                <a:ext cx="1438214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d>
                        <m:d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43683B58-ECDE-094D-936D-E4E0A26DE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0" y="3169730"/>
                <a:ext cx="1438214" cy="576183"/>
              </a:xfrm>
              <a:prstGeom prst="rect">
                <a:avLst/>
              </a:prstGeom>
              <a:blipFill>
                <a:blip r:embed="rId9"/>
                <a:stretch>
                  <a:fillRect l="-3509" r="-2632" b="-13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字方塊 38">
            <a:extLst>
              <a:ext uri="{FF2B5EF4-FFF2-40B4-BE49-F238E27FC236}">
                <a16:creationId xmlns:a16="http://schemas.microsoft.com/office/drawing/2014/main" id="{E4012A95-BA8B-C947-86E5-D830C7D62B20}"/>
              </a:ext>
            </a:extLst>
          </p:cNvPr>
          <p:cNvSpPr txBox="1"/>
          <p:nvPr/>
        </p:nvSpPr>
        <p:spPr>
          <a:xfrm>
            <a:off x="195282" y="2805981"/>
            <a:ext cx="2574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err="1"/>
              <a:t>Lagrangian</a:t>
            </a:r>
            <a:r>
              <a:rPr kumimoji="1" lang="zh-TW" altLang="en-US" sz="2000" dirty="0"/>
              <a:t> </a:t>
            </a:r>
            <a:r>
              <a:rPr kumimoji="1" lang="en-US" altLang="zh-TW" sz="2000" dirty="0"/>
              <a:t>expression</a:t>
            </a:r>
            <a:endParaRPr kumimoji="1" lang="zh-TW" altLang="en-US" sz="2000" dirty="0"/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263896C8-1D0E-6D4B-B62D-0E827DA8B2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8" y="4785619"/>
            <a:ext cx="2720153" cy="736395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A5AA6284-8134-7047-8941-F4171B776F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282" y="5700147"/>
            <a:ext cx="4303858" cy="817733"/>
          </a:xfrm>
          <a:prstGeom prst="rect">
            <a:avLst/>
          </a:prstGeom>
        </p:spPr>
      </p:pic>
      <p:pic>
        <p:nvPicPr>
          <p:cNvPr id="43" name="Picture 14" descr="Screen Shot 2016-09-30 at 12.59.12 PM.png">
            <a:extLst>
              <a:ext uri="{FF2B5EF4-FFF2-40B4-BE49-F238E27FC236}">
                <a16:creationId xmlns:a16="http://schemas.microsoft.com/office/drawing/2014/main" id="{EE6914C2-5B22-8F4E-8947-D0C6E24E3C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32" y="3012462"/>
            <a:ext cx="3222845" cy="962668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39DF19F2-08B4-F140-B00D-581092EB61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9347" y="3910704"/>
            <a:ext cx="3657414" cy="410344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2986C0DE-B983-0040-A265-853CC1B9C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6268" y="4381861"/>
            <a:ext cx="3717246" cy="11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1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8710" y="212475"/>
            <a:ext cx="865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Advantage of isobaric coordinates</a:t>
            </a:r>
          </a:p>
        </p:txBody>
      </p:sp>
      <p:cxnSp>
        <p:nvCxnSpPr>
          <p:cNvPr id="10" name="直接连接符 39">
            <a:extLst>
              <a:ext uri="{FF2B5EF4-FFF2-40B4-BE49-F238E27FC236}">
                <a16:creationId xmlns:a16="http://schemas.microsoft.com/office/drawing/2014/main" id="{6867E0A2-A1C9-8B46-B7B7-E03FC2F17E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8C42D8CA-A2AC-364B-ABD9-ED4315400806}"/>
              </a:ext>
            </a:extLst>
          </p:cNvPr>
          <p:cNvSpPr/>
          <p:nvPr/>
        </p:nvSpPr>
        <p:spPr>
          <a:xfrm>
            <a:off x="258710" y="1228650"/>
            <a:ext cx="4087148" cy="220034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51ADAF-D293-8240-A26B-EEF151610423}"/>
              </a:ext>
            </a:extLst>
          </p:cNvPr>
          <p:cNvSpPr/>
          <p:nvPr/>
        </p:nvSpPr>
        <p:spPr>
          <a:xfrm>
            <a:off x="4823240" y="1228650"/>
            <a:ext cx="4087148" cy="220034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82BD4C2-BE04-1646-9F75-64733C388535}"/>
              </a:ext>
            </a:extLst>
          </p:cNvPr>
          <p:cNvSpPr/>
          <p:nvPr/>
        </p:nvSpPr>
        <p:spPr>
          <a:xfrm>
            <a:off x="1163228" y="1014882"/>
            <a:ext cx="228088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 - coordinate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4E4FCC4-3E7A-4C43-ABA1-B88A5A5C5D7D}"/>
              </a:ext>
            </a:extLst>
          </p:cNvPr>
          <p:cNvSpPr/>
          <p:nvPr/>
        </p:nvSpPr>
        <p:spPr>
          <a:xfrm>
            <a:off x="5764775" y="1031023"/>
            <a:ext cx="227446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Z - coordinate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A589E80-163A-1A42-A3CC-FB81FB10030B}"/>
              </a:ext>
            </a:extLst>
          </p:cNvPr>
          <p:cNvSpPr/>
          <p:nvPr/>
        </p:nvSpPr>
        <p:spPr>
          <a:xfrm>
            <a:off x="430026" y="1570077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Continuity Equation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FD3F848-DD33-6741-9657-A0CE775099DF}"/>
              </a:ext>
            </a:extLst>
          </p:cNvPr>
          <p:cNvSpPr/>
          <p:nvPr/>
        </p:nvSpPr>
        <p:spPr>
          <a:xfrm>
            <a:off x="4990168" y="1493200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Continuity Equation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431B2F3-A2E5-8349-8005-CEF79736DABF}"/>
              </a:ext>
            </a:extLst>
          </p:cNvPr>
          <p:cNvSpPr/>
          <p:nvPr/>
        </p:nvSpPr>
        <p:spPr>
          <a:xfrm>
            <a:off x="149641" y="3490804"/>
            <a:ext cx="87607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continuity equation contains no reference to the </a:t>
            </a:r>
            <a:r>
              <a:rPr lang="en-US" altLang="zh-TW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density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field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 does not involve </a:t>
            </a:r>
            <a:r>
              <a:rPr lang="en-US" altLang="zh-TW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time derivatives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B8F504F9-2B44-6442-8960-5330B45B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18" y="1919350"/>
            <a:ext cx="2938791" cy="904243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ACDE0FA1-E6AE-A040-ADFA-357614F64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338" y="1841701"/>
            <a:ext cx="2451595" cy="88674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54D214-658F-2848-AB04-F54A2A1C44DC}"/>
              </a:ext>
            </a:extLst>
          </p:cNvPr>
          <p:cNvSpPr txBox="1"/>
          <p:nvPr/>
        </p:nvSpPr>
        <p:spPr>
          <a:xfrm>
            <a:off x="1621217" y="2905904"/>
            <a:ext cx="195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Diagnostic</a:t>
            </a:r>
            <a:r>
              <a:rPr kumimoji="1" lang="zh-TW" altLang="en-US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form</a:t>
            </a:r>
            <a:endParaRPr kumimoji="1" lang="zh-TW" altLang="en-US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B446A51-F888-C940-992B-119AEBD529BA}"/>
              </a:ext>
            </a:extLst>
          </p:cNvPr>
          <p:cNvSpPr txBox="1"/>
          <p:nvPr/>
        </p:nvSpPr>
        <p:spPr>
          <a:xfrm>
            <a:off x="6393180" y="2926075"/>
            <a:ext cx="196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Prognostic</a:t>
            </a:r>
            <a:r>
              <a:rPr kumimoji="1" lang="zh-TW" altLang="en-US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form</a:t>
            </a:r>
            <a:endParaRPr kumimoji="1" lang="zh-TW" altLang="en-US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4A38B3EA-3DE3-C840-932E-E8E20094F463}"/>
              </a:ext>
            </a:extLst>
          </p:cNvPr>
          <p:cNvGrpSpPr/>
          <p:nvPr/>
        </p:nvGrpSpPr>
        <p:grpSpPr>
          <a:xfrm>
            <a:off x="5020483" y="2728448"/>
            <a:ext cx="3692662" cy="3242731"/>
            <a:chOff x="5020483" y="2728448"/>
            <a:chExt cx="3692662" cy="3242731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154A1C0A-A2F2-0B4F-8173-540E0B2EA75B}"/>
                </a:ext>
              </a:extLst>
            </p:cNvPr>
            <p:cNvGrpSpPr/>
            <p:nvPr/>
          </p:nvGrpSpPr>
          <p:grpSpPr>
            <a:xfrm>
              <a:off x="5020483" y="4992832"/>
              <a:ext cx="3692662" cy="978347"/>
              <a:chOff x="2700518" y="4858356"/>
              <a:chExt cx="3692662" cy="978347"/>
            </a:xfrm>
          </p:grpSpPr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0D79C9E0-F945-D242-B26E-8CA295393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518" y="4858356"/>
                <a:ext cx="3064257" cy="978347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9238F272-D141-E744-9F7E-DC84301373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3997"/>
              <a:stretch/>
            </p:blipFill>
            <p:spPr>
              <a:xfrm>
                <a:off x="5755692" y="4904155"/>
                <a:ext cx="637488" cy="886747"/>
              </a:xfrm>
              <a:prstGeom prst="rect">
                <a:avLst/>
              </a:prstGeom>
            </p:spPr>
          </p:pic>
        </p:grpSp>
        <p:cxnSp>
          <p:nvCxnSpPr>
            <p:cNvPr id="11" name="直線箭頭接點 10">
              <a:extLst>
                <a:ext uri="{FF2B5EF4-FFF2-40B4-BE49-F238E27FC236}">
                  <a16:creationId xmlns:a16="http://schemas.microsoft.com/office/drawing/2014/main" id="{125C95CF-C415-1D4A-971E-59ED6CF72A31}"/>
                </a:ext>
              </a:extLst>
            </p:cNvPr>
            <p:cNvCxnSpPr/>
            <p:nvPr/>
          </p:nvCxnSpPr>
          <p:spPr>
            <a:xfrm>
              <a:off x="5908430" y="2728448"/>
              <a:ext cx="0" cy="24160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E7119B4-7812-0746-B6FF-FF6572FCEEFD}"/>
                </a:ext>
              </a:extLst>
            </p:cNvPr>
            <p:cNvSpPr/>
            <p:nvPr/>
          </p:nvSpPr>
          <p:spPr>
            <a:xfrm>
              <a:off x="5908430" y="4013424"/>
              <a:ext cx="1582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Times" pitchFamily="2" charset="0"/>
                </a:rPr>
                <a:t>incompressible</a:t>
              </a:r>
              <a:endParaRPr lang="en-US" altLang="zh-TW" dirty="0">
                <a:effectLst/>
                <a:latin typeface="Times" pitchFamily="2" charset="0"/>
              </a:endParaRPr>
            </a:p>
          </p:txBody>
        </p:sp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875543D1-4C01-1242-8F27-D14D7E39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6166" y="4287145"/>
              <a:ext cx="889000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2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C5AF7C95-4705-324F-9CF6-C03BF15CC1D8}"/>
              </a:ext>
            </a:extLst>
          </p:cNvPr>
          <p:cNvSpPr txBox="1"/>
          <p:nvPr/>
        </p:nvSpPr>
        <p:spPr>
          <a:xfrm>
            <a:off x="226142" y="191981"/>
            <a:ext cx="9379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The Thermodynamic Equation</a:t>
            </a:r>
          </a:p>
          <a:p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  <a:cs typeface="Arial Narrow"/>
            </a:endParaRPr>
          </a:p>
        </p:txBody>
      </p:sp>
      <p:cxnSp>
        <p:nvCxnSpPr>
          <p:cNvPr id="7" name="直接连接符 39">
            <a:extLst>
              <a:ext uri="{FF2B5EF4-FFF2-40B4-BE49-F238E27FC236}">
                <a16:creationId xmlns:a16="http://schemas.microsoft.com/office/drawing/2014/main" id="{14B92026-54BE-7141-8F35-0426C80B00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rgbClr val="1F4E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圖片 1">
            <a:extLst>
              <a:ext uri="{FF2B5EF4-FFF2-40B4-BE49-F238E27FC236}">
                <a16:creationId xmlns:a16="http://schemas.microsoft.com/office/drawing/2014/main" id="{5C3FF2B2-ABC9-F445-9C31-BF6DD4DFE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8" y="1139337"/>
            <a:ext cx="2426088" cy="79761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F335F64-0E28-E849-8F8B-3B883E4B8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67" y="2585065"/>
            <a:ext cx="4803938" cy="843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92A68B9-06A4-B54F-B59B-96D9350542AA}"/>
                  </a:ext>
                </a:extLst>
              </p:cNvPr>
              <p:cNvSpPr txBox="1"/>
              <p:nvPr/>
            </p:nvSpPr>
            <p:spPr>
              <a:xfrm>
                <a:off x="619432" y="1936955"/>
                <a:ext cx="1710918" cy="485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Expanding</a:t>
                </a:r>
                <a:r>
                  <a:rPr kumimoji="1" lang="zh-TW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𝐷𝑇</m:t>
                        </m:r>
                      </m:num>
                      <m:den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𝐷𝑡</m:t>
                        </m:r>
                      </m:den>
                    </m:f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92A68B9-06A4-B54F-B59B-96D935054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2" y="1936955"/>
                <a:ext cx="1710918" cy="485646"/>
              </a:xfrm>
              <a:prstGeom prst="rect">
                <a:avLst/>
              </a:prstGeom>
              <a:blipFill>
                <a:blip r:embed="rId4"/>
                <a:stretch>
                  <a:fillRect l="-2963" b="-5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5" descr="Screen Shot 2016-09-30 at 1.03.30 PM.png">
            <a:extLst>
              <a:ext uri="{FF2B5EF4-FFF2-40B4-BE49-F238E27FC236}">
                <a16:creationId xmlns:a16="http://schemas.microsoft.com/office/drawing/2014/main" id="{2FDA2F3F-0887-B141-B317-92629B72B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60" y="2005314"/>
            <a:ext cx="1266478" cy="34892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20B4BAE-8011-EC41-B85B-C69BC0BEF9B2}"/>
              </a:ext>
            </a:extLst>
          </p:cNvPr>
          <p:cNvSpPr/>
          <p:nvPr/>
        </p:nvSpPr>
        <p:spPr>
          <a:xfrm>
            <a:off x="3303639" y="2585065"/>
            <a:ext cx="1366684" cy="8439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6" name="Picture 2" descr="Screen Shot 2016-09-29 at 10.53.34 PM.png">
            <a:extLst>
              <a:ext uri="{FF2B5EF4-FFF2-40B4-BE49-F238E27FC236}">
                <a16:creationId xmlns:a16="http://schemas.microsoft.com/office/drawing/2014/main" id="{7D7EED3F-0C2A-D744-8315-7E184E8169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78"/>
          <a:stretch/>
        </p:blipFill>
        <p:spPr>
          <a:xfrm>
            <a:off x="5643716" y="2354242"/>
            <a:ext cx="3167200" cy="966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C6499318-3FFE-7A46-B45E-DCDDC5D9AEB7}"/>
                  </a:ext>
                </a:extLst>
              </p:cNvPr>
              <p:cNvSpPr txBox="1"/>
              <p:nvPr/>
            </p:nvSpPr>
            <p:spPr>
              <a:xfrm>
                <a:off x="6326773" y="1890929"/>
                <a:ext cx="2388185" cy="369332"/>
              </a:xfrm>
              <a:prstGeom prst="rect">
                <a:avLst/>
              </a:prstGeom>
              <a:noFill/>
              <a:ln w="6032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C6499318-3FFE-7A46-B45E-DCDDC5D9A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773" y="1890929"/>
                <a:ext cx="2388185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  <a:ln w="60325"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1">
            <a:extLst>
              <a:ext uri="{FF2B5EF4-FFF2-40B4-BE49-F238E27FC236}">
                <a16:creationId xmlns:a16="http://schemas.microsoft.com/office/drawing/2014/main" id="{0471B914-6EA9-944F-A78B-DC5E05D34653}"/>
              </a:ext>
            </a:extLst>
          </p:cNvPr>
          <p:cNvGrpSpPr/>
          <p:nvPr/>
        </p:nvGrpSpPr>
        <p:grpSpPr>
          <a:xfrm>
            <a:off x="6682131" y="3554509"/>
            <a:ext cx="2032828" cy="1012647"/>
            <a:chOff x="6979089" y="3344042"/>
            <a:chExt cx="2032828" cy="1012647"/>
          </a:xfrm>
        </p:grpSpPr>
        <p:pic>
          <p:nvPicPr>
            <p:cNvPr id="39" name="Picture 8" descr="Screen Shot 2016-09-30 at 1.07.58 PM.png">
              <a:extLst>
                <a:ext uri="{FF2B5EF4-FFF2-40B4-BE49-F238E27FC236}">
                  <a16:creationId xmlns:a16="http://schemas.microsoft.com/office/drawing/2014/main" id="{24044D32-86BD-0441-96FE-BB000EABC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090" y="3566292"/>
              <a:ext cx="2032827" cy="790397"/>
            </a:xfrm>
            <a:prstGeom prst="rect">
              <a:avLst/>
            </a:prstGeom>
          </p:spPr>
        </p:pic>
        <p:pic>
          <p:nvPicPr>
            <p:cNvPr id="40" name="Picture 9" descr="Screen Shot 2016-09-30 at 1.07.37 PM.png">
              <a:extLst>
                <a:ext uri="{FF2B5EF4-FFF2-40B4-BE49-F238E27FC236}">
                  <a16:creationId xmlns:a16="http://schemas.microsoft.com/office/drawing/2014/main" id="{097934F6-162D-AA40-8480-03F02CE59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089" y="3344042"/>
              <a:ext cx="2032827" cy="444500"/>
            </a:xfrm>
            <a:prstGeom prst="rect">
              <a:avLst/>
            </a:prstGeom>
          </p:spPr>
        </p:pic>
      </p:grpSp>
      <p:sp>
        <p:nvSpPr>
          <p:cNvPr id="23" name="手繪多邊形 22">
            <a:extLst>
              <a:ext uri="{FF2B5EF4-FFF2-40B4-BE49-F238E27FC236}">
                <a16:creationId xmlns:a16="http://schemas.microsoft.com/office/drawing/2014/main" id="{1133C121-B927-1A45-9ADF-80CBCA5F7E30}"/>
              </a:ext>
            </a:extLst>
          </p:cNvPr>
          <p:cNvSpPr/>
          <p:nvPr/>
        </p:nvSpPr>
        <p:spPr>
          <a:xfrm>
            <a:off x="7030065" y="3254477"/>
            <a:ext cx="1268361" cy="324477"/>
          </a:xfrm>
          <a:custGeom>
            <a:avLst/>
            <a:gdLst>
              <a:gd name="connsiteX0" fmla="*/ 0 w 1268361"/>
              <a:gd name="connsiteY0" fmla="*/ 9833 h 324477"/>
              <a:gd name="connsiteX1" fmla="*/ 570270 w 1268361"/>
              <a:gd name="connsiteY1" fmla="*/ 324465 h 324477"/>
              <a:gd name="connsiteX2" fmla="*/ 1268361 w 1268361"/>
              <a:gd name="connsiteY2" fmla="*/ 0 h 32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8361" h="324477">
                <a:moveTo>
                  <a:pt x="0" y="9833"/>
                </a:moveTo>
                <a:cubicBezTo>
                  <a:pt x="179438" y="167968"/>
                  <a:pt x="358877" y="326104"/>
                  <a:pt x="570270" y="324465"/>
                </a:cubicBezTo>
                <a:cubicBezTo>
                  <a:pt x="781663" y="322826"/>
                  <a:pt x="1025012" y="161413"/>
                  <a:pt x="1268361" y="0"/>
                </a:cubicBezTo>
              </a:path>
            </a:pathLst>
          </a:custGeom>
          <a:noFill/>
          <a:ln w="25400"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1" name="Picture 3" descr="Screen Shot 2016-09-29 at 10.53.24 PM.png">
            <a:extLst>
              <a:ext uri="{FF2B5EF4-FFF2-40B4-BE49-F238E27FC236}">
                <a16:creationId xmlns:a16="http://schemas.microsoft.com/office/drawing/2014/main" id="{D98C94CB-4A4C-8F45-A792-8C14EE5F36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2" y="3471926"/>
            <a:ext cx="4689987" cy="1004997"/>
          </a:xfrm>
          <a:prstGeom prst="rect">
            <a:avLst/>
          </a:prstGeom>
          <a:ln w="76200" cmpd="sng">
            <a:noFill/>
          </a:ln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5F06AA35-1CA7-B64A-A4BB-26F9DCC76C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388" y="4869278"/>
            <a:ext cx="1765230" cy="803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4C10C7EA-ECBB-F746-96A2-EED78FD0BBE4}"/>
                  </a:ext>
                </a:extLst>
              </p:cNvPr>
              <p:cNvSpPr/>
              <p:nvPr/>
            </p:nvSpPr>
            <p:spPr>
              <a:xfrm>
                <a:off x="801375" y="5713359"/>
                <a:ext cx="1048942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zh-TW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TW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TW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zh-TW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zh-TW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4C10C7EA-ECBB-F746-96A2-EED78FD0B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75" y="5713359"/>
                <a:ext cx="104894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2" descr="Screen Shot 2016-09-29 at 10.53.34 PM.png">
            <a:extLst>
              <a:ext uri="{FF2B5EF4-FFF2-40B4-BE49-F238E27FC236}">
                <a16:creationId xmlns:a16="http://schemas.microsoft.com/office/drawing/2014/main" id="{F0C7ECB9-6FF6-0E41-98C2-15A0EF67E7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2" r="45578"/>
          <a:stretch/>
        </p:blipFill>
        <p:spPr>
          <a:xfrm>
            <a:off x="2694039" y="4746451"/>
            <a:ext cx="968940" cy="966908"/>
          </a:xfrm>
          <a:prstGeom prst="rect">
            <a:avLst/>
          </a:prstGeom>
        </p:spPr>
      </p:pic>
      <p:pic>
        <p:nvPicPr>
          <p:cNvPr id="44" name="Picture 2" descr="Screen Shot 2016-09-29 at 10.53.42 PM.png">
            <a:extLst>
              <a:ext uri="{FF2B5EF4-FFF2-40B4-BE49-F238E27FC236}">
                <a16:creationId xmlns:a16="http://schemas.microsoft.com/office/drawing/2014/main" id="{CFE25396-CAC5-5245-891B-34742CE82BD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/>
          <a:stretch/>
        </p:blipFill>
        <p:spPr>
          <a:xfrm>
            <a:off x="3522614" y="5065305"/>
            <a:ext cx="1968173" cy="542441"/>
          </a:xfrm>
          <a:prstGeom prst="rect">
            <a:avLst/>
          </a:prstGeom>
        </p:spPr>
      </p:pic>
      <p:pic>
        <p:nvPicPr>
          <p:cNvPr id="45" name="Picture 2" descr="Screen Shot 2016-09-29 at 10.53.42 PM.png">
            <a:extLst>
              <a:ext uri="{FF2B5EF4-FFF2-40B4-BE49-F238E27FC236}">
                <a16:creationId xmlns:a16="http://schemas.microsoft.com/office/drawing/2014/main" id="{EEF678EF-6982-864C-9529-10116A567C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14" y="4993225"/>
            <a:ext cx="2765344" cy="61452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6" name="向右箭號 25">
            <a:extLst>
              <a:ext uri="{FF2B5EF4-FFF2-40B4-BE49-F238E27FC236}">
                <a16:creationId xmlns:a16="http://schemas.microsoft.com/office/drawing/2014/main" id="{BF22026F-FA45-4A48-BDEE-D34D3DDD82E4}"/>
              </a:ext>
            </a:extLst>
          </p:cNvPr>
          <p:cNvSpPr/>
          <p:nvPr/>
        </p:nvSpPr>
        <p:spPr>
          <a:xfrm>
            <a:off x="2314660" y="5205841"/>
            <a:ext cx="222063" cy="130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6" name="向右箭號 45">
            <a:extLst>
              <a:ext uri="{FF2B5EF4-FFF2-40B4-BE49-F238E27FC236}">
                <a16:creationId xmlns:a16="http://schemas.microsoft.com/office/drawing/2014/main" id="{B3D7FB6E-160A-774B-B6BD-6B4BA96C664A}"/>
              </a:ext>
            </a:extLst>
          </p:cNvPr>
          <p:cNvSpPr/>
          <p:nvPr/>
        </p:nvSpPr>
        <p:spPr>
          <a:xfrm>
            <a:off x="5443046" y="5229905"/>
            <a:ext cx="222063" cy="130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62145C5-130D-B04D-A5A3-B28498C48EE4}"/>
              </a:ext>
            </a:extLst>
          </p:cNvPr>
          <p:cNvSpPr txBox="1"/>
          <p:nvPr/>
        </p:nvSpPr>
        <p:spPr>
          <a:xfrm>
            <a:off x="5332359" y="2216727"/>
            <a:ext cx="252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C00000"/>
                </a:solidFill>
              </a:rPr>
              <a:t>Static</a:t>
            </a:r>
            <a:r>
              <a:rPr kumimoji="1" lang="zh-TW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TW" dirty="0">
                <a:solidFill>
                  <a:srgbClr val="C00000"/>
                </a:solidFill>
              </a:rPr>
              <a:t>stability</a:t>
            </a:r>
            <a:r>
              <a:rPr kumimoji="1" lang="zh-TW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TW" dirty="0">
                <a:solidFill>
                  <a:srgbClr val="C00000"/>
                </a:solidFill>
              </a:rPr>
              <a:t>parameter</a:t>
            </a:r>
            <a:endParaRPr kumimoji="1"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3" grpId="0" animBg="1"/>
      <p:bldP spid="42" grpId="0" animBg="1"/>
      <p:bldP spid="26" grpId="0" animBg="1"/>
      <p:bldP spid="4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42" y="2512424"/>
            <a:ext cx="8711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i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S</a:t>
            </a:r>
            <a:r>
              <a:rPr lang="en-US" sz="2400" i="1" baseline="-250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p</a:t>
            </a:r>
            <a:r>
              <a:rPr lang="en-US" sz="24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is positive provided that the lapse rate is less than dry adiabatic. </a:t>
            </a:r>
          </a:p>
          <a:p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  <a:cs typeface="Arial Narrow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Because density decreases approximately exponentially with height, </a:t>
            </a:r>
            <a:r>
              <a:rPr lang="en-US" sz="2400" i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S</a:t>
            </a:r>
            <a:r>
              <a:rPr lang="en-US" sz="2400" i="1" baseline="-250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p</a:t>
            </a:r>
            <a:r>
              <a:rPr lang="en-US" sz="2400" i="1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increases rapidly with height. </a:t>
            </a:r>
          </a:p>
          <a:p>
            <a:pPr marL="457200" indent="-457200">
              <a:buFont typeface="Arial"/>
              <a:buChar char="•"/>
            </a:pP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  <a:cs typeface="Arial Narrow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This strong height dependence of the stability measure </a:t>
            </a:r>
            <a:r>
              <a:rPr lang="en-US" sz="2400" i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S</a:t>
            </a:r>
            <a:r>
              <a:rPr lang="en-US" sz="2400" i="1" baseline="-250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p</a:t>
            </a:r>
            <a:r>
              <a:rPr lang="en-US" sz="2400" i="1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is a minor </a:t>
            </a:r>
            <a:r>
              <a:rPr 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disadvantage</a:t>
            </a: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 of isobaric coordinates.</a:t>
            </a:r>
          </a:p>
        </p:txBody>
      </p:sp>
      <p:pic>
        <p:nvPicPr>
          <p:cNvPr id="3" name="Picture 2" descr="Screen Shot 2016-09-29 at 10.5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4" y="1656354"/>
            <a:ext cx="3151283" cy="700285"/>
          </a:xfrm>
          <a:prstGeom prst="rect">
            <a:avLst/>
          </a:prstGeom>
        </p:spPr>
      </p:pic>
      <p:pic>
        <p:nvPicPr>
          <p:cNvPr id="4" name="Picture 3" descr="Screen Shot 2016-09-30 at 1.06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/>
          <a:stretch/>
        </p:blipFill>
        <p:spPr>
          <a:xfrm>
            <a:off x="477584" y="926819"/>
            <a:ext cx="4414684" cy="589393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AC7FBFB0-5F5A-9A41-B909-6042D275203F}"/>
              </a:ext>
            </a:extLst>
          </p:cNvPr>
          <p:cNvSpPr txBox="1"/>
          <p:nvPr/>
        </p:nvSpPr>
        <p:spPr>
          <a:xfrm>
            <a:off x="226142" y="191981"/>
            <a:ext cx="9379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The Thermodynamic Equation</a:t>
            </a:r>
          </a:p>
          <a:p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  <a:cs typeface="Arial Narrow"/>
            </a:endParaRPr>
          </a:p>
        </p:txBody>
      </p:sp>
      <p:cxnSp>
        <p:nvCxnSpPr>
          <p:cNvPr id="12" name="直接连接符 39">
            <a:extLst>
              <a:ext uri="{FF2B5EF4-FFF2-40B4-BE49-F238E27FC236}">
                <a16:creationId xmlns:a16="http://schemas.microsoft.com/office/drawing/2014/main" id="{C36F912B-E2FE-B74B-9195-6D752D3441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rgbClr val="1F4E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17E15955-D7B3-9942-BAC9-50BBE1A13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356" y="2961486"/>
            <a:ext cx="1184270" cy="3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4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F3D3005-5294-B948-A4EB-2BE939007F76}"/>
              </a:ext>
            </a:extLst>
          </p:cNvPr>
          <p:cNvSpPr/>
          <p:nvPr/>
        </p:nvSpPr>
        <p:spPr>
          <a:xfrm>
            <a:off x="329380" y="1360871"/>
            <a:ext cx="59632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Momentum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</a:t>
            </a:r>
          </a:p>
          <a:p>
            <a:endParaRPr kumimoji="1" lang="en-US" altLang="zh-TW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TW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TW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Continuity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</a:t>
            </a:r>
          </a:p>
          <a:p>
            <a:endParaRPr kumimoji="1" lang="en-US" altLang="zh-TW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TW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TW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Thermodynamic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Energy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F379906-778F-1C4F-9CCD-277CB3CFB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3" y="3350462"/>
            <a:ext cx="2938791" cy="904243"/>
          </a:xfrm>
          <a:prstGeom prst="rect">
            <a:avLst/>
          </a:prstGeom>
        </p:spPr>
      </p:pic>
      <p:pic>
        <p:nvPicPr>
          <p:cNvPr id="7" name="Picture 3" descr="Screen Shot 2016-09-29 at 10.53.24 PM.png">
            <a:extLst>
              <a:ext uri="{FF2B5EF4-FFF2-40B4-BE49-F238E27FC236}">
                <a16:creationId xmlns:a16="http://schemas.microsoft.com/office/drawing/2014/main" id="{13FBC72E-6267-044B-80B1-167532F07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3" y="4849412"/>
            <a:ext cx="4689987" cy="1004997"/>
          </a:xfrm>
          <a:prstGeom prst="rect">
            <a:avLst/>
          </a:prstGeom>
          <a:ln w="76200" cmpd="sng">
            <a:noFill/>
          </a:ln>
        </p:spPr>
      </p:pic>
      <p:pic>
        <p:nvPicPr>
          <p:cNvPr id="8" name="Picture 5" descr="Screen Shot 2016-09-29 at 10.51.23 PM.png">
            <a:extLst>
              <a:ext uri="{FF2B5EF4-FFF2-40B4-BE49-F238E27FC236}">
                <a16:creationId xmlns:a16="http://schemas.microsoft.com/office/drawing/2014/main" id="{E06C55BB-0A3A-A34D-9C3C-A459B7E759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9"/>
          <a:stretch/>
        </p:blipFill>
        <p:spPr>
          <a:xfrm>
            <a:off x="650873" y="1926889"/>
            <a:ext cx="3154451" cy="901087"/>
          </a:xfrm>
          <a:prstGeom prst="rect">
            <a:avLst/>
          </a:prstGeom>
          <a:ln w="76200" cmpd="sng">
            <a:noFill/>
          </a:ln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7548480-70E0-994C-9D83-459F64B684E2}"/>
              </a:ext>
            </a:extLst>
          </p:cNvPr>
          <p:cNvSpPr txBox="1"/>
          <p:nvPr/>
        </p:nvSpPr>
        <p:spPr>
          <a:xfrm>
            <a:off x="280543" y="204808"/>
            <a:ext cx="8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Equations in pressure coordinate</a:t>
            </a:r>
          </a:p>
        </p:txBody>
      </p:sp>
      <p:cxnSp>
        <p:nvCxnSpPr>
          <p:cNvPr id="10" name="直接连接符 39">
            <a:extLst>
              <a:ext uri="{FF2B5EF4-FFF2-40B4-BE49-F238E27FC236}">
                <a16:creationId xmlns:a16="http://schemas.microsoft.com/office/drawing/2014/main" id="{4A2F8C92-AA5A-FF41-8726-803CB1442C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2" descr="Screen Shot 2016-09-29 at 10.53.42 PM.png">
            <a:extLst>
              <a:ext uri="{FF2B5EF4-FFF2-40B4-BE49-F238E27FC236}">
                <a16:creationId xmlns:a16="http://schemas.microsoft.com/office/drawing/2014/main" id="{A9E09987-8638-8742-A49D-491E9C4B7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1" y="5926630"/>
            <a:ext cx="3151283" cy="70028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450AFA5-2758-B240-844D-E7097B6E0381}"/>
              </a:ext>
            </a:extLst>
          </p:cNvPr>
          <p:cNvSpPr/>
          <p:nvPr/>
        </p:nvSpPr>
        <p:spPr>
          <a:xfrm>
            <a:off x="5234679" y="1220470"/>
            <a:ext cx="1833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Advantage</a:t>
            </a:r>
            <a:r>
              <a:rPr lang="zh-TW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？</a:t>
            </a:r>
            <a:endParaRPr lang="zh-TW" alt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4FBA9D7-BAE5-5D46-AFFF-5F4DDB4CCF13}"/>
              </a:ext>
            </a:extLst>
          </p:cNvPr>
          <p:cNvSpPr/>
          <p:nvPr/>
        </p:nvSpPr>
        <p:spPr>
          <a:xfrm>
            <a:off x="5195742" y="2662296"/>
            <a:ext cx="2193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Disadvantage</a:t>
            </a:r>
            <a:r>
              <a:rPr lang="zh-TW" alt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？</a:t>
            </a:r>
            <a:endParaRPr lang="zh-TW" alt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3A6C06-763D-E741-AC48-60B383C105D8}"/>
              </a:ext>
            </a:extLst>
          </p:cNvPr>
          <p:cNvSpPr/>
          <p:nvPr/>
        </p:nvSpPr>
        <p:spPr>
          <a:xfrm>
            <a:off x="5393508" y="1731101"/>
            <a:ext cx="3188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Density does not appear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Time independent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9BC85C-CCFF-2F4A-A130-2882C6095295}"/>
              </a:ext>
            </a:extLst>
          </p:cNvPr>
          <p:cNvSpPr/>
          <p:nvPr/>
        </p:nvSpPr>
        <p:spPr>
          <a:xfrm>
            <a:off x="5427666" y="3045698"/>
            <a:ext cx="3433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Density in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Thermodynamic</a:t>
            </a:r>
          </a:p>
        </p:txBody>
      </p:sp>
    </p:spTree>
    <p:extLst>
      <p:ext uri="{BB962C8B-B14F-4D97-AF65-F5344CB8AC3E}">
        <p14:creationId xmlns:p14="http://schemas.microsoft.com/office/powerpoint/2010/main" val="2025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484" y="1620580"/>
            <a:ext cx="877037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On synoptic weather charts, the relationship between pressure (or geopotential height) and velocity are rather </a:t>
            </a:r>
            <a:r>
              <a:rPr lang="en-US" sz="2800" dirty="0">
                <a:solidFill>
                  <a:srgbClr val="F9D7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simple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The flows are near </a:t>
            </a:r>
            <a:r>
              <a:rPr lang="en-US" sz="2800" dirty="0">
                <a:solidFill>
                  <a:srgbClr val="F9D7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steady state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(i.e., time independent) and have no vertical component of velocity.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It is useful to rewrite the isobaric form of the horizontal momentum equation in a so-called </a:t>
            </a:r>
            <a:r>
              <a:rPr lang="en-US" sz="2800" dirty="0">
                <a:solidFill>
                  <a:srgbClr val="F9D7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natural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 coordinate system.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0C6228C-4DDC-D04A-A366-7442237A9961}"/>
              </a:ext>
            </a:extLst>
          </p:cNvPr>
          <p:cNvSpPr txBox="1"/>
          <p:nvPr/>
        </p:nvSpPr>
        <p:spPr>
          <a:xfrm>
            <a:off x="280543" y="204808"/>
            <a:ext cx="8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Equations in pressure coordinate</a:t>
            </a:r>
          </a:p>
        </p:txBody>
      </p:sp>
      <p:cxnSp>
        <p:nvCxnSpPr>
          <p:cNvPr id="4" name="直接连接符 39">
            <a:extLst>
              <a:ext uri="{FF2B5EF4-FFF2-40B4-BE49-F238E27FC236}">
                <a16:creationId xmlns:a16="http://schemas.microsoft.com/office/drawing/2014/main" id="{2501C373-B519-CC49-ADAF-2DBB501A24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33AE17C-5E35-0C42-B073-D4460253F4CB}"/>
              </a:ext>
            </a:extLst>
          </p:cNvPr>
          <p:cNvSpPr/>
          <p:nvPr/>
        </p:nvSpPr>
        <p:spPr>
          <a:xfrm>
            <a:off x="373388" y="1081970"/>
            <a:ext cx="6823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Why do we use pressure coordinates</a:t>
            </a:r>
            <a:endParaRPr lang="zh-TW" alt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9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543" y="204808"/>
            <a:ext cx="8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Nature Coordinates</a:t>
            </a:r>
          </a:p>
        </p:txBody>
      </p:sp>
      <p:cxnSp>
        <p:nvCxnSpPr>
          <p:cNvPr id="5" name="直接连接符 39">
            <a:extLst>
              <a:ext uri="{FF2B5EF4-FFF2-40B4-BE49-F238E27FC236}">
                <a16:creationId xmlns:a16="http://schemas.microsoft.com/office/drawing/2014/main" id="{BBC9D239-6769-6440-BD15-2A544C8E37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BCE2C9BE-B267-484F-8B59-495422B14D1C}"/>
              </a:ext>
            </a:extLst>
          </p:cNvPr>
          <p:cNvSpPr/>
          <p:nvPr/>
        </p:nvSpPr>
        <p:spPr>
          <a:xfrm>
            <a:off x="1332595" y="1031228"/>
            <a:ext cx="7811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better horizontal coordinates for describing balanced winds</a:t>
            </a:r>
            <a:endParaRPr lang="zh-TW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60A15F50-3D56-0E41-9A66-22B3C0D89D17}"/>
              </a:ext>
            </a:extLst>
          </p:cNvPr>
          <p:cNvSpPr txBox="1"/>
          <p:nvPr/>
        </p:nvSpPr>
        <p:spPr>
          <a:xfrm>
            <a:off x="1166990" y="5109787"/>
            <a:ext cx="6810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R: Radius of curvature</a:t>
            </a:r>
            <a:r>
              <a:rPr kumimoji="1"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dirty="0">
                <a:solidFill>
                  <a:srgbClr val="1F4E79"/>
                </a:solidFill>
              </a:rPr>
              <a:t>following the parcel motion</a:t>
            </a:r>
            <a:endParaRPr kumimoji="1" lang="en-US" altLang="zh-TW" dirty="0">
              <a:solidFill>
                <a:srgbClr val="1F4E7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R &gt; 0, parcels turn left</a:t>
            </a:r>
            <a:r>
              <a:rPr kumimoji="1"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</a:p>
          <a:p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(cyclonic flow)</a:t>
            </a:r>
          </a:p>
          <a:p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R &lt; 0, parcels turn right</a:t>
            </a:r>
            <a:r>
              <a:rPr kumimoji="1"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</a:p>
          <a:p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(anti-cyclonic flow)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CB910D6-391D-1B4C-A4CF-0824BF0C0601}"/>
              </a:ext>
            </a:extLst>
          </p:cNvPr>
          <p:cNvGrpSpPr/>
          <p:nvPr/>
        </p:nvGrpSpPr>
        <p:grpSpPr>
          <a:xfrm>
            <a:off x="1603169" y="1801017"/>
            <a:ext cx="4642422" cy="2949393"/>
            <a:chOff x="1603169" y="1801017"/>
            <a:chExt cx="4642422" cy="2949393"/>
          </a:xfrm>
        </p:grpSpPr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id="{E8A26FE4-5AA0-8241-B211-AD018E442D02}"/>
                </a:ext>
              </a:extLst>
            </p:cNvPr>
            <p:cNvGrpSpPr/>
            <p:nvPr/>
          </p:nvGrpSpPr>
          <p:grpSpPr>
            <a:xfrm>
              <a:off x="2174838" y="2107589"/>
              <a:ext cx="4070753" cy="2642821"/>
              <a:chOff x="383548" y="2062480"/>
              <a:chExt cx="4070753" cy="2642821"/>
            </a:xfrm>
          </p:grpSpPr>
          <p:sp>
            <p:nvSpPr>
              <p:cNvPr id="6" name="手繪多邊形 5">
                <a:extLst>
                  <a:ext uri="{FF2B5EF4-FFF2-40B4-BE49-F238E27FC236}">
                    <a16:creationId xmlns:a16="http://schemas.microsoft.com/office/drawing/2014/main" id="{944A1D16-5E20-C34A-ACCE-167486BF7E81}"/>
                  </a:ext>
                </a:extLst>
              </p:cNvPr>
              <p:cNvSpPr/>
              <p:nvPr/>
            </p:nvSpPr>
            <p:spPr>
              <a:xfrm>
                <a:off x="802640" y="2062480"/>
                <a:ext cx="3383280" cy="2642821"/>
              </a:xfrm>
              <a:custGeom>
                <a:avLst/>
                <a:gdLst>
                  <a:gd name="connsiteX0" fmla="*/ 0 w 2042160"/>
                  <a:gd name="connsiteY0" fmla="*/ 1513840 h 1513840"/>
                  <a:gd name="connsiteX1" fmla="*/ 467360 w 2042160"/>
                  <a:gd name="connsiteY1" fmla="*/ 660400 h 1513840"/>
                  <a:gd name="connsiteX2" fmla="*/ 1493520 w 2042160"/>
                  <a:gd name="connsiteY2" fmla="*/ 629920 h 1513840"/>
                  <a:gd name="connsiteX3" fmla="*/ 2042160 w 2042160"/>
                  <a:gd name="connsiteY3" fmla="*/ 0 h 1513840"/>
                  <a:gd name="connsiteX0" fmla="*/ 0 w 2042160"/>
                  <a:gd name="connsiteY0" fmla="*/ 1513840 h 1513840"/>
                  <a:gd name="connsiteX1" fmla="*/ 329020 w 2042160"/>
                  <a:gd name="connsiteY1" fmla="*/ 830403 h 1513840"/>
                  <a:gd name="connsiteX2" fmla="*/ 1493520 w 2042160"/>
                  <a:gd name="connsiteY2" fmla="*/ 629920 h 1513840"/>
                  <a:gd name="connsiteX3" fmla="*/ 2042160 w 2042160"/>
                  <a:gd name="connsiteY3" fmla="*/ 0 h 1513840"/>
                  <a:gd name="connsiteX0" fmla="*/ 0 w 2042160"/>
                  <a:gd name="connsiteY0" fmla="*/ 1513840 h 1513840"/>
                  <a:gd name="connsiteX1" fmla="*/ 329020 w 2042160"/>
                  <a:gd name="connsiteY1" fmla="*/ 830403 h 1513840"/>
                  <a:gd name="connsiteX2" fmla="*/ 1493520 w 2042160"/>
                  <a:gd name="connsiteY2" fmla="*/ 629920 h 1513840"/>
                  <a:gd name="connsiteX3" fmla="*/ 2042160 w 2042160"/>
                  <a:gd name="connsiteY3" fmla="*/ 0 h 1513840"/>
                  <a:gd name="connsiteX0" fmla="*/ 0 w 1765480"/>
                  <a:gd name="connsiteY0" fmla="*/ 1602889 h 1602889"/>
                  <a:gd name="connsiteX1" fmla="*/ 329020 w 1765480"/>
                  <a:gd name="connsiteY1" fmla="*/ 919452 h 1602889"/>
                  <a:gd name="connsiteX2" fmla="*/ 1493520 w 1765480"/>
                  <a:gd name="connsiteY2" fmla="*/ 718969 h 1602889"/>
                  <a:gd name="connsiteX3" fmla="*/ 1765480 w 1765480"/>
                  <a:gd name="connsiteY3" fmla="*/ 0 h 1602889"/>
                  <a:gd name="connsiteX0" fmla="*/ 0 w 1796687"/>
                  <a:gd name="connsiteY0" fmla="*/ 1602889 h 1602889"/>
                  <a:gd name="connsiteX1" fmla="*/ 329020 w 1796687"/>
                  <a:gd name="connsiteY1" fmla="*/ 919452 h 1602889"/>
                  <a:gd name="connsiteX2" fmla="*/ 1493520 w 1796687"/>
                  <a:gd name="connsiteY2" fmla="*/ 718969 h 1602889"/>
                  <a:gd name="connsiteX3" fmla="*/ 1765480 w 1796687"/>
                  <a:gd name="connsiteY3" fmla="*/ 0 h 1602889"/>
                  <a:gd name="connsiteX0" fmla="*/ 0 w 1800455"/>
                  <a:gd name="connsiteY0" fmla="*/ 1602889 h 1602889"/>
                  <a:gd name="connsiteX1" fmla="*/ 329020 w 1800455"/>
                  <a:gd name="connsiteY1" fmla="*/ 919452 h 1602889"/>
                  <a:gd name="connsiteX2" fmla="*/ 1519870 w 1800455"/>
                  <a:gd name="connsiteY2" fmla="*/ 816114 h 1602889"/>
                  <a:gd name="connsiteX3" fmla="*/ 1765480 w 1800455"/>
                  <a:gd name="connsiteY3" fmla="*/ 0 h 160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455" h="1602889">
                    <a:moveTo>
                      <a:pt x="0" y="1602889"/>
                    </a:moveTo>
                    <a:cubicBezTo>
                      <a:pt x="109220" y="1249829"/>
                      <a:pt x="75708" y="1050581"/>
                      <a:pt x="329020" y="919452"/>
                    </a:cubicBezTo>
                    <a:cubicBezTo>
                      <a:pt x="582332" y="788323"/>
                      <a:pt x="1280460" y="969356"/>
                      <a:pt x="1519870" y="816114"/>
                    </a:cubicBezTo>
                    <a:cubicBezTo>
                      <a:pt x="1759280" y="662872"/>
                      <a:pt x="1859547" y="413739"/>
                      <a:pt x="1765480" y="0"/>
                    </a:cubicBezTo>
                  </a:path>
                </a:pathLst>
              </a:custGeom>
              <a:noFill/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" name="直線箭頭接點 7">
                <a:extLst>
                  <a:ext uri="{FF2B5EF4-FFF2-40B4-BE49-F238E27FC236}">
                    <a16:creationId xmlns:a16="http://schemas.microsoft.com/office/drawing/2014/main" id="{22722A9D-7868-B248-94A0-BD6992628018}"/>
                  </a:ext>
                </a:extLst>
              </p:cNvPr>
              <p:cNvCxnSpPr>
                <a:cxnSpLocks/>
              </p:cNvCxnSpPr>
              <p:nvPr/>
            </p:nvCxnSpPr>
            <p:spPr>
              <a:xfrm rot="21424134" flipV="1">
                <a:off x="977908" y="3597861"/>
                <a:ext cx="172720" cy="4572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箭頭接點 8">
                <a:extLst>
                  <a:ext uri="{FF2B5EF4-FFF2-40B4-BE49-F238E27FC236}">
                    <a16:creationId xmlns:a16="http://schemas.microsoft.com/office/drawing/2014/main" id="{5DAE6F05-36C2-264C-8678-6DC19E320F1E}"/>
                  </a:ext>
                </a:extLst>
              </p:cNvPr>
              <p:cNvCxnSpPr>
                <a:cxnSpLocks/>
              </p:cNvCxnSpPr>
              <p:nvPr/>
            </p:nvCxnSpPr>
            <p:spPr>
              <a:xfrm rot="21424134" flipH="1" flipV="1">
                <a:off x="632468" y="3911600"/>
                <a:ext cx="355600" cy="14346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字方塊 14">
                    <a:extLst>
                      <a:ext uri="{FF2B5EF4-FFF2-40B4-BE49-F238E27FC236}">
                        <a16:creationId xmlns:a16="http://schemas.microsoft.com/office/drawing/2014/main" id="{65892F51-BA71-7E4F-AA2B-5E5B6339B86D}"/>
                      </a:ext>
                    </a:extLst>
                  </p:cNvPr>
                  <p:cNvSpPr txBox="1"/>
                  <p:nvPr/>
                </p:nvSpPr>
                <p:spPr>
                  <a:xfrm rot="21424134">
                    <a:off x="1064268" y="3227759"/>
                    <a:ext cx="221214" cy="37010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kumimoji="1" lang="zh-TW" alt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oMath>
                      </m:oMathPara>
                    </a14:m>
                    <a:endParaRPr kumimoji="1" lang="zh-TW" altLang="en-US" sz="2400" dirty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15" name="文字方塊 14">
                    <a:extLst>
                      <a:ext uri="{FF2B5EF4-FFF2-40B4-BE49-F238E27FC236}">
                        <a16:creationId xmlns:a16="http://schemas.microsoft.com/office/drawing/2014/main" id="{65892F51-BA71-7E4F-AA2B-5E5B6339B8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424134">
                    <a:off x="1064268" y="3227759"/>
                    <a:ext cx="221214" cy="37010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5000" t="-23333" r="-15000" b="-333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字方塊 15">
                    <a:extLst>
                      <a:ext uri="{FF2B5EF4-FFF2-40B4-BE49-F238E27FC236}">
                        <a16:creationId xmlns:a16="http://schemas.microsoft.com/office/drawing/2014/main" id="{9921490B-A94D-FB48-AD72-8DCD7B7D548D}"/>
                      </a:ext>
                    </a:extLst>
                  </p:cNvPr>
                  <p:cNvSpPr txBox="1"/>
                  <p:nvPr/>
                </p:nvSpPr>
                <p:spPr>
                  <a:xfrm rot="21424134">
                    <a:off x="383548" y="3613230"/>
                    <a:ext cx="2729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kumimoji="1" lang="zh-TW" alt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oMath>
                      </m:oMathPara>
                    </a14:m>
                    <a:endParaRPr kumimoji="1" lang="zh-TW" altLang="en-US" sz="2400" dirty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16" name="文字方塊 15">
                    <a:extLst>
                      <a:ext uri="{FF2B5EF4-FFF2-40B4-BE49-F238E27FC236}">
                        <a16:creationId xmlns:a16="http://schemas.microsoft.com/office/drawing/2014/main" id="{9921490B-A94D-FB48-AD72-8DCD7B7D54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424134">
                    <a:off x="383548" y="3613230"/>
                    <a:ext cx="272959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8696" t="-13333" r="-4348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直線箭頭接點 20">
                <a:extLst>
                  <a:ext uri="{FF2B5EF4-FFF2-40B4-BE49-F238E27FC236}">
                    <a16:creationId xmlns:a16="http://schemas.microsoft.com/office/drawing/2014/main" id="{BAE86D80-922D-134F-8E09-ED7CDD6BDE65}"/>
                  </a:ext>
                </a:extLst>
              </p:cNvPr>
              <p:cNvCxnSpPr>
                <a:cxnSpLocks/>
              </p:cNvCxnSpPr>
              <p:nvPr/>
            </p:nvCxnSpPr>
            <p:spPr>
              <a:xfrm rot="4117356" flipV="1">
                <a:off x="2305075" y="3270247"/>
                <a:ext cx="172720" cy="4572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箭頭接點 21">
                <a:extLst>
                  <a:ext uri="{FF2B5EF4-FFF2-40B4-BE49-F238E27FC236}">
                    <a16:creationId xmlns:a16="http://schemas.microsoft.com/office/drawing/2014/main" id="{B6F589BF-AA67-484D-AA4E-6654790A54B5}"/>
                  </a:ext>
                </a:extLst>
              </p:cNvPr>
              <p:cNvCxnSpPr>
                <a:cxnSpLocks/>
              </p:cNvCxnSpPr>
              <p:nvPr/>
            </p:nvCxnSpPr>
            <p:spPr>
              <a:xfrm rot="4117356" flipH="1" flipV="1">
                <a:off x="1984455" y="3235802"/>
                <a:ext cx="355600" cy="14346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字方塊 22">
                    <a:extLst>
                      <a:ext uri="{FF2B5EF4-FFF2-40B4-BE49-F238E27FC236}">
                        <a16:creationId xmlns:a16="http://schemas.microsoft.com/office/drawing/2014/main" id="{0184BE56-1BAA-FA4E-861A-039639AC218F}"/>
                      </a:ext>
                    </a:extLst>
                  </p:cNvPr>
                  <p:cNvSpPr txBox="1"/>
                  <p:nvPr/>
                </p:nvSpPr>
                <p:spPr>
                  <a:xfrm rot="4117356">
                    <a:off x="2708224" y="3287835"/>
                    <a:ext cx="221214" cy="37010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kumimoji="1" lang="zh-TW" alt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oMath>
                      </m:oMathPara>
                    </a14:m>
                    <a:endParaRPr kumimoji="1" lang="zh-TW" altLang="en-US" sz="2400" dirty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23" name="文字方塊 22">
                    <a:extLst>
                      <a:ext uri="{FF2B5EF4-FFF2-40B4-BE49-F238E27FC236}">
                        <a16:creationId xmlns:a16="http://schemas.microsoft.com/office/drawing/2014/main" id="{0184BE56-1BAA-FA4E-861A-039639AC21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4117356">
                    <a:off x="2708224" y="3287835"/>
                    <a:ext cx="221214" cy="370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882" t="-3704" r="-20588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字方塊 23">
                    <a:extLst>
                      <a:ext uri="{FF2B5EF4-FFF2-40B4-BE49-F238E27FC236}">
                        <a16:creationId xmlns:a16="http://schemas.microsoft.com/office/drawing/2014/main" id="{BC8B6768-BD8D-8D44-98B5-EDFEF771BC44}"/>
                      </a:ext>
                    </a:extLst>
                  </p:cNvPr>
                  <p:cNvSpPr txBox="1"/>
                  <p:nvPr/>
                </p:nvSpPr>
                <p:spPr>
                  <a:xfrm rot="4117356">
                    <a:off x="2109846" y="2788865"/>
                    <a:ext cx="2729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kumimoji="1" lang="zh-TW" alt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oMath>
                      </m:oMathPara>
                    </a14:m>
                    <a:endParaRPr kumimoji="1" lang="zh-TW" altLang="en-US" sz="2400" dirty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24" name="文字方塊 23">
                    <a:extLst>
                      <a:ext uri="{FF2B5EF4-FFF2-40B4-BE49-F238E27FC236}">
                        <a16:creationId xmlns:a16="http://schemas.microsoft.com/office/drawing/2014/main" id="{BC8B6768-BD8D-8D44-98B5-EDFEF771BC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4117356">
                    <a:off x="2109846" y="2788865"/>
                    <a:ext cx="27295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677" r="-2857" b="-322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直線箭頭接點 25">
                <a:extLst>
                  <a:ext uri="{FF2B5EF4-FFF2-40B4-BE49-F238E27FC236}">
                    <a16:creationId xmlns:a16="http://schemas.microsoft.com/office/drawing/2014/main" id="{41EBE13F-6BFD-0342-9E57-B72F8634077F}"/>
                  </a:ext>
                </a:extLst>
              </p:cNvPr>
              <p:cNvCxnSpPr>
                <a:cxnSpLocks/>
              </p:cNvCxnSpPr>
              <p:nvPr/>
            </p:nvCxnSpPr>
            <p:spPr>
              <a:xfrm rot="516672" flipV="1">
                <a:off x="4066196" y="2660933"/>
                <a:ext cx="172720" cy="4572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箭頭接點 26">
                <a:extLst>
                  <a:ext uri="{FF2B5EF4-FFF2-40B4-BE49-F238E27FC236}">
                    <a16:creationId xmlns:a16="http://schemas.microsoft.com/office/drawing/2014/main" id="{9D4F8EA2-C1A5-C942-BF2D-4625D0DC0BBC}"/>
                  </a:ext>
                </a:extLst>
              </p:cNvPr>
              <p:cNvCxnSpPr>
                <a:cxnSpLocks/>
              </p:cNvCxnSpPr>
              <p:nvPr/>
            </p:nvCxnSpPr>
            <p:spPr>
              <a:xfrm rot="516672" flipH="1" flipV="1">
                <a:off x="3694504" y="2920677"/>
                <a:ext cx="355600" cy="14346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字方塊 27">
                    <a:extLst>
                      <a:ext uri="{FF2B5EF4-FFF2-40B4-BE49-F238E27FC236}">
                        <a16:creationId xmlns:a16="http://schemas.microsoft.com/office/drawing/2014/main" id="{C8105B45-3333-6F4E-904F-1A9C1784B5A7}"/>
                      </a:ext>
                    </a:extLst>
                  </p:cNvPr>
                  <p:cNvSpPr txBox="1"/>
                  <p:nvPr/>
                </p:nvSpPr>
                <p:spPr>
                  <a:xfrm rot="516672">
                    <a:off x="4233087" y="2321328"/>
                    <a:ext cx="221214" cy="37010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kumimoji="1" lang="zh-TW" alt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oMath>
                      </m:oMathPara>
                    </a14:m>
                    <a:endParaRPr kumimoji="1" lang="zh-TW" altLang="en-US" sz="2400" dirty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28" name="文字方塊 27">
                    <a:extLst>
                      <a:ext uri="{FF2B5EF4-FFF2-40B4-BE49-F238E27FC236}">
                        <a16:creationId xmlns:a16="http://schemas.microsoft.com/office/drawing/2014/main" id="{C8105B45-3333-6F4E-904F-1A9C1784B5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16672">
                    <a:off x="4233087" y="2321328"/>
                    <a:ext cx="221214" cy="3701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636" t="-15625" r="-22727" b="-3125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字方塊 28">
                    <a:extLst>
                      <a:ext uri="{FF2B5EF4-FFF2-40B4-BE49-F238E27FC236}">
                        <a16:creationId xmlns:a16="http://schemas.microsoft.com/office/drawing/2014/main" id="{FDFD353A-27B1-B247-BFDB-BABE435122B1}"/>
                      </a:ext>
                    </a:extLst>
                  </p:cNvPr>
                  <p:cNvSpPr txBox="1"/>
                  <p:nvPr/>
                </p:nvSpPr>
                <p:spPr>
                  <a:xfrm rot="516672">
                    <a:off x="3488557" y="2567982"/>
                    <a:ext cx="2729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kumimoji="1" lang="zh-TW" alt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oMath>
                      </m:oMathPara>
                    </a14:m>
                    <a:endParaRPr kumimoji="1" lang="zh-TW" altLang="en-US" sz="2400" dirty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29" name="文字方塊 28">
                    <a:extLst>
                      <a:ext uri="{FF2B5EF4-FFF2-40B4-BE49-F238E27FC236}">
                        <a16:creationId xmlns:a16="http://schemas.microsoft.com/office/drawing/2014/main" id="{FDFD353A-27B1-B247-BFDB-BABE435122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16672">
                    <a:off x="3488557" y="2567982"/>
                    <a:ext cx="27295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692" t="-15625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群組 41">
                <a:extLst>
                  <a:ext uri="{FF2B5EF4-FFF2-40B4-BE49-F238E27FC236}">
                    <a16:creationId xmlns:a16="http://schemas.microsoft.com/office/drawing/2014/main" id="{AD82C640-4098-0D46-9EF3-6D4A2BE4CA18}"/>
                  </a:ext>
                </a:extLst>
              </p:cNvPr>
              <p:cNvGrpSpPr/>
              <p:nvPr/>
            </p:nvGrpSpPr>
            <p:grpSpPr>
              <a:xfrm>
                <a:off x="1210985" y="3578460"/>
                <a:ext cx="562076" cy="841140"/>
                <a:chOff x="1210985" y="3578460"/>
                <a:chExt cx="562076" cy="841140"/>
              </a:xfrm>
            </p:grpSpPr>
            <p:cxnSp>
              <p:nvCxnSpPr>
                <p:cNvPr id="31" name="直線接點 30">
                  <a:extLst>
                    <a:ext uri="{FF2B5EF4-FFF2-40B4-BE49-F238E27FC236}">
                      <a16:creationId xmlns:a16="http://schemas.microsoft.com/office/drawing/2014/main" id="{F1A2AA69-C626-5142-BD9F-F96F7BD347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0985" y="3701927"/>
                  <a:ext cx="562076" cy="717673"/>
                </a:xfrm>
                <a:prstGeom prst="line">
                  <a:avLst/>
                </a:prstGeom>
                <a:ln w="28575">
                  <a:solidFill>
                    <a:srgbClr val="1F4E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接點 31">
                  <a:extLst>
                    <a:ext uri="{FF2B5EF4-FFF2-40B4-BE49-F238E27FC236}">
                      <a16:creationId xmlns:a16="http://schemas.microsoft.com/office/drawing/2014/main" id="{56A6695F-D9F7-4640-A6B3-60A2F41F6CDE}"/>
                    </a:ext>
                  </a:extLst>
                </p:cNvPr>
                <p:cNvCxnSpPr>
                  <a:cxnSpLocks/>
                  <a:stCxn id="6" idx="1"/>
                </p:cNvCxnSpPr>
                <p:nvPr/>
              </p:nvCxnSpPr>
              <p:spPr>
                <a:xfrm>
                  <a:off x="1420910" y="3578460"/>
                  <a:ext cx="352151" cy="841140"/>
                </a:xfrm>
                <a:prstGeom prst="line">
                  <a:avLst/>
                </a:prstGeom>
                <a:ln w="28575">
                  <a:solidFill>
                    <a:srgbClr val="1F4E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93CA847-CE0A-974A-B103-995485A71D1A}"/>
                  </a:ext>
                </a:extLst>
              </p:cNvPr>
              <p:cNvSpPr txBox="1"/>
              <p:nvPr/>
            </p:nvSpPr>
            <p:spPr>
              <a:xfrm>
                <a:off x="1550451" y="3717936"/>
                <a:ext cx="321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zh-TW" dirty="0">
                    <a:solidFill>
                      <a:srgbClr val="1F4E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R</a:t>
                </a:r>
                <a:endParaRPr kumimoji="1" lang="zh-TW" altLang="en-US" dirty="0">
                  <a:solidFill>
                    <a:srgbClr val="1F4E7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grpSp>
            <p:nvGrpSpPr>
              <p:cNvPr id="46" name="群組 45">
                <a:extLst>
                  <a:ext uri="{FF2B5EF4-FFF2-40B4-BE49-F238E27FC236}">
                    <a16:creationId xmlns:a16="http://schemas.microsoft.com/office/drawing/2014/main" id="{9C3B4C3E-637F-3046-9948-5B7BE3435014}"/>
                  </a:ext>
                </a:extLst>
              </p:cNvPr>
              <p:cNvGrpSpPr/>
              <p:nvPr/>
            </p:nvGrpSpPr>
            <p:grpSpPr>
              <a:xfrm>
                <a:off x="3195649" y="2615254"/>
                <a:ext cx="573459" cy="841140"/>
                <a:chOff x="1034909" y="2372006"/>
                <a:chExt cx="573459" cy="841140"/>
              </a:xfrm>
            </p:grpSpPr>
            <p:cxnSp>
              <p:nvCxnSpPr>
                <p:cNvPr id="48" name="直線接點 47">
                  <a:extLst>
                    <a:ext uri="{FF2B5EF4-FFF2-40B4-BE49-F238E27FC236}">
                      <a16:creationId xmlns:a16="http://schemas.microsoft.com/office/drawing/2014/main" id="{5C2CE1BB-3420-504B-B949-D1BB435A03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6292" y="2380516"/>
                  <a:ext cx="562076" cy="717673"/>
                </a:xfrm>
                <a:prstGeom prst="line">
                  <a:avLst/>
                </a:prstGeom>
                <a:ln w="28575">
                  <a:solidFill>
                    <a:srgbClr val="1F4E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接點 48">
                  <a:extLst>
                    <a:ext uri="{FF2B5EF4-FFF2-40B4-BE49-F238E27FC236}">
                      <a16:creationId xmlns:a16="http://schemas.microsoft.com/office/drawing/2014/main" id="{3698E019-4B31-8D44-B187-4E18FDA83F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4909" y="2372006"/>
                  <a:ext cx="352151" cy="841140"/>
                </a:xfrm>
                <a:prstGeom prst="line">
                  <a:avLst/>
                </a:prstGeom>
                <a:ln w="28575">
                  <a:solidFill>
                    <a:srgbClr val="1F4E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AE9F39B2-A86C-B341-A960-7ADB87A4E5F6}"/>
                  </a:ext>
                </a:extLst>
              </p:cNvPr>
              <p:cNvSpPr txBox="1"/>
              <p:nvPr/>
            </p:nvSpPr>
            <p:spPr>
              <a:xfrm>
                <a:off x="3080487" y="2888003"/>
                <a:ext cx="321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zh-TW" dirty="0">
                    <a:solidFill>
                      <a:srgbClr val="1F4E7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R</a:t>
                </a:r>
                <a:endParaRPr kumimoji="1" lang="zh-TW" altLang="en-US" dirty="0">
                  <a:solidFill>
                    <a:srgbClr val="1F4E7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289A8C88-9A24-7A40-8083-010AF713389E}"/>
                  </a:ext>
                </a:extLst>
              </p:cNvPr>
              <p:cNvSpPr/>
              <p:nvPr/>
            </p:nvSpPr>
            <p:spPr>
              <a:xfrm>
                <a:off x="570931" y="2839752"/>
                <a:ext cx="1000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>
                    <a:solidFill>
                      <a:srgbClr val="000000"/>
                    </a:solidFill>
                    <a:latin typeface="helvetica neue" panose="02000503000000020004" pitchFamily="2" charset="0"/>
                  </a:rPr>
                  <a:t>Tangent</a:t>
                </a:r>
                <a:endParaRPr lang="zh-TW" altLang="en-US" dirty="0"/>
              </a:p>
            </p:txBody>
          </p:sp>
        </p:grp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A07B6D79-A66D-5047-86F3-501620F8213C}"/>
                </a:ext>
              </a:extLst>
            </p:cNvPr>
            <p:cNvSpPr/>
            <p:nvPr/>
          </p:nvSpPr>
          <p:spPr>
            <a:xfrm>
              <a:off x="1603169" y="3373815"/>
              <a:ext cx="933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rgbClr val="000000"/>
                  </a:solidFill>
                  <a:latin typeface="helvetica neue" panose="02000503000000020004" pitchFamily="2" charset="0"/>
                </a:rPr>
                <a:t>Normal</a:t>
              </a:r>
              <a:endParaRPr lang="zh-TW" altLang="en-US" dirty="0"/>
            </a:p>
          </p:txBody>
        </p:sp>
        <p:sp>
          <p:nvSpPr>
            <p:cNvPr id="56" name="橢圓 55">
              <a:extLst>
                <a:ext uri="{FF2B5EF4-FFF2-40B4-BE49-F238E27FC236}">
                  <a16:creationId xmlns:a16="http://schemas.microsoft.com/office/drawing/2014/main" id="{7C7FEDC8-4B41-3B42-B845-C990C93DF593}"/>
                </a:ext>
              </a:extLst>
            </p:cNvPr>
            <p:cNvSpPr/>
            <p:nvPr/>
          </p:nvSpPr>
          <p:spPr>
            <a:xfrm>
              <a:off x="2722064" y="4032093"/>
              <a:ext cx="108000" cy="108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4CCA3F43-9FB9-6D4D-BD73-87CE46916047}"/>
                    </a:ext>
                  </a:extLst>
                </p:cNvPr>
                <p:cNvSpPr txBox="1"/>
                <p:nvPr/>
              </p:nvSpPr>
              <p:spPr>
                <a:xfrm rot="21424134">
                  <a:off x="2798676" y="4004888"/>
                  <a:ext cx="270330" cy="3890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1" lang="zh-TW" alt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kumimoji="1" lang="zh-TW" altLang="en-US" sz="2400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4CCA3F43-9FB9-6D4D-BD73-87CE469160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424134">
                  <a:off x="2798676" y="4004888"/>
                  <a:ext cx="270330" cy="389017"/>
                </a:xfrm>
                <a:prstGeom prst="rect">
                  <a:avLst/>
                </a:prstGeom>
                <a:blipFill>
                  <a:blip r:embed="rId8"/>
                  <a:stretch>
                    <a:fillRect l="-21739" t="-18750" r="-17391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文字方塊 60">
              <a:extLst>
                <a:ext uri="{FF2B5EF4-FFF2-40B4-BE49-F238E27FC236}">
                  <a16:creationId xmlns:a16="http://schemas.microsoft.com/office/drawing/2014/main" id="{337CF2C8-798B-9A44-8696-8923947D97F2}"/>
                </a:ext>
              </a:extLst>
            </p:cNvPr>
            <p:cNvSpPr txBox="1"/>
            <p:nvPr/>
          </p:nvSpPr>
          <p:spPr>
            <a:xfrm>
              <a:off x="5560398" y="1801017"/>
              <a:ext cx="327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i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</a:t>
              </a:r>
              <a:endParaRPr kumimoji="1" lang="zh-TW" altLang="en-US" i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FA44E921-93B2-D14E-BA26-9450BA61B078}"/>
              </a:ext>
            </a:extLst>
          </p:cNvPr>
          <p:cNvSpPr txBox="1"/>
          <p:nvPr/>
        </p:nvSpPr>
        <p:spPr>
          <a:xfrm>
            <a:off x="6329238" y="6153344"/>
            <a:ext cx="203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How</a:t>
            </a:r>
            <a:r>
              <a:rPr kumimoji="1" lang="zh-TW" altLang="en-US" dirty="0"/>
              <a:t> </a:t>
            </a:r>
            <a:r>
              <a:rPr kumimoji="1" lang="en-US" altLang="zh-TW" dirty="0"/>
              <a:t>to</a:t>
            </a:r>
            <a:r>
              <a:rPr kumimoji="1" lang="zh-TW" altLang="en-US" dirty="0"/>
              <a:t> </a:t>
            </a:r>
            <a:r>
              <a:rPr kumimoji="1" lang="en-US" altLang="zh-TW" dirty="0"/>
              <a:t>calculate</a:t>
            </a:r>
            <a:r>
              <a:rPr kumimoji="1" lang="zh-TW" altLang="en-US" dirty="0"/>
              <a:t> </a:t>
            </a:r>
            <a:r>
              <a:rPr kumimoji="1" lang="en-US" altLang="zh-TW" dirty="0"/>
              <a:t>R?</a:t>
            </a:r>
            <a:endParaRPr kumimoji="1" lang="zh-TW" altLang="en-US" dirty="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7AF20231-4AF4-6E41-99B1-D8C141F50AC5}"/>
              </a:ext>
            </a:extLst>
          </p:cNvPr>
          <p:cNvGrpSpPr/>
          <p:nvPr/>
        </p:nvGrpSpPr>
        <p:grpSpPr>
          <a:xfrm>
            <a:off x="932078" y="1431338"/>
            <a:ext cx="7645595" cy="3666802"/>
            <a:chOff x="932078" y="1431338"/>
            <a:chExt cx="7645595" cy="3666802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D46AD510-B903-2E40-8CAC-EFBF1D7FF0E0}"/>
                </a:ext>
              </a:extLst>
            </p:cNvPr>
            <p:cNvGrpSpPr/>
            <p:nvPr/>
          </p:nvGrpSpPr>
          <p:grpSpPr>
            <a:xfrm>
              <a:off x="932078" y="1431338"/>
              <a:ext cx="6627695" cy="3666802"/>
              <a:chOff x="932078" y="1431338"/>
              <a:chExt cx="6627695" cy="3666802"/>
            </a:xfrm>
          </p:grpSpPr>
          <p:cxnSp>
            <p:nvCxnSpPr>
              <p:cNvPr id="10" name="直線箭頭接點 9">
                <a:extLst>
                  <a:ext uri="{FF2B5EF4-FFF2-40B4-BE49-F238E27FC236}">
                    <a16:creationId xmlns:a16="http://schemas.microsoft.com/office/drawing/2014/main" id="{94BD9EB0-2812-614F-9320-E8EED7EF8762}"/>
                  </a:ext>
                </a:extLst>
              </p:cNvPr>
              <p:cNvCxnSpPr/>
              <p:nvPr/>
            </p:nvCxnSpPr>
            <p:spPr>
              <a:xfrm>
                <a:off x="1330230" y="4881039"/>
                <a:ext cx="5858189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箭頭接點 35">
                <a:extLst>
                  <a:ext uri="{FF2B5EF4-FFF2-40B4-BE49-F238E27FC236}">
                    <a16:creationId xmlns:a16="http://schemas.microsoft.com/office/drawing/2014/main" id="{E08B224D-BA4F-D640-B96C-8508EB7C26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40278" y="1647929"/>
                <a:ext cx="0" cy="324315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文字方塊 39">
                    <a:extLst>
                      <a:ext uri="{FF2B5EF4-FFF2-40B4-BE49-F238E27FC236}">
                        <a16:creationId xmlns:a16="http://schemas.microsoft.com/office/drawing/2014/main" id="{F7D099AB-0E54-C249-A2BC-DE251BF9370E}"/>
                      </a:ext>
                    </a:extLst>
                  </p:cNvPr>
                  <p:cNvSpPr txBox="1"/>
                  <p:nvPr/>
                </p:nvSpPr>
                <p:spPr>
                  <a:xfrm>
                    <a:off x="7164280" y="4544142"/>
                    <a:ext cx="395493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kumimoji="1" lang="zh-TW" altLang="en-US" sz="3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kumimoji="1" lang="zh-TW" altLang="en-US" sz="3600" dirty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40" name="文字方塊 39">
                    <a:extLst>
                      <a:ext uri="{FF2B5EF4-FFF2-40B4-BE49-F238E27FC236}">
                        <a16:creationId xmlns:a16="http://schemas.microsoft.com/office/drawing/2014/main" id="{F7D099AB-0E54-C249-A2BC-DE251BF937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64280" y="4544142"/>
                    <a:ext cx="395493" cy="55399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6129" t="-15909" r="-645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文字方塊 40">
                    <a:extLst>
                      <a:ext uri="{FF2B5EF4-FFF2-40B4-BE49-F238E27FC236}">
                        <a16:creationId xmlns:a16="http://schemas.microsoft.com/office/drawing/2014/main" id="{FD097BF6-7EA1-774C-9A4B-47025FF1E909}"/>
                      </a:ext>
                    </a:extLst>
                  </p:cNvPr>
                  <p:cNvSpPr txBox="1"/>
                  <p:nvPr/>
                </p:nvSpPr>
                <p:spPr>
                  <a:xfrm>
                    <a:off x="932078" y="1431338"/>
                    <a:ext cx="402226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kumimoji="1" lang="zh-TW" altLang="en-US" sz="3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kumimoji="1" lang="zh-TW" altLang="en-US" sz="3600" dirty="0">
                      <a:solidFill>
                        <a:srgbClr val="C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41" name="文字方塊 40">
                    <a:extLst>
                      <a:ext uri="{FF2B5EF4-FFF2-40B4-BE49-F238E27FC236}">
                        <a16:creationId xmlns:a16="http://schemas.microsoft.com/office/drawing/2014/main" id="{FD097BF6-7EA1-774C-9A4B-47025FF1E9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2078" y="1431338"/>
                    <a:ext cx="402226" cy="55399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8182" t="-15909" r="-18182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手繪多邊形 43">
                <a:extLst>
                  <a:ext uri="{FF2B5EF4-FFF2-40B4-BE49-F238E27FC236}">
                    <a16:creationId xmlns:a16="http://schemas.microsoft.com/office/drawing/2014/main" id="{5C351A31-3F84-1143-917E-6687EBC164D4}"/>
                  </a:ext>
                </a:extLst>
              </p:cNvPr>
              <p:cNvSpPr/>
              <p:nvPr/>
            </p:nvSpPr>
            <p:spPr>
              <a:xfrm>
                <a:off x="2593930" y="2098907"/>
                <a:ext cx="3383280" cy="2642821"/>
              </a:xfrm>
              <a:custGeom>
                <a:avLst/>
                <a:gdLst>
                  <a:gd name="connsiteX0" fmla="*/ 0 w 2042160"/>
                  <a:gd name="connsiteY0" fmla="*/ 1513840 h 1513840"/>
                  <a:gd name="connsiteX1" fmla="*/ 467360 w 2042160"/>
                  <a:gd name="connsiteY1" fmla="*/ 660400 h 1513840"/>
                  <a:gd name="connsiteX2" fmla="*/ 1493520 w 2042160"/>
                  <a:gd name="connsiteY2" fmla="*/ 629920 h 1513840"/>
                  <a:gd name="connsiteX3" fmla="*/ 2042160 w 2042160"/>
                  <a:gd name="connsiteY3" fmla="*/ 0 h 1513840"/>
                  <a:gd name="connsiteX0" fmla="*/ 0 w 2042160"/>
                  <a:gd name="connsiteY0" fmla="*/ 1513840 h 1513840"/>
                  <a:gd name="connsiteX1" fmla="*/ 329020 w 2042160"/>
                  <a:gd name="connsiteY1" fmla="*/ 830403 h 1513840"/>
                  <a:gd name="connsiteX2" fmla="*/ 1493520 w 2042160"/>
                  <a:gd name="connsiteY2" fmla="*/ 629920 h 1513840"/>
                  <a:gd name="connsiteX3" fmla="*/ 2042160 w 2042160"/>
                  <a:gd name="connsiteY3" fmla="*/ 0 h 1513840"/>
                  <a:gd name="connsiteX0" fmla="*/ 0 w 2042160"/>
                  <a:gd name="connsiteY0" fmla="*/ 1513840 h 1513840"/>
                  <a:gd name="connsiteX1" fmla="*/ 329020 w 2042160"/>
                  <a:gd name="connsiteY1" fmla="*/ 830403 h 1513840"/>
                  <a:gd name="connsiteX2" fmla="*/ 1493520 w 2042160"/>
                  <a:gd name="connsiteY2" fmla="*/ 629920 h 1513840"/>
                  <a:gd name="connsiteX3" fmla="*/ 2042160 w 2042160"/>
                  <a:gd name="connsiteY3" fmla="*/ 0 h 1513840"/>
                  <a:gd name="connsiteX0" fmla="*/ 0 w 1765480"/>
                  <a:gd name="connsiteY0" fmla="*/ 1602889 h 1602889"/>
                  <a:gd name="connsiteX1" fmla="*/ 329020 w 1765480"/>
                  <a:gd name="connsiteY1" fmla="*/ 919452 h 1602889"/>
                  <a:gd name="connsiteX2" fmla="*/ 1493520 w 1765480"/>
                  <a:gd name="connsiteY2" fmla="*/ 718969 h 1602889"/>
                  <a:gd name="connsiteX3" fmla="*/ 1765480 w 1765480"/>
                  <a:gd name="connsiteY3" fmla="*/ 0 h 1602889"/>
                  <a:gd name="connsiteX0" fmla="*/ 0 w 1796687"/>
                  <a:gd name="connsiteY0" fmla="*/ 1602889 h 1602889"/>
                  <a:gd name="connsiteX1" fmla="*/ 329020 w 1796687"/>
                  <a:gd name="connsiteY1" fmla="*/ 919452 h 1602889"/>
                  <a:gd name="connsiteX2" fmla="*/ 1493520 w 1796687"/>
                  <a:gd name="connsiteY2" fmla="*/ 718969 h 1602889"/>
                  <a:gd name="connsiteX3" fmla="*/ 1765480 w 1796687"/>
                  <a:gd name="connsiteY3" fmla="*/ 0 h 1602889"/>
                  <a:gd name="connsiteX0" fmla="*/ 0 w 1800455"/>
                  <a:gd name="connsiteY0" fmla="*/ 1602889 h 1602889"/>
                  <a:gd name="connsiteX1" fmla="*/ 329020 w 1800455"/>
                  <a:gd name="connsiteY1" fmla="*/ 919452 h 1602889"/>
                  <a:gd name="connsiteX2" fmla="*/ 1519870 w 1800455"/>
                  <a:gd name="connsiteY2" fmla="*/ 816114 h 1602889"/>
                  <a:gd name="connsiteX3" fmla="*/ 1765480 w 1800455"/>
                  <a:gd name="connsiteY3" fmla="*/ 0 h 160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455" h="1602889">
                    <a:moveTo>
                      <a:pt x="0" y="1602889"/>
                    </a:moveTo>
                    <a:cubicBezTo>
                      <a:pt x="109220" y="1249829"/>
                      <a:pt x="75708" y="1050581"/>
                      <a:pt x="329020" y="919452"/>
                    </a:cubicBezTo>
                    <a:cubicBezTo>
                      <a:pt x="582332" y="788323"/>
                      <a:pt x="1280460" y="969356"/>
                      <a:pt x="1519870" y="816114"/>
                    </a:cubicBezTo>
                    <a:cubicBezTo>
                      <a:pt x="1759280" y="662872"/>
                      <a:pt x="1859547" y="413739"/>
                      <a:pt x="1765480" y="0"/>
                    </a:cubicBezTo>
                  </a:path>
                </a:pathLst>
              </a:custGeom>
              <a:noFill/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5EAEB99-1EAE-0E4A-ACA3-A20A0EF43875}"/>
                </a:ext>
              </a:extLst>
            </p:cNvPr>
            <p:cNvSpPr/>
            <p:nvPr/>
          </p:nvSpPr>
          <p:spPr>
            <a:xfrm>
              <a:off x="5238297" y="4321218"/>
              <a:ext cx="3339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Cartesian coordinate system</a:t>
              </a:r>
              <a:endParaRPr lang="en-US" altLang="zh-TW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7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圖片 57">
            <a:extLst>
              <a:ext uri="{FF2B5EF4-FFF2-40B4-BE49-F238E27FC236}">
                <a16:creationId xmlns:a16="http://schemas.microsoft.com/office/drawing/2014/main" id="{B70AF7E1-1EA9-2B43-853F-C41A1EBB9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824" y="741807"/>
            <a:ext cx="4635957" cy="4045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543" y="204808"/>
            <a:ext cx="8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Nature Coordinates</a:t>
            </a:r>
          </a:p>
        </p:txBody>
      </p:sp>
      <p:cxnSp>
        <p:nvCxnSpPr>
          <p:cNvPr id="5" name="直接连接符 39">
            <a:extLst>
              <a:ext uri="{FF2B5EF4-FFF2-40B4-BE49-F238E27FC236}">
                <a16:creationId xmlns:a16="http://schemas.microsoft.com/office/drawing/2014/main" id="{BBC9D239-6769-6440-BD15-2A544C8E37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BCE2C9BE-B267-484F-8B59-495422B14D1C}"/>
              </a:ext>
            </a:extLst>
          </p:cNvPr>
          <p:cNvSpPr/>
          <p:nvPr/>
        </p:nvSpPr>
        <p:spPr>
          <a:xfrm>
            <a:off x="45855" y="1008451"/>
            <a:ext cx="1196849" cy="40011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Velocity</a:t>
            </a:r>
            <a:endParaRPr lang="zh-TW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9" name="圖片 58">
            <a:extLst>
              <a:ext uri="{FF2B5EF4-FFF2-40B4-BE49-F238E27FC236}">
                <a16:creationId xmlns:a16="http://schemas.microsoft.com/office/drawing/2014/main" id="{B8AAA518-058F-564E-B552-FC069CF61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0" y="1529510"/>
            <a:ext cx="971825" cy="349857"/>
          </a:xfrm>
          <a:prstGeom prst="rect">
            <a:avLst/>
          </a:prstGeom>
        </p:spPr>
      </p:pic>
      <p:pic>
        <p:nvPicPr>
          <p:cNvPr id="60" name="圖片 59">
            <a:extLst>
              <a:ext uri="{FF2B5EF4-FFF2-40B4-BE49-F238E27FC236}">
                <a16:creationId xmlns:a16="http://schemas.microsoft.com/office/drawing/2014/main" id="{B1AD8931-6D9F-624B-A900-F293CB300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0" y="1986080"/>
            <a:ext cx="1663378" cy="405702"/>
          </a:xfrm>
          <a:prstGeom prst="rect">
            <a:avLst/>
          </a:prstGeom>
        </p:spPr>
      </p:pic>
      <p:sp>
        <p:nvSpPr>
          <p:cNvPr id="62" name="矩形 61">
            <a:extLst>
              <a:ext uri="{FF2B5EF4-FFF2-40B4-BE49-F238E27FC236}">
                <a16:creationId xmlns:a16="http://schemas.microsoft.com/office/drawing/2014/main" id="{4D95B5BA-70A0-7D4A-BCC1-5407A70A7883}"/>
              </a:ext>
            </a:extLst>
          </p:cNvPr>
          <p:cNvSpPr/>
          <p:nvPr/>
        </p:nvSpPr>
        <p:spPr>
          <a:xfrm>
            <a:off x="41059" y="2538737"/>
            <a:ext cx="1719501" cy="40011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Acceleration</a:t>
            </a:r>
            <a:endParaRPr lang="zh-TW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A80FFC39-87A0-6D41-B61F-0CEEA0792788}"/>
              </a:ext>
            </a:extLst>
          </p:cNvPr>
          <p:cNvSpPr txBox="1"/>
          <p:nvPr/>
        </p:nvSpPr>
        <p:spPr>
          <a:xfrm>
            <a:off x="1480211" y="1525661"/>
            <a:ext cx="2712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i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</a:t>
            </a:r>
            <a:r>
              <a:rPr kumimoji="1" lang="zh-TW" altLang="en-US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kumimoji="1" lang="en-US" altLang="zh-TW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(speed)</a:t>
            </a:r>
            <a:r>
              <a:rPr kumimoji="1" lang="zh-TW" altLang="en-US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is</a:t>
            </a:r>
            <a:r>
              <a:rPr kumimoji="1" lang="zh-TW" altLang="en-US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positive</a:t>
            </a:r>
            <a:endParaRPr kumimoji="1" lang="zh-TW" altLang="en-US" sz="20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4" name="Picture 36" descr="Screen Shot 2016-09-29 at 10.54.38 PM.png">
            <a:extLst>
              <a:ext uri="{FF2B5EF4-FFF2-40B4-BE49-F238E27FC236}">
                <a16:creationId xmlns:a16="http://schemas.microsoft.com/office/drawing/2014/main" id="{92E9EEF9-2824-1E4C-A07C-00DB65EE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" y="3002937"/>
            <a:ext cx="3373984" cy="856472"/>
          </a:xfrm>
          <a:prstGeom prst="rect">
            <a:avLst/>
          </a:prstGeom>
        </p:spPr>
      </p:pic>
      <p:sp>
        <p:nvSpPr>
          <p:cNvPr id="65" name="文字方塊 64">
            <a:extLst>
              <a:ext uri="{FF2B5EF4-FFF2-40B4-BE49-F238E27FC236}">
                <a16:creationId xmlns:a16="http://schemas.microsoft.com/office/drawing/2014/main" id="{CE013C94-135E-FB47-B995-D1236761EEF1}"/>
              </a:ext>
            </a:extLst>
          </p:cNvPr>
          <p:cNvSpPr txBox="1"/>
          <p:nvPr/>
        </p:nvSpPr>
        <p:spPr>
          <a:xfrm>
            <a:off x="2050675" y="3797727"/>
            <a:ext cx="277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rate</a:t>
            </a:r>
            <a:r>
              <a:rPr kumimoji="1"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kumimoji="1"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change</a:t>
            </a:r>
            <a:r>
              <a:rPr kumimoji="1"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kumimoji="1"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</a:t>
            </a:r>
            <a:r>
              <a:rPr kumimoji="1"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pic>
        <p:nvPicPr>
          <p:cNvPr id="66" name="圖片 65">
            <a:extLst>
              <a:ext uri="{FF2B5EF4-FFF2-40B4-BE49-F238E27FC236}">
                <a16:creationId xmlns:a16="http://schemas.microsoft.com/office/drawing/2014/main" id="{62EAF213-621B-0743-90B5-2F3CEE2A0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619" y="4167059"/>
            <a:ext cx="2652455" cy="804883"/>
          </a:xfrm>
          <a:prstGeom prst="rect">
            <a:avLst/>
          </a:prstGeom>
        </p:spPr>
      </p:pic>
      <p:pic>
        <p:nvPicPr>
          <p:cNvPr id="67" name="圖片 66">
            <a:extLst>
              <a:ext uri="{FF2B5EF4-FFF2-40B4-BE49-F238E27FC236}">
                <a16:creationId xmlns:a16="http://schemas.microsoft.com/office/drawing/2014/main" id="{CB4BDDA6-9AA1-7644-BB5E-9FA09ABF7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321" y="4994507"/>
            <a:ext cx="2867901" cy="874608"/>
          </a:xfrm>
          <a:prstGeom prst="rect">
            <a:avLst/>
          </a:prstGeom>
        </p:spPr>
      </p:pic>
      <p:cxnSp>
        <p:nvCxnSpPr>
          <p:cNvPr id="69" name="直線箭頭接點 68">
            <a:extLst>
              <a:ext uri="{FF2B5EF4-FFF2-40B4-BE49-F238E27FC236}">
                <a16:creationId xmlns:a16="http://schemas.microsoft.com/office/drawing/2014/main" id="{49A7C8D7-A32C-4843-ACBC-C60E513FE1B8}"/>
              </a:ext>
            </a:extLst>
          </p:cNvPr>
          <p:cNvCxnSpPr/>
          <p:nvPr/>
        </p:nvCxnSpPr>
        <p:spPr>
          <a:xfrm>
            <a:off x="696708" y="3797726"/>
            <a:ext cx="0" cy="11499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圖片 70">
            <a:extLst>
              <a:ext uri="{FF2B5EF4-FFF2-40B4-BE49-F238E27FC236}">
                <a16:creationId xmlns:a16="http://schemas.microsoft.com/office/drawing/2014/main" id="{1E78C161-8F66-2F4C-BFA8-61A72D7AEB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2810"/>
          <a:stretch/>
        </p:blipFill>
        <p:spPr>
          <a:xfrm>
            <a:off x="4348648" y="1309932"/>
            <a:ext cx="1048686" cy="1145392"/>
          </a:xfrm>
          <a:prstGeom prst="rect">
            <a:avLst/>
          </a:prstGeom>
        </p:spPr>
      </p:pic>
      <p:pic>
        <p:nvPicPr>
          <p:cNvPr id="70" name="圖片 69">
            <a:extLst>
              <a:ext uri="{FF2B5EF4-FFF2-40B4-BE49-F238E27FC236}">
                <a16:creationId xmlns:a16="http://schemas.microsoft.com/office/drawing/2014/main" id="{373E3979-FECE-AF49-80D7-6E61ACEF53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4656"/>
          <a:stretch/>
        </p:blipFill>
        <p:spPr>
          <a:xfrm>
            <a:off x="5185901" y="4235456"/>
            <a:ext cx="1748873" cy="1145392"/>
          </a:xfrm>
          <a:prstGeom prst="rect">
            <a:avLst/>
          </a:prstGeom>
        </p:spPr>
      </p:pic>
      <p:cxnSp>
        <p:nvCxnSpPr>
          <p:cNvPr id="72" name="直線箭頭接點 71">
            <a:extLst>
              <a:ext uri="{FF2B5EF4-FFF2-40B4-BE49-F238E27FC236}">
                <a16:creationId xmlns:a16="http://schemas.microsoft.com/office/drawing/2014/main" id="{2C9007E1-A190-B840-AF30-BFF3A3AAA8D3}"/>
              </a:ext>
            </a:extLst>
          </p:cNvPr>
          <p:cNvCxnSpPr>
            <a:cxnSpLocks/>
          </p:cNvCxnSpPr>
          <p:nvPr/>
        </p:nvCxnSpPr>
        <p:spPr>
          <a:xfrm flipH="1">
            <a:off x="6133628" y="3431173"/>
            <a:ext cx="457177" cy="10252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圖片 73">
            <a:extLst>
              <a:ext uri="{FF2B5EF4-FFF2-40B4-BE49-F238E27FC236}">
                <a16:creationId xmlns:a16="http://schemas.microsoft.com/office/drawing/2014/main" id="{8A002773-A0AD-1449-9BBB-CF67AB2437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158" r="1148"/>
          <a:stretch/>
        </p:blipFill>
        <p:spPr>
          <a:xfrm>
            <a:off x="5357234" y="1306671"/>
            <a:ext cx="1685193" cy="1145392"/>
          </a:xfrm>
          <a:prstGeom prst="rect">
            <a:avLst/>
          </a:prstGeom>
        </p:spPr>
      </p:pic>
      <p:cxnSp>
        <p:nvCxnSpPr>
          <p:cNvPr id="75" name="直線箭頭接點 74">
            <a:extLst>
              <a:ext uri="{FF2B5EF4-FFF2-40B4-BE49-F238E27FC236}">
                <a16:creationId xmlns:a16="http://schemas.microsoft.com/office/drawing/2014/main" id="{3C7EF8FA-3081-9C45-8A73-44AC0AD8C90E}"/>
              </a:ext>
            </a:extLst>
          </p:cNvPr>
          <p:cNvCxnSpPr>
            <a:cxnSpLocks/>
          </p:cNvCxnSpPr>
          <p:nvPr/>
        </p:nvCxnSpPr>
        <p:spPr>
          <a:xfrm flipH="1">
            <a:off x="6727744" y="1473469"/>
            <a:ext cx="1081026" cy="2309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群組 78">
            <a:extLst>
              <a:ext uri="{FF2B5EF4-FFF2-40B4-BE49-F238E27FC236}">
                <a16:creationId xmlns:a16="http://schemas.microsoft.com/office/drawing/2014/main" id="{7960BA3F-DA18-E94F-96D3-90C56FAE0DD3}"/>
              </a:ext>
            </a:extLst>
          </p:cNvPr>
          <p:cNvGrpSpPr/>
          <p:nvPr/>
        </p:nvGrpSpPr>
        <p:grpSpPr>
          <a:xfrm>
            <a:off x="4872991" y="5591754"/>
            <a:ext cx="1512873" cy="1145392"/>
            <a:chOff x="4766987" y="5363968"/>
            <a:chExt cx="1512873" cy="1145392"/>
          </a:xfrm>
        </p:grpSpPr>
        <p:pic>
          <p:nvPicPr>
            <p:cNvPr id="77" name="圖片 76">
              <a:extLst>
                <a:ext uri="{FF2B5EF4-FFF2-40B4-BE49-F238E27FC236}">
                  <a16:creationId xmlns:a16="http://schemas.microsoft.com/office/drawing/2014/main" id="{E23F5C08-5298-B143-A5C9-B6E591C5C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5225" t="1373" r="46885" b="-1373"/>
            <a:stretch/>
          </p:blipFill>
          <p:spPr>
            <a:xfrm>
              <a:off x="4766987" y="5363968"/>
              <a:ext cx="1075674" cy="1145392"/>
            </a:xfrm>
            <a:prstGeom prst="rect">
              <a:avLst/>
            </a:prstGeom>
          </p:spPr>
        </p:pic>
        <p:pic>
          <p:nvPicPr>
            <p:cNvPr id="78" name="圖片 77">
              <a:extLst>
                <a:ext uri="{FF2B5EF4-FFF2-40B4-BE49-F238E27FC236}">
                  <a16:creationId xmlns:a16="http://schemas.microsoft.com/office/drawing/2014/main" id="{A238BECB-D310-FE44-8F82-234CE62F9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0038" r="5854"/>
            <a:stretch/>
          </p:blipFill>
          <p:spPr>
            <a:xfrm>
              <a:off x="5735782" y="5363968"/>
              <a:ext cx="544078" cy="11453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E23B47FD-C1A9-D146-BF72-AA09B1EB6EC4}"/>
                  </a:ext>
                </a:extLst>
              </p:cNvPr>
              <p:cNvSpPr txBox="1"/>
              <p:nvPr/>
            </p:nvSpPr>
            <p:spPr>
              <a:xfrm>
                <a:off x="5250055" y="5295302"/>
                <a:ext cx="24967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2000" i="1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When</a:t>
                </a:r>
                <a:r>
                  <a:rPr kumimoji="1" lang="zh-TW" altLang="en-US" sz="2000" i="1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TW" alt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𝛿</m:t>
                    </m:r>
                    <m:r>
                      <a:rPr kumimoji="1"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𝑠</m:t>
                    </m:r>
                    <m:r>
                      <a:rPr kumimoji="1"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zh-TW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  <m:r>
                      <m:rPr>
                        <m:sty m:val="p"/>
                      </m:rPr>
                      <a:rPr kumimoji="1" lang="el-GR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kumimoji="1" lang="en-US" altLang="zh-TW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kumimoji="1"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kumimoji="1" lang="en-US" altLang="zh-TW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</m:t>
                    </m:r>
                  </m:oMath>
                </a14:m>
                <a:endParaRPr kumimoji="1" lang="zh-TW" altLang="en-US" sz="20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E23B47FD-C1A9-D146-BF72-AA09B1EB6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055" y="5295302"/>
                <a:ext cx="2496774" cy="400110"/>
              </a:xfrm>
              <a:prstGeom prst="rect">
                <a:avLst/>
              </a:prstGeom>
              <a:blipFill>
                <a:blip r:embed="rId9"/>
                <a:stretch>
                  <a:fillRect l="-2020" t="-6250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08F2CD04-5078-CD4B-82C7-602F33CB72E4}"/>
                  </a:ext>
                </a:extLst>
              </p:cNvPr>
              <p:cNvSpPr txBox="1"/>
              <p:nvPr/>
            </p:nvSpPr>
            <p:spPr>
              <a:xfrm>
                <a:off x="7007250" y="5814739"/>
                <a:ext cx="1300934" cy="699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zh-TW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</m:t>
                      </m:r>
                      <m:r>
                        <a:rPr kumimoji="1" lang="en-US" altLang="zh-TW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l-GR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kumimoji="1"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kumimoji="1" lang="en-US" altLang="zh-TW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08F2CD04-5078-CD4B-82C7-602F33CB7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250" y="5814739"/>
                <a:ext cx="1300934" cy="699422"/>
              </a:xfrm>
              <a:prstGeom prst="rect">
                <a:avLst/>
              </a:prstGeom>
              <a:blipFill>
                <a:blip r:embed="rId10"/>
                <a:stretch>
                  <a:fillRect l="-5882" t="-1786" r="-2941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箭頭接點 81">
            <a:extLst>
              <a:ext uri="{FF2B5EF4-FFF2-40B4-BE49-F238E27FC236}">
                <a16:creationId xmlns:a16="http://schemas.microsoft.com/office/drawing/2014/main" id="{799EFDB9-E597-9244-853B-3EF8A6F6C6AD}"/>
              </a:ext>
            </a:extLst>
          </p:cNvPr>
          <p:cNvCxnSpPr>
            <a:cxnSpLocks/>
          </p:cNvCxnSpPr>
          <p:nvPr/>
        </p:nvCxnSpPr>
        <p:spPr>
          <a:xfrm flipH="1" flipV="1">
            <a:off x="2836512" y="4808152"/>
            <a:ext cx="4169877" cy="13127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>
            <a:extLst>
              <a:ext uri="{FF2B5EF4-FFF2-40B4-BE49-F238E27FC236}">
                <a16:creationId xmlns:a16="http://schemas.microsoft.com/office/drawing/2014/main" id="{3020FEA8-86AC-6341-B318-81892C204D57}"/>
              </a:ext>
            </a:extLst>
          </p:cNvPr>
          <p:cNvSpPr/>
          <p:nvPr/>
        </p:nvSpPr>
        <p:spPr>
          <a:xfrm>
            <a:off x="696708" y="5797711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</a:rPr>
              <a:t>Tangent</a:t>
            </a:r>
          </a:p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</a:rPr>
              <a:t>acceleration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5628AC96-13BA-5E46-A4C0-6D802C6A91DF}"/>
              </a:ext>
            </a:extLst>
          </p:cNvPr>
          <p:cNvSpPr/>
          <p:nvPr/>
        </p:nvSpPr>
        <p:spPr>
          <a:xfrm>
            <a:off x="2560892" y="5797710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helvetica neue" panose="02000503000000020004" pitchFamily="2" charset="0"/>
              </a:rPr>
              <a:t>Centripetal</a:t>
            </a:r>
          </a:p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helvetica neue" panose="02000503000000020004" pitchFamily="2" charset="0"/>
              </a:rPr>
              <a:t>acceleration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FD7142EA-6C22-4140-8CDC-1AE036FCAD37}"/>
              </a:ext>
            </a:extLst>
          </p:cNvPr>
          <p:cNvSpPr/>
          <p:nvPr/>
        </p:nvSpPr>
        <p:spPr>
          <a:xfrm>
            <a:off x="1205180" y="4992827"/>
            <a:ext cx="845495" cy="84393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3A8DE2B8-1385-B44B-ACEB-D9F76283A64B}"/>
              </a:ext>
            </a:extLst>
          </p:cNvPr>
          <p:cNvSpPr/>
          <p:nvPr/>
        </p:nvSpPr>
        <p:spPr>
          <a:xfrm>
            <a:off x="2293921" y="4991953"/>
            <a:ext cx="845495" cy="84393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8" name="橢圓 87">
            <a:extLst>
              <a:ext uri="{FF2B5EF4-FFF2-40B4-BE49-F238E27FC236}">
                <a16:creationId xmlns:a16="http://schemas.microsoft.com/office/drawing/2014/main" id="{CBE000D0-425C-B54D-A2B7-AB8400579259}"/>
              </a:ext>
            </a:extLst>
          </p:cNvPr>
          <p:cNvSpPr/>
          <p:nvPr/>
        </p:nvSpPr>
        <p:spPr>
          <a:xfrm>
            <a:off x="2775005" y="2938847"/>
            <a:ext cx="636105" cy="858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365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80" grpId="0"/>
      <p:bldP spid="81" grpId="0"/>
      <p:bldP spid="84" grpId="0"/>
      <p:bldP spid="85" grpId="0"/>
      <p:bldP spid="86" grpId="0" animBg="1"/>
      <p:bldP spid="87" grpId="0" animBg="1"/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9-29 at 3.09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5" y="1221600"/>
            <a:ext cx="7795899" cy="1136902"/>
          </a:xfrm>
          <a:prstGeom prst="rect">
            <a:avLst/>
          </a:prstGeom>
          <a:solidFill>
            <a:srgbClr val="0000FF"/>
          </a:solidFill>
          <a:ln w="76200" cmpd="sng">
            <a:solidFill>
              <a:srgbClr val="1F4E79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15" descr="Screen Shot 2016-09-29 at 3.19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98" y="4387868"/>
            <a:ext cx="7061904" cy="1133792"/>
          </a:xfrm>
          <a:prstGeom prst="rect">
            <a:avLst/>
          </a:prstGeom>
          <a:ln w="76200" cmpd="sng">
            <a:solidFill>
              <a:srgbClr val="1F4E79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84369" y="280847"/>
            <a:ext cx="909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Equations based on physical Laws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25445" y="5857357"/>
            <a:ext cx="3159326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sz="36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u, v, w, p,</a:t>
            </a:r>
            <a:r>
              <a:rPr lang="zh-TW" altLang="en-US" sz="36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36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Symbol" charset="2"/>
              </a:rPr>
              <a:t>T</a:t>
            </a:r>
            <a:r>
              <a:rPr lang="zh-TW" altLang="en-US" sz="36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Symbol" charset="2"/>
              </a:rPr>
              <a:t> </a:t>
            </a:r>
            <a:r>
              <a:rPr 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</p:txBody>
      </p:sp>
      <p:pic>
        <p:nvPicPr>
          <p:cNvPr id="3" name="Picture 2" descr="Screen Shot 2016-10-24 at 4.45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9" y="2750312"/>
            <a:ext cx="7061904" cy="1187540"/>
          </a:xfrm>
          <a:prstGeom prst="rect">
            <a:avLst/>
          </a:prstGeom>
          <a:ln w="76200" cmpd="sng">
            <a:solidFill>
              <a:srgbClr val="1F4E79"/>
            </a:solidFill>
          </a:ln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18594F5-F57E-5C44-A09E-68CE1B863740}"/>
              </a:ext>
            </a:extLst>
          </p:cNvPr>
          <p:cNvSpPr txBox="1"/>
          <p:nvPr/>
        </p:nvSpPr>
        <p:spPr>
          <a:xfrm>
            <a:off x="783772" y="1011211"/>
            <a:ext cx="28055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Momentum</a:t>
            </a:r>
            <a:r>
              <a:rPr kumimoji="1"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</a:t>
            </a:r>
            <a:endParaRPr kumimoji="1" lang="zh-TW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B85F5DE-A096-BF4C-A6E7-3AF97E3147C9}"/>
              </a:ext>
            </a:extLst>
          </p:cNvPr>
          <p:cNvSpPr txBox="1"/>
          <p:nvPr/>
        </p:nvSpPr>
        <p:spPr>
          <a:xfrm>
            <a:off x="783772" y="2525145"/>
            <a:ext cx="26292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Continuity</a:t>
            </a:r>
            <a:r>
              <a:rPr kumimoji="1"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</a:t>
            </a:r>
            <a:endParaRPr kumimoji="1" lang="zh-TW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D9F756E-035A-7440-BB68-B82EBEDECBB9}"/>
              </a:ext>
            </a:extLst>
          </p:cNvPr>
          <p:cNvSpPr txBox="1"/>
          <p:nvPr/>
        </p:nvSpPr>
        <p:spPr>
          <a:xfrm>
            <a:off x="783772" y="4122481"/>
            <a:ext cx="35360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Thermodynamics</a:t>
            </a:r>
            <a:r>
              <a:rPr kumimoji="1"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</a:t>
            </a:r>
            <a:endParaRPr kumimoji="1" lang="zh-TW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09AF0EF-EBE6-8A40-9385-1FADAE0202A3}"/>
                  </a:ext>
                </a:extLst>
              </p:cNvPr>
              <p:cNvSpPr txBox="1"/>
              <p:nvPr/>
            </p:nvSpPr>
            <p:spPr>
              <a:xfrm>
                <a:off x="514311" y="5926877"/>
                <a:ext cx="2551618" cy="553998"/>
              </a:xfrm>
              <a:prstGeom prst="rect">
                <a:avLst/>
              </a:prstGeom>
              <a:noFill/>
              <a:ln w="60325">
                <a:solidFill>
                  <a:srgbClr val="1F4E7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TW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TW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kumimoji="1" lang="zh-TW" altLang="en-US" sz="36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09AF0EF-EBE6-8A40-9385-1FADAE020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11" y="5926877"/>
                <a:ext cx="2551618" cy="553998"/>
              </a:xfrm>
              <a:prstGeom prst="rect">
                <a:avLst/>
              </a:prstGeom>
              <a:blipFill>
                <a:blip r:embed="rId5"/>
                <a:stretch>
                  <a:fillRect b="-24490"/>
                </a:stretch>
              </a:blipFill>
              <a:ln w="60325">
                <a:solidFill>
                  <a:srgbClr val="1F4E79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AEA804A2-06AA-C742-8246-C9BE05960013}"/>
              </a:ext>
            </a:extLst>
          </p:cNvPr>
          <p:cNvSpPr txBox="1"/>
          <p:nvPr/>
        </p:nvSpPr>
        <p:spPr>
          <a:xfrm>
            <a:off x="815909" y="5657302"/>
            <a:ext cx="18020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Gas</a:t>
            </a:r>
            <a:r>
              <a:rPr kumimoji="1"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</a:t>
            </a:r>
            <a:endParaRPr kumimoji="1" lang="zh-TW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220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543" y="204808"/>
            <a:ext cx="8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Nature Coordinates</a:t>
            </a:r>
          </a:p>
        </p:txBody>
      </p:sp>
      <p:cxnSp>
        <p:nvCxnSpPr>
          <p:cNvPr id="5" name="直接连接符 39">
            <a:extLst>
              <a:ext uri="{FF2B5EF4-FFF2-40B4-BE49-F238E27FC236}">
                <a16:creationId xmlns:a16="http://schemas.microsoft.com/office/drawing/2014/main" id="{BBC9D239-6769-6440-BD15-2A544C8E37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B19F7515-32F8-7C4F-A763-27C54B99E2AA}"/>
              </a:ext>
            </a:extLst>
          </p:cNvPr>
          <p:cNvSpPr/>
          <p:nvPr/>
        </p:nvSpPr>
        <p:spPr>
          <a:xfrm>
            <a:off x="280543" y="958125"/>
            <a:ext cx="6832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Momentum</a:t>
            </a:r>
            <a:r>
              <a:rPr kumimoji="1"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 </a:t>
            </a:r>
            <a:r>
              <a:rPr kumimoji="1" lang="en-US" altLang="zh-TW" sz="24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 P-coordinate</a:t>
            </a:r>
          </a:p>
        </p:txBody>
      </p:sp>
      <p:pic>
        <p:nvPicPr>
          <p:cNvPr id="31" name="Picture 5" descr="Screen Shot 2016-09-29 at 10.51.23 PM.png">
            <a:extLst>
              <a:ext uri="{FF2B5EF4-FFF2-40B4-BE49-F238E27FC236}">
                <a16:creationId xmlns:a16="http://schemas.microsoft.com/office/drawing/2014/main" id="{FCEFC857-3442-1A4D-83D2-A4D399080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9"/>
          <a:stretch/>
        </p:blipFill>
        <p:spPr>
          <a:xfrm>
            <a:off x="4737513" y="1492428"/>
            <a:ext cx="3154451" cy="901087"/>
          </a:xfrm>
          <a:prstGeom prst="rect">
            <a:avLst/>
          </a:prstGeom>
          <a:ln w="76200" cmpd="sng">
            <a:noFill/>
          </a:ln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C6A9955D-120D-CD43-A727-EAE6A3DB8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52" y="1874892"/>
            <a:ext cx="2280742" cy="69554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74259C3-6C35-DE43-BD98-1932085A4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33" y="4382995"/>
            <a:ext cx="2549827" cy="45860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9CDE0B3-C8F7-D148-B0A6-5A2AE6ACB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66" y="5625919"/>
            <a:ext cx="3356286" cy="878609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5BE79F44-03D8-6A40-9E11-6365DAE4DEB2}"/>
              </a:ext>
            </a:extLst>
          </p:cNvPr>
          <p:cNvSpPr/>
          <p:nvPr/>
        </p:nvSpPr>
        <p:spPr>
          <a:xfrm>
            <a:off x="271388" y="1749964"/>
            <a:ext cx="2395450" cy="95426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8184D7-BBE3-C244-83EB-616F5FF93B09}"/>
              </a:ext>
            </a:extLst>
          </p:cNvPr>
          <p:cNvSpPr/>
          <p:nvPr/>
        </p:nvSpPr>
        <p:spPr>
          <a:xfrm>
            <a:off x="341803" y="1465220"/>
            <a:ext cx="155523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Acceleration</a:t>
            </a:r>
            <a:endParaRPr lang="zh-TW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AC66E93-6D3B-3F40-B715-77B94B5FCD32}"/>
              </a:ext>
            </a:extLst>
          </p:cNvPr>
          <p:cNvSpPr/>
          <p:nvPr/>
        </p:nvSpPr>
        <p:spPr>
          <a:xfrm>
            <a:off x="271387" y="3019806"/>
            <a:ext cx="4125203" cy="222856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1E1D3DAF-A83B-3348-A356-C637D02470E6}"/>
              </a:ext>
            </a:extLst>
          </p:cNvPr>
          <p:cNvSpPr/>
          <p:nvPr/>
        </p:nvSpPr>
        <p:spPr>
          <a:xfrm>
            <a:off x="364233" y="2829155"/>
            <a:ext cx="164012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Coriolis force</a:t>
            </a:r>
            <a:endParaRPr lang="zh-TW" altLang="en-US" dirty="0"/>
          </a:p>
        </p:txBody>
      </p:sp>
      <p:sp>
        <p:nvSpPr>
          <p:cNvPr id="8" name="手繪多邊形 7">
            <a:extLst>
              <a:ext uri="{FF2B5EF4-FFF2-40B4-BE49-F238E27FC236}">
                <a16:creationId xmlns:a16="http://schemas.microsoft.com/office/drawing/2014/main" id="{EFF4A207-856C-0C43-8A5B-8DCDE1129281}"/>
              </a:ext>
            </a:extLst>
          </p:cNvPr>
          <p:cNvSpPr/>
          <p:nvPr/>
        </p:nvSpPr>
        <p:spPr>
          <a:xfrm>
            <a:off x="861719" y="3592370"/>
            <a:ext cx="938151" cy="570016"/>
          </a:xfrm>
          <a:custGeom>
            <a:avLst/>
            <a:gdLst>
              <a:gd name="connsiteX0" fmla="*/ 0 w 938151"/>
              <a:gd name="connsiteY0" fmla="*/ 570016 h 570016"/>
              <a:gd name="connsiteX1" fmla="*/ 273133 w 938151"/>
              <a:gd name="connsiteY1" fmla="*/ 130629 h 570016"/>
              <a:gd name="connsiteX2" fmla="*/ 938151 w 938151"/>
              <a:gd name="connsiteY2" fmla="*/ 0 h 57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151" h="570016">
                <a:moveTo>
                  <a:pt x="0" y="570016"/>
                </a:moveTo>
                <a:cubicBezTo>
                  <a:pt x="58387" y="397824"/>
                  <a:pt x="116775" y="225632"/>
                  <a:pt x="273133" y="130629"/>
                </a:cubicBezTo>
                <a:cubicBezTo>
                  <a:pt x="429492" y="35626"/>
                  <a:pt x="683821" y="17813"/>
                  <a:pt x="938151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0" name="直線箭頭接點 39">
            <a:extLst>
              <a:ext uri="{FF2B5EF4-FFF2-40B4-BE49-F238E27FC236}">
                <a16:creationId xmlns:a16="http://schemas.microsoft.com/office/drawing/2014/main" id="{0BCD25CB-20CC-E441-8B06-E5EC35B60DC6}"/>
              </a:ext>
            </a:extLst>
          </p:cNvPr>
          <p:cNvCxnSpPr>
            <a:cxnSpLocks/>
          </p:cNvCxnSpPr>
          <p:nvPr/>
        </p:nvCxnSpPr>
        <p:spPr>
          <a:xfrm rot="21424134" flipV="1">
            <a:off x="945426" y="3468785"/>
            <a:ext cx="17272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箭頭接點 40">
            <a:extLst>
              <a:ext uri="{FF2B5EF4-FFF2-40B4-BE49-F238E27FC236}">
                <a16:creationId xmlns:a16="http://schemas.microsoft.com/office/drawing/2014/main" id="{3F84C971-4B2F-2343-8920-EC5A4E5FD63D}"/>
              </a:ext>
            </a:extLst>
          </p:cNvPr>
          <p:cNvCxnSpPr>
            <a:cxnSpLocks/>
          </p:cNvCxnSpPr>
          <p:nvPr/>
        </p:nvCxnSpPr>
        <p:spPr>
          <a:xfrm rot="21424134" flipH="1" flipV="1">
            <a:off x="599986" y="3782524"/>
            <a:ext cx="355600" cy="1434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788AD315-4E3A-A748-8D9E-E14561C3C540}"/>
                  </a:ext>
                </a:extLst>
              </p:cNvPr>
              <p:cNvSpPr txBox="1"/>
              <p:nvPr/>
            </p:nvSpPr>
            <p:spPr>
              <a:xfrm rot="21424134">
                <a:off x="1031786" y="3098683"/>
                <a:ext cx="221214" cy="370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zh-TW" alt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kumimoji="1" lang="zh-TW" altLang="en-US" sz="2400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788AD315-4E3A-A748-8D9E-E14561C3C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24134">
                <a:off x="1031786" y="3098683"/>
                <a:ext cx="221214" cy="370101"/>
              </a:xfrm>
              <a:prstGeom prst="rect">
                <a:avLst/>
              </a:prstGeom>
              <a:blipFill>
                <a:blip r:embed="rId6"/>
                <a:stretch>
                  <a:fillRect l="-15789" t="-23333" r="-1578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756A4CFD-60BC-574D-A4BD-6C0F45618E49}"/>
                  </a:ext>
                </a:extLst>
              </p:cNvPr>
              <p:cNvSpPr txBox="1"/>
              <p:nvPr/>
            </p:nvSpPr>
            <p:spPr>
              <a:xfrm rot="21424134">
                <a:off x="351066" y="3484154"/>
                <a:ext cx="272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zh-TW" alt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kumimoji="1" lang="zh-TW" altLang="en-US" sz="2400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756A4CFD-60BC-574D-A4BD-6C0F45618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24134">
                <a:off x="351066" y="3484154"/>
                <a:ext cx="272959" cy="369332"/>
              </a:xfrm>
              <a:prstGeom prst="rect">
                <a:avLst/>
              </a:prstGeom>
              <a:blipFill>
                <a:blip r:embed="rId7"/>
                <a:stretch>
                  <a:fillRect l="-8696" t="-12903" r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橢圓 43">
            <a:extLst>
              <a:ext uri="{FF2B5EF4-FFF2-40B4-BE49-F238E27FC236}">
                <a16:creationId xmlns:a16="http://schemas.microsoft.com/office/drawing/2014/main" id="{9DE00028-24A5-044D-B35B-28BBB0E596D2}"/>
              </a:ext>
            </a:extLst>
          </p:cNvPr>
          <p:cNvSpPr/>
          <p:nvPr/>
        </p:nvSpPr>
        <p:spPr>
          <a:xfrm>
            <a:off x="893733" y="3846914"/>
            <a:ext cx="108000" cy="10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5B014903-A67A-F74C-A07C-234BE008D4E6}"/>
                  </a:ext>
                </a:extLst>
              </p:cNvPr>
              <p:cNvSpPr txBox="1"/>
              <p:nvPr/>
            </p:nvSpPr>
            <p:spPr>
              <a:xfrm rot="21424134">
                <a:off x="970345" y="3819709"/>
                <a:ext cx="270330" cy="389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zh-TW" alt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kumimoji="1" lang="zh-TW" altLang="en-US" sz="2400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5B014903-A67A-F74C-A07C-234BE008D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24134">
                <a:off x="970345" y="3819709"/>
                <a:ext cx="270330" cy="389017"/>
              </a:xfrm>
              <a:prstGeom prst="rect">
                <a:avLst/>
              </a:prstGeom>
              <a:blipFill>
                <a:blip r:embed="rId8"/>
                <a:stretch>
                  <a:fillRect l="-21739" t="-18750" r="-17391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圖片 45">
            <a:extLst>
              <a:ext uri="{FF2B5EF4-FFF2-40B4-BE49-F238E27FC236}">
                <a16:creationId xmlns:a16="http://schemas.microsoft.com/office/drawing/2014/main" id="{63474E0E-1B9D-2A4D-B71B-C33B66E990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8449" y="3136149"/>
            <a:ext cx="971825" cy="34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C2FE089-3C6E-174C-A47D-68B6CB0248B4}"/>
                  </a:ext>
                </a:extLst>
              </p:cNvPr>
              <p:cNvSpPr txBox="1"/>
              <p:nvPr/>
            </p:nvSpPr>
            <p:spPr>
              <a:xfrm>
                <a:off x="364233" y="4809070"/>
                <a:ext cx="37820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TW" sz="2400" b="1" i="0" smtClean="0"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TW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𝐕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TW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TW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𝐭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𝑓𝑉</m:t>
                      </m:r>
                      <m:r>
                        <a:rPr kumimoji="1" lang="en-US" altLang="zh-TW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kumimoji="1" lang="zh-TW" altLang="en-US" sz="2400" b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C2FE089-3C6E-174C-A47D-68B6CB024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33" y="4809070"/>
                <a:ext cx="3782061" cy="369332"/>
              </a:xfrm>
              <a:prstGeom prst="rect">
                <a:avLst/>
              </a:prstGeom>
              <a:blipFill>
                <a:blip r:embed="rId10"/>
                <a:stretch>
                  <a:fillRect r="-671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4399659-B306-C047-BC7E-0249758B629D}"/>
                  </a:ext>
                </a:extLst>
              </p:cNvPr>
              <p:cNvSpPr txBox="1"/>
              <p:nvPr/>
            </p:nvSpPr>
            <p:spPr>
              <a:xfrm>
                <a:off x="1569985" y="3874482"/>
                <a:ext cx="22656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2400" dirty="0"/>
                  <a:t>Coriolis force </a:t>
                </a:r>
                <a14:m>
                  <m:oMath xmlns:m="http://schemas.openxmlformats.org/officeDocument/2006/math">
                    <m:r>
                      <a:rPr kumimoji="1"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kumimoji="1" lang="en-US" altLang="zh-TW" sz="2400" b="1" dirty="0"/>
                  <a:t> t</a:t>
                </a:r>
                <a:endParaRPr kumimoji="1" lang="zh-TW" altLang="en-US" sz="2400" b="1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4399659-B306-C047-BC7E-0249758B6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985" y="3874482"/>
                <a:ext cx="2265620" cy="461665"/>
              </a:xfrm>
              <a:prstGeom prst="rect">
                <a:avLst/>
              </a:prstGeom>
              <a:blipFill>
                <a:blip r:embed="rId11"/>
                <a:stretch>
                  <a:fillRect l="-3911" t="-5405" r="-2793" b="-297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 48">
            <a:extLst>
              <a:ext uri="{FF2B5EF4-FFF2-40B4-BE49-F238E27FC236}">
                <a16:creationId xmlns:a16="http://schemas.microsoft.com/office/drawing/2014/main" id="{47FCC14A-138E-E542-B80F-D1AC4133E98D}"/>
              </a:ext>
            </a:extLst>
          </p:cNvPr>
          <p:cNvSpPr/>
          <p:nvPr/>
        </p:nvSpPr>
        <p:spPr>
          <a:xfrm>
            <a:off x="251552" y="5625919"/>
            <a:ext cx="3999814" cy="95426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DB3FB278-6620-804B-8A9D-96E0C0311EB9}"/>
              </a:ext>
            </a:extLst>
          </p:cNvPr>
          <p:cNvSpPr/>
          <p:nvPr/>
        </p:nvSpPr>
        <p:spPr>
          <a:xfrm>
            <a:off x="321966" y="5341175"/>
            <a:ext cx="286062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Pressure gradient force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432BE702-4E6C-014A-A32E-74D6F27F0875}"/>
                  </a:ext>
                </a:extLst>
              </p:cNvPr>
              <p:cNvSpPr txBox="1"/>
              <p:nvPr/>
            </p:nvSpPr>
            <p:spPr>
              <a:xfrm>
                <a:off x="5059052" y="3922425"/>
                <a:ext cx="3302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zh-TW" altLang="en-US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kumimoji="1" lang="zh-TW" altLang="en-US" sz="3600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432BE702-4E6C-014A-A32E-74D6F27F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052" y="3922425"/>
                <a:ext cx="330282" cy="553998"/>
              </a:xfrm>
              <a:prstGeom prst="rect">
                <a:avLst/>
              </a:prstGeom>
              <a:blipFill>
                <a:blip r:embed="rId12"/>
                <a:stretch>
                  <a:fillRect l="-14815" t="-25000" r="-29630" b="-45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35CBDFF2-7FED-8040-BCD3-00F60AF05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8960" y="3874339"/>
            <a:ext cx="1474108" cy="672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D5F04570-8A13-8447-B69C-36A4A94B4E6D}"/>
                  </a:ext>
                </a:extLst>
              </p:cNvPr>
              <p:cNvSpPr txBox="1"/>
              <p:nvPr/>
            </p:nvSpPr>
            <p:spPr>
              <a:xfrm>
                <a:off x="5059052" y="4680987"/>
                <a:ext cx="4086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zh-TW" altLang="en-US" sz="3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kumimoji="1" lang="zh-TW" altLang="en-US" sz="3600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D5F04570-8A13-8447-B69C-36A4A94B4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052" y="4680987"/>
                <a:ext cx="408637" cy="553998"/>
              </a:xfrm>
              <a:prstGeom prst="rect">
                <a:avLst/>
              </a:prstGeom>
              <a:blipFill>
                <a:blip r:embed="rId14"/>
                <a:stretch>
                  <a:fillRect l="-8824" t="-15909" r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>
            <a:extLst>
              <a:ext uri="{FF2B5EF4-FFF2-40B4-BE49-F238E27FC236}">
                <a16:creationId xmlns:a16="http://schemas.microsoft.com/office/drawing/2014/main" id="{AE578F25-58AE-F641-BDA5-1FA9C921BC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8960" y="4538965"/>
            <a:ext cx="2353149" cy="8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39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3014473-E34D-B94F-964A-6C2529B4BBBE}"/>
              </a:ext>
            </a:extLst>
          </p:cNvPr>
          <p:cNvSpPr txBox="1"/>
          <p:nvPr/>
        </p:nvSpPr>
        <p:spPr>
          <a:xfrm>
            <a:off x="280543" y="204808"/>
            <a:ext cx="8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Balanced Flow</a:t>
            </a:r>
          </a:p>
        </p:txBody>
      </p:sp>
      <p:cxnSp>
        <p:nvCxnSpPr>
          <p:cNvPr id="3" name="直接连接符 39">
            <a:extLst>
              <a:ext uri="{FF2B5EF4-FFF2-40B4-BE49-F238E27FC236}">
                <a16:creationId xmlns:a16="http://schemas.microsoft.com/office/drawing/2014/main" id="{22A65BDF-FB19-724E-881F-4814BB4B17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272DB6E-C5ED-A24C-AA2C-F829E63462B8}"/>
                  </a:ext>
                </a:extLst>
              </p:cNvPr>
              <p:cNvSpPr txBox="1"/>
              <p:nvPr/>
            </p:nvSpPr>
            <p:spPr>
              <a:xfrm>
                <a:off x="321066" y="1442058"/>
                <a:ext cx="1578509" cy="702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𝐷𝑉</m:t>
                          </m:r>
                        </m:num>
                        <m:den>
                          <m:r>
                            <a:rPr kumimoji="1" lang="en-US" altLang="zh-TW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kumimoji="1" lang="en-US" altLang="zh-TW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TW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1" lang="el-GR" altLang="zh-TW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kumimoji="1" lang="en-US" altLang="zh-TW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kumimoji="1" lang="zh-TW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272DB6E-C5ED-A24C-AA2C-F829E634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66" y="1442058"/>
                <a:ext cx="1578509" cy="702436"/>
              </a:xfrm>
              <a:prstGeom prst="rect">
                <a:avLst/>
              </a:prstGeom>
              <a:blipFill>
                <a:blip r:embed="rId2"/>
                <a:stretch>
                  <a:fillRect l="-3175" t="-1786" r="-3175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7D373BB-B0CC-394E-A1A2-8CD4B240DDBA}"/>
                  </a:ext>
                </a:extLst>
              </p:cNvPr>
              <p:cNvSpPr txBox="1"/>
              <p:nvPr/>
            </p:nvSpPr>
            <p:spPr>
              <a:xfrm>
                <a:off x="373388" y="3046402"/>
                <a:ext cx="2253246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kumimoji="1" lang="en-US" altLang="zh-TW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TW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kumimoji="1" lang="en-US" altLang="zh-TW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𝑓𝑉</m:t>
                      </m:r>
                      <m:r>
                        <a:rPr kumimoji="1" lang="en-US" altLang="zh-TW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TW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1" lang="el-GR" altLang="zh-TW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kumimoji="1" lang="en-US" altLang="zh-TW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1" lang="zh-TW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7D373BB-B0CC-394E-A1A2-8CD4B240D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8" y="3046402"/>
                <a:ext cx="2253246" cy="741165"/>
              </a:xfrm>
              <a:prstGeom prst="rect">
                <a:avLst/>
              </a:prstGeom>
              <a:blipFill>
                <a:blip r:embed="rId3"/>
                <a:stretch>
                  <a:fillRect l="-2235" r="-2235" b="-137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09450A3-BDB3-7946-B371-DE791D94B321}"/>
                  </a:ext>
                </a:extLst>
              </p:cNvPr>
              <p:cNvSpPr/>
              <p:nvPr/>
            </p:nvSpPr>
            <p:spPr>
              <a:xfrm>
                <a:off x="5930752" y="1054218"/>
                <a:ext cx="2968830" cy="1422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For motion parallel to the geopotential height contours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kumimoji="1" lang="el-GR" altLang="zh-TW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kumimoji="1" lang="en-US" altLang="zh-TW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zh-TW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kumimoji="1" lang="en-US" altLang="zh-TW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0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</a:t>
                </a:r>
                <a:r>
                  <a:rPr lang="en-US" altLang="zh-TW" sz="2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V is constant</a:t>
                </a:r>
                <a:endParaRPr lang="zh-TW" altLang="en-US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09450A3-BDB3-7946-B371-DE791D94B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752" y="1054218"/>
                <a:ext cx="2968830" cy="1422890"/>
              </a:xfrm>
              <a:prstGeom prst="rect">
                <a:avLst/>
              </a:prstGeom>
              <a:blipFill>
                <a:blip r:embed="rId4"/>
                <a:stretch>
                  <a:fillRect l="-2128" t="-1770" b="-2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1208151F-D7F1-0340-B04F-BDE815AD0F46}"/>
              </a:ext>
            </a:extLst>
          </p:cNvPr>
          <p:cNvSpPr txBox="1"/>
          <p:nvPr/>
        </p:nvSpPr>
        <p:spPr>
          <a:xfrm>
            <a:off x="3210359" y="1199391"/>
            <a:ext cx="235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bg1"/>
                </a:solidFill>
              </a:rPr>
              <a:t>Pressure gradient force</a:t>
            </a:r>
            <a:endParaRPr kumimoji="1"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83F9531-2693-034F-A084-249537350923}"/>
              </a:ext>
            </a:extLst>
          </p:cNvPr>
          <p:cNvSpPr txBox="1"/>
          <p:nvPr/>
        </p:nvSpPr>
        <p:spPr>
          <a:xfrm>
            <a:off x="3641567" y="1858301"/>
            <a:ext cx="14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bg1"/>
                </a:solidFill>
              </a:rPr>
              <a:t>Speed change</a:t>
            </a:r>
            <a:endParaRPr kumimoji="1" lang="zh-TW" altLang="en-US" dirty="0">
              <a:solidFill>
                <a:schemeClr val="bg1"/>
              </a:solidFill>
            </a:endParaRPr>
          </a:p>
        </p:txBody>
      </p:sp>
      <p:cxnSp>
        <p:nvCxnSpPr>
          <p:cNvPr id="16" name="直線箭頭接點 15">
            <a:extLst>
              <a:ext uri="{FF2B5EF4-FFF2-40B4-BE49-F238E27FC236}">
                <a16:creationId xmlns:a16="http://schemas.microsoft.com/office/drawing/2014/main" id="{44A57C9A-4D1C-F647-B2FE-492CF02153C4}"/>
              </a:ext>
            </a:extLst>
          </p:cNvPr>
          <p:cNvCxnSpPr>
            <a:stCxn id="13" idx="2"/>
          </p:cNvCxnSpPr>
          <p:nvPr/>
        </p:nvCxnSpPr>
        <p:spPr>
          <a:xfrm>
            <a:off x="4387765" y="1568723"/>
            <a:ext cx="0" cy="30769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36A2F6F-8731-B043-A47A-22D43A8D044D}"/>
              </a:ext>
            </a:extLst>
          </p:cNvPr>
          <p:cNvSpPr txBox="1"/>
          <p:nvPr/>
        </p:nvSpPr>
        <p:spPr>
          <a:xfrm>
            <a:off x="3210359" y="2786756"/>
            <a:ext cx="235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bg1"/>
                </a:solidFill>
              </a:rPr>
              <a:t>Pressure gradient force</a:t>
            </a:r>
            <a:endParaRPr kumimoji="1"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BEDC124-C3BD-AB46-8BF9-200643C2212F}"/>
              </a:ext>
            </a:extLst>
          </p:cNvPr>
          <p:cNvSpPr txBox="1"/>
          <p:nvPr/>
        </p:nvSpPr>
        <p:spPr>
          <a:xfrm>
            <a:off x="3800906" y="3461828"/>
            <a:ext cx="133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bg1"/>
                </a:solidFill>
              </a:rPr>
              <a:t>Path change</a:t>
            </a:r>
            <a:endParaRPr kumimoji="1" lang="zh-TW" altLang="en-US" dirty="0">
              <a:solidFill>
                <a:schemeClr val="bg1"/>
              </a:solidFill>
            </a:endParaRPr>
          </a:p>
        </p:txBody>
      </p:sp>
      <p:cxnSp>
        <p:nvCxnSpPr>
          <p:cNvPr id="19" name="直線箭頭接點 18">
            <a:extLst>
              <a:ext uri="{FF2B5EF4-FFF2-40B4-BE49-F238E27FC236}">
                <a16:creationId xmlns:a16="http://schemas.microsoft.com/office/drawing/2014/main" id="{06CE0756-AF08-F24F-BAB6-603DEF1F88BC}"/>
              </a:ext>
            </a:extLst>
          </p:cNvPr>
          <p:cNvCxnSpPr>
            <a:stCxn id="17" idx="2"/>
          </p:cNvCxnSpPr>
          <p:nvPr/>
        </p:nvCxnSpPr>
        <p:spPr>
          <a:xfrm>
            <a:off x="4387765" y="3156088"/>
            <a:ext cx="0" cy="30769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50084543-EA87-D64F-88D9-4EDA8DF3C91F}"/>
              </a:ext>
            </a:extLst>
          </p:cNvPr>
          <p:cNvSpPr/>
          <p:nvPr/>
        </p:nvSpPr>
        <p:spPr>
          <a:xfrm>
            <a:off x="269647" y="1204332"/>
            <a:ext cx="5442384" cy="11226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9F1255C-036D-684F-8F7C-5D6711CF45BA}"/>
              </a:ext>
            </a:extLst>
          </p:cNvPr>
          <p:cNvSpPr/>
          <p:nvPr/>
        </p:nvSpPr>
        <p:spPr>
          <a:xfrm>
            <a:off x="313612" y="961786"/>
            <a:ext cx="2825582" cy="461665"/>
          </a:xfrm>
          <a:prstGeom prst="rect">
            <a:avLst/>
          </a:prstGeom>
          <a:solidFill>
            <a:srgbClr val="1F4E79"/>
          </a:solidFill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2F2F2"/>
                </a:solidFill>
              </a:rPr>
              <a:t>Balance in </a:t>
            </a:r>
            <a:r>
              <a:rPr lang="en-US" altLang="zh-TW" sz="2400" b="1" i="1" dirty="0">
                <a:solidFill>
                  <a:srgbClr val="FFFF00"/>
                </a:solidFill>
              </a:rPr>
              <a:t>t</a:t>
            </a:r>
            <a:r>
              <a:rPr lang="en-US" altLang="zh-TW" sz="2400" dirty="0">
                <a:solidFill>
                  <a:srgbClr val="000090"/>
                </a:solidFill>
              </a:rPr>
              <a:t> </a:t>
            </a:r>
            <a:r>
              <a:rPr lang="en-US" altLang="zh-TW" sz="2400" dirty="0">
                <a:solidFill>
                  <a:srgbClr val="F2F2F2"/>
                </a:solidFill>
              </a:rPr>
              <a:t>direction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7836045-0EAE-AF42-8195-EDB4376DBBA0}"/>
              </a:ext>
            </a:extLst>
          </p:cNvPr>
          <p:cNvSpPr/>
          <p:nvPr/>
        </p:nvSpPr>
        <p:spPr>
          <a:xfrm>
            <a:off x="269647" y="2718472"/>
            <a:ext cx="5442384" cy="195977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48FB18C-39CB-834A-A01D-8EEE4489CBD0}"/>
              </a:ext>
            </a:extLst>
          </p:cNvPr>
          <p:cNvSpPr/>
          <p:nvPr/>
        </p:nvSpPr>
        <p:spPr>
          <a:xfrm>
            <a:off x="330275" y="2447896"/>
            <a:ext cx="2880084" cy="461665"/>
          </a:xfrm>
          <a:prstGeom prst="rect">
            <a:avLst/>
          </a:prstGeom>
          <a:solidFill>
            <a:srgbClr val="1F4E79"/>
          </a:solidFill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2F2F2"/>
                </a:solidFill>
              </a:rPr>
              <a:t>Balance in </a:t>
            </a:r>
            <a:r>
              <a:rPr lang="en-US" altLang="zh-TW" sz="2400" b="1" i="1" dirty="0">
                <a:solidFill>
                  <a:srgbClr val="FFFF00"/>
                </a:solidFill>
              </a:rPr>
              <a:t>n</a:t>
            </a:r>
            <a:r>
              <a:rPr lang="en-US" altLang="zh-TW" sz="2400" dirty="0">
                <a:solidFill>
                  <a:srgbClr val="000090"/>
                </a:solidFill>
              </a:rPr>
              <a:t> </a:t>
            </a:r>
            <a:r>
              <a:rPr lang="en-US" altLang="zh-TW" sz="2400" dirty="0">
                <a:solidFill>
                  <a:srgbClr val="F2F2F2"/>
                </a:solidFill>
              </a:rPr>
              <a:t>direction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47035A8-FCD4-7D4B-9605-4C73D2E16831}"/>
              </a:ext>
            </a:extLst>
          </p:cNvPr>
          <p:cNvSpPr/>
          <p:nvPr/>
        </p:nvSpPr>
        <p:spPr>
          <a:xfrm>
            <a:off x="5962223" y="2815413"/>
            <a:ext cx="2968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If geopotential gradient normal to the motion is constant</a:t>
            </a:r>
          </a:p>
          <a:p>
            <a:r>
              <a:rPr lang="en-US" altLang="zh-TW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 is constant</a:t>
            </a:r>
            <a:endParaRPr lang="zh-TW" alt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5C9A940-8927-914E-A3C6-26DCF36646A5}"/>
              </a:ext>
            </a:extLst>
          </p:cNvPr>
          <p:cNvSpPr/>
          <p:nvPr/>
        </p:nvSpPr>
        <p:spPr>
          <a:xfrm>
            <a:off x="578922" y="4931912"/>
            <a:ext cx="79445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cases for balanced</a:t>
            </a:r>
            <a:r>
              <a:rPr kumimoji="1"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flow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Geostrophic</a:t>
            </a:r>
            <a:r>
              <a:rPr kumimoji="1" lang="zh-TW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Flow: </a:t>
            </a:r>
            <a:r>
              <a:rPr lang="en-US" altLang="zh-TW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Coriolis </a:t>
            </a:r>
            <a:r>
              <a:rPr lang="en-US" altLang="zh-TW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 </a:t>
            </a:r>
            <a:r>
              <a:rPr lang="en-US" altLang="zh-TW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Pressure gradient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Inertial</a:t>
            </a:r>
            <a:r>
              <a:rPr kumimoji="1" lang="zh-TW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Flow: </a:t>
            </a:r>
            <a:r>
              <a:rPr lang="en-US" altLang="zh-TW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Centrifugal </a:t>
            </a:r>
            <a:r>
              <a:rPr lang="en-US" altLang="zh-TW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 </a:t>
            </a:r>
            <a:r>
              <a:rPr lang="en-US" altLang="zh-TW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Coriolis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Cyclostrophic</a:t>
            </a:r>
            <a:r>
              <a:rPr kumimoji="1" lang="zh-TW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Flow: </a:t>
            </a:r>
            <a:r>
              <a:rPr lang="en-US" altLang="zh-TW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Centrifugal </a:t>
            </a:r>
            <a:r>
              <a:rPr lang="en-US" altLang="zh-TW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 </a:t>
            </a:r>
            <a:r>
              <a:rPr lang="en-US" altLang="zh-TW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Pressure gradient</a:t>
            </a:r>
            <a:endParaRPr kumimoji="1" lang="en-US" altLang="zh-TW" sz="2000" dirty="0">
              <a:solidFill>
                <a:schemeClr val="accent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Gradient</a:t>
            </a:r>
            <a:r>
              <a:rPr kumimoji="1" lang="zh-TW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Wind: </a:t>
            </a:r>
            <a:r>
              <a:rPr lang="en-US" altLang="zh-TW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Centrifugal</a:t>
            </a:r>
            <a:r>
              <a:rPr lang="en-US" altLang="zh-TW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+ </a:t>
            </a:r>
            <a:r>
              <a:rPr lang="en-US" altLang="zh-TW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Coriolis </a:t>
            </a:r>
            <a:r>
              <a:rPr lang="en-US" altLang="zh-TW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 </a:t>
            </a:r>
            <a:r>
              <a:rPr lang="en-US" altLang="zh-TW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Pressure gradient</a:t>
            </a:r>
            <a:endParaRPr kumimoji="1" lang="en-US" altLang="zh-TW" sz="2000" dirty="0">
              <a:solidFill>
                <a:schemeClr val="accent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BDACCC2-BC1F-0E4A-A48B-5913294523DB}"/>
              </a:ext>
            </a:extLst>
          </p:cNvPr>
          <p:cNvSpPr/>
          <p:nvPr/>
        </p:nvSpPr>
        <p:spPr>
          <a:xfrm>
            <a:off x="258866" y="4082896"/>
            <a:ext cx="1297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Centrifugal</a:t>
            </a:r>
          </a:p>
          <a:p>
            <a:r>
              <a:rPr lang="en-US" altLang="zh-TW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force</a:t>
            </a:r>
            <a:endParaRPr lang="zh-TW" altLang="en-US" sz="1600" dirty="0">
              <a:solidFill>
                <a:schemeClr val="accent4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03F5C43-E71E-874B-A5D2-DE2EBF8900A2}"/>
              </a:ext>
            </a:extLst>
          </p:cNvPr>
          <p:cNvSpPr/>
          <p:nvPr/>
        </p:nvSpPr>
        <p:spPr>
          <a:xfrm>
            <a:off x="1509372" y="4088185"/>
            <a:ext cx="1297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Coriolis</a:t>
            </a:r>
          </a:p>
          <a:p>
            <a:r>
              <a:rPr lang="en-US" altLang="zh-TW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force</a:t>
            </a:r>
            <a:endParaRPr lang="zh-TW" altLang="en-US" sz="16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597305B-5122-2E45-9429-1BE45FA853CC}"/>
              </a:ext>
            </a:extLst>
          </p:cNvPr>
          <p:cNvSpPr/>
          <p:nvPr/>
        </p:nvSpPr>
        <p:spPr>
          <a:xfrm>
            <a:off x="2517820" y="3906130"/>
            <a:ext cx="1297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Pressure gradient</a:t>
            </a:r>
          </a:p>
          <a:p>
            <a:r>
              <a:rPr lang="en-US" altLang="zh-TW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force</a:t>
            </a:r>
            <a:endParaRPr lang="zh-TW" alt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7" name="直線箭頭接點 26">
            <a:extLst>
              <a:ext uri="{FF2B5EF4-FFF2-40B4-BE49-F238E27FC236}">
                <a16:creationId xmlns:a16="http://schemas.microsoft.com/office/drawing/2014/main" id="{5B56142D-6C32-B647-8BEC-14317411977F}"/>
              </a:ext>
            </a:extLst>
          </p:cNvPr>
          <p:cNvCxnSpPr/>
          <p:nvPr/>
        </p:nvCxnSpPr>
        <p:spPr>
          <a:xfrm>
            <a:off x="621308" y="3831160"/>
            <a:ext cx="0" cy="30769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1E70C273-9E00-C44E-995E-0B06150F4F9D}"/>
              </a:ext>
            </a:extLst>
          </p:cNvPr>
          <p:cNvCxnSpPr>
            <a:cxnSpLocks/>
          </p:cNvCxnSpPr>
          <p:nvPr/>
        </p:nvCxnSpPr>
        <p:spPr>
          <a:xfrm>
            <a:off x="1373428" y="3698361"/>
            <a:ext cx="502873" cy="3845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箭頭接點 29">
            <a:extLst>
              <a:ext uri="{FF2B5EF4-FFF2-40B4-BE49-F238E27FC236}">
                <a16:creationId xmlns:a16="http://schemas.microsoft.com/office/drawing/2014/main" id="{5AC1BE1C-12CB-A04F-A500-917B259E67A1}"/>
              </a:ext>
            </a:extLst>
          </p:cNvPr>
          <p:cNvCxnSpPr>
            <a:cxnSpLocks/>
          </p:cNvCxnSpPr>
          <p:nvPr/>
        </p:nvCxnSpPr>
        <p:spPr>
          <a:xfrm>
            <a:off x="2267628" y="3807532"/>
            <a:ext cx="250192" cy="27536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98D4F97D-58E3-9A46-BFE4-5175170D4209}"/>
                  </a:ext>
                </a:extLst>
              </p:cNvPr>
              <p:cNvSpPr/>
              <p:nvPr/>
            </p:nvSpPr>
            <p:spPr>
              <a:xfrm>
                <a:off x="1914770" y="1662736"/>
                <a:ext cx="603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98D4F97D-58E3-9A46-BFE4-5175170D4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770" y="1662736"/>
                <a:ext cx="6030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08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creen Shot 2016-10-17 at 8.31.37 PM.png">
            <a:extLst>
              <a:ext uri="{FF2B5EF4-FFF2-40B4-BE49-F238E27FC236}">
                <a16:creationId xmlns:a16="http://schemas.microsoft.com/office/drawing/2014/main" id="{40DEB56A-69C0-564F-B48E-D3B8B06D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5" y="1864460"/>
            <a:ext cx="2926947" cy="1214018"/>
          </a:xfrm>
          <a:prstGeom prst="rect">
            <a:avLst/>
          </a:prstGeom>
          <a:ln w="76200" cmpd="sng">
            <a:noFill/>
          </a:ln>
        </p:spPr>
      </p:pic>
      <p:pic>
        <p:nvPicPr>
          <p:cNvPr id="4" name="Picture 2" descr="Screen Shot 2016-10-24 at 6.44.02 PM.png">
            <a:extLst>
              <a:ext uri="{FF2B5EF4-FFF2-40B4-BE49-F238E27FC236}">
                <a16:creationId xmlns:a16="http://schemas.microsoft.com/office/drawing/2014/main" id="{F1E92A4C-C03B-9946-972F-E8FE2620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48" y="2505991"/>
            <a:ext cx="5511800" cy="3568700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D55D123B-19AC-B64C-BFDE-4971C917474C}"/>
              </a:ext>
            </a:extLst>
          </p:cNvPr>
          <p:cNvSpPr txBox="1"/>
          <p:nvPr/>
        </p:nvSpPr>
        <p:spPr>
          <a:xfrm>
            <a:off x="4053017" y="1653008"/>
            <a:ext cx="4688755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F4E79"/>
                </a:solidFill>
              </a:rPr>
              <a:t>The magnitude of geostrophic wind is determined by the closeness of the contour lines</a:t>
            </a:r>
          </a:p>
        </p:txBody>
      </p:sp>
      <p:pic>
        <p:nvPicPr>
          <p:cNvPr id="6" name="Picture 5" descr="Screen Shot 2016-09-29 at 10.56.46 PM.png">
            <a:extLst>
              <a:ext uri="{FF2B5EF4-FFF2-40B4-BE49-F238E27FC236}">
                <a16:creationId xmlns:a16="http://schemas.microsoft.com/office/drawing/2014/main" id="{AF56237F-6883-BB40-93BD-1DEEDE2F2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9" y="1177435"/>
            <a:ext cx="4212861" cy="475573"/>
          </a:xfrm>
          <a:prstGeom prst="rect">
            <a:avLst/>
          </a:prstGeom>
        </p:spPr>
      </p:pic>
      <p:cxnSp>
        <p:nvCxnSpPr>
          <p:cNvPr id="8" name="Straight Arrow Connector 11">
            <a:extLst>
              <a:ext uri="{FF2B5EF4-FFF2-40B4-BE49-F238E27FC236}">
                <a16:creationId xmlns:a16="http://schemas.microsoft.com/office/drawing/2014/main" id="{EC4DB225-0541-994F-A204-6E54841EB0A8}"/>
              </a:ext>
            </a:extLst>
          </p:cNvPr>
          <p:cNvCxnSpPr>
            <a:cxnSpLocks/>
          </p:cNvCxnSpPr>
          <p:nvPr/>
        </p:nvCxnSpPr>
        <p:spPr>
          <a:xfrm flipV="1">
            <a:off x="442325" y="2042556"/>
            <a:ext cx="828335" cy="92687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3">
            <a:extLst>
              <a:ext uri="{FF2B5EF4-FFF2-40B4-BE49-F238E27FC236}">
                <a16:creationId xmlns:a16="http://schemas.microsoft.com/office/drawing/2014/main" id="{E9EC010F-D59D-254A-8DF7-95D7E16D20B2}"/>
              </a:ext>
            </a:extLst>
          </p:cNvPr>
          <p:cNvSpPr txBox="1"/>
          <p:nvPr/>
        </p:nvSpPr>
        <p:spPr>
          <a:xfrm>
            <a:off x="280543" y="204808"/>
            <a:ext cx="8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Geostrophic Flow</a:t>
            </a:r>
          </a:p>
        </p:txBody>
      </p:sp>
      <p:cxnSp>
        <p:nvCxnSpPr>
          <p:cNvPr id="10" name="直接连接符 39">
            <a:extLst>
              <a:ext uri="{FF2B5EF4-FFF2-40B4-BE49-F238E27FC236}">
                <a16:creationId xmlns:a16="http://schemas.microsoft.com/office/drawing/2014/main" id="{F43E902B-DE6A-BA48-9D78-140FDB3F5B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BD807173-FC49-2E46-9BE0-84492952F3B3}"/>
              </a:ext>
            </a:extLst>
          </p:cNvPr>
          <p:cNvSpPr/>
          <p:nvPr/>
        </p:nvSpPr>
        <p:spPr>
          <a:xfrm>
            <a:off x="442325" y="3071908"/>
            <a:ext cx="3254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Coriolis = Pressure gradient</a:t>
            </a:r>
            <a:endParaRPr lang="zh-TW" altLang="en-US" dirty="0"/>
          </a:p>
        </p:txBody>
      </p:sp>
      <p:pic>
        <p:nvPicPr>
          <p:cNvPr id="3" name="Picture 4" descr="Screen Shot 2016-10-17 at 8.37.16 PM.png">
            <a:extLst>
              <a:ext uri="{FF2B5EF4-FFF2-40B4-BE49-F238E27FC236}">
                <a16:creationId xmlns:a16="http://schemas.microsoft.com/office/drawing/2014/main" id="{189551A3-456D-F748-A73E-6C4516C14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0" y="3807628"/>
            <a:ext cx="2980278" cy="841060"/>
          </a:xfrm>
          <a:prstGeom prst="rect">
            <a:avLst/>
          </a:prstGeom>
          <a:ln w="7620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82181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03" y="1433945"/>
            <a:ext cx="8924070" cy="4525963"/>
          </a:xfrm>
        </p:spPr>
        <p:txBody>
          <a:bodyPr/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The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 exact geostrophic motion contour lines are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Straight lines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Parallel to latitude circle</a:t>
            </a:r>
          </a:p>
          <a:p>
            <a:pPr lvl="1"/>
            <a:endParaRPr lang="en-US" sz="2800" dirty="0">
              <a:latin typeface="Microsoft YaHei" panose="020B0503020204020204" pitchFamily="34" charset="-122"/>
              <a:ea typeface="Microsoft YaHei" panose="020B0503020204020204" pitchFamily="34" charset="-122"/>
              <a:cs typeface="Arial Narrow"/>
            </a:endParaRPr>
          </a:p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Geostrophic wind is generally a good approximation to the actual wind in </a:t>
            </a:r>
            <a:r>
              <a:rPr 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extra-tropical synoptic-scale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 disturbances</a:t>
            </a:r>
          </a:p>
          <a:p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  <a:cs typeface="Arial Narrow"/>
            </a:endParaRPr>
          </a:p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But in some case, this is not true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20B746B-D811-2346-A6F3-04FBFFD4AD86}"/>
              </a:ext>
            </a:extLst>
          </p:cNvPr>
          <p:cNvSpPr txBox="1"/>
          <p:nvPr/>
        </p:nvSpPr>
        <p:spPr>
          <a:xfrm>
            <a:off x="280543" y="204808"/>
            <a:ext cx="8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Geostrophic Flow</a:t>
            </a:r>
          </a:p>
        </p:txBody>
      </p:sp>
      <p:cxnSp>
        <p:nvCxnSpPr>
          <p:cNvPr id="7" name="直接连接符 39">
            <a:extLst>
              <a:ext uri="{FF2B5EF4-FFF2-40B4-BE49-F238E27FC236}">
                <a16:creationId xmlns:a16="http://schemas.microsoft.com/office/drawing/2014/main" id="{F5119F5C-95EA-5845-A072-18D94015DA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56402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9-29 at 10.58.3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r="42495"/>
          <a:stretch/>
        </p:blipFill>
        <p:spPr>
          <a:xfrm>
            <a:off x="373388" y="4701721"/>
            <a:ext cx="4285162" cy="1300741"/>
          </a:xfrm>
          <a:prstGeom prst="rect">
            <a:avLst/>
          </a:prstGeom>
        </p:spPr>
      </p:pic>
      <p:pic>
        <p:nvPicPr>
          <p:cNvPr id="4" name="Picture 3" descr="Screen Shot 2016-09-29 at 10.5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50" y="3593239"/>
            <a:ext cx="2362210" cy="774170"/>
          </a:xfrm>
          <a:prstGeom prst="rect">
            <a:avLst/>
          </a:prstGeom>
          <a:ln w="76200" cmpd="sng">
            <a:solidFill>
              <a:srgbClr val="000090"/>
            </a:solidFill>
          </a:ln>
        </p:spPr>
      </p:pic>
      <p:pic>
        <p:nvPicPr>
          <p:cNvPr id="17" name="Picture 16" descr="Screen Shot 2016-10-17 at 8.31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75" y="2263583"/>
            <a:ext cx="2755642" cy="1142966"/>
          </a:xfrm>
          <a:prstGeom prst="rect">
            <a:avLst/>
          </a:prstGeom>
          <a:ln w="76200" cmpd="sng"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260109" y="1134297"/>
            <a:ext cx="8484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When horizontal pressure gradient vanishes, balance between Coriolis force and centr</a:t>
            </a:r>
            <a:r>
              <a: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ifugal</a:t>
            </a: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force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2837650" y="2450273"/>
            <a:ext cx="641102" cy="83752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3">
            <a:extLst>
              <a:ext uri="{FF2B5EF4-FFF2-40B4-BE49-F238E27FC236}">
                <a16:creationId xmlns:a16="http://schemas.microsoft.com/office/drawing/2014/main" id="{70F5731C-58D3-6F49-9D15-1AB63C4077D3}"/>
              </a:ext>
            </a:extLst>
          </p:cNvPr>
          <p:cNvSpPr txBox="1"/>
          <p:nvPr/>
        </p:nvSpPr>
        <p:spPr>
          <a:xfrm>
            <a:off x="280543" y="204808"/>
            <a:ext cx="8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Inertial Flow</a:t>
            </a:r>
            <a:r>
              <a:rPr lang="zh-TW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TW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(Oscillation)</a:t>
            </a:r>
          </a:p>
        </p:txBody>
      </p:sp>
      <p:cxnSp>
        <p:nvCxnSpPr>
          <p:cNvPr id="12" name="直接连接符 39">
            <a:extLst>
              <a:ext uri="{FF2B5EF4-FFF2-40B4-BE49-F238E27FC236}">
                <a16:creationId xmlns:a16="http://schemas.microsoft.com/office/drawing/2014/main" id="{E94A5E68-6FA9-2F43-BF0E-6EB68A6035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1A46F59-7BBB-1347-8FC5-19D6B2CD2846}"/>
              </a:ext>
            </a:extLst>
          </p:cNvPr>
          <p:cNvSpPr txBox="1"/>
          <p:nvPr/>
        </p:nvSpPr>
        <p:spPr>
          <a:xfrm>
            <a:off x="4990418" y="4240056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</a:t>
            </a:r>
            <a:r>
              <a:rPr kumimoji="1"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SH</a:t>
            </a:r>
            <a:endParaRPr kumimoji="1"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95FCD1D-79FA-8141-95E9-92CBFEA57D61}"/>
              </a:ext>
            </a:extLst>
          </p:cNvPr>
          <p:cNvSpPr txBox="1"/>
          <p:nvPr/>
        </p:nvSpPr>
        <p:spPr>
          <a:xfrm>
            <a:off x="4952748" y="2263583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</a:t>
            </a:r>
            <a:r>
              <a:rPr kumimoji="1"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NH</a:t>
            </a:r>
            <a:endParaRPr kumimoji="1"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FC64F58-5474-504B-A70A-0571B9F6838F}"/>
              </a:ext>
            </a:extLst>
          </p:cNvPr>
          <p:cNvSpPr txBox="1"/>
          <p:nvPr/>
        </p:nvSpPr>
        <p:spPr>
          <a:xfrm>
            <a:off x="5307641" y="2780692"/>
            <a:ext cx="1574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V&gt;0,</a:t>
            </a:r>
            <a:r>
              <a:rPr kumimoji="1"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f&gt;0</a:t>
            </a:r>
            <a:r>
              <a:rPr kumimoji="1"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R&lt;0</a:t>
            </a:r>
            <a:endParaRPr kumimoji="1"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B1870A85-8161-0A45-B363-680A6CDA4FAB}"/>
              </a:ext>
            </a:extLst>
          </p:cNvPr>
          <p:cNvSpPr txBox="1"/>
          <p:nvPr/>
        </p:nvSpPr>
        <p:spPr>
          <a:xfrm>
            <a:off x="5307641" y="4914589"/>
            <a:ext cx="1574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V&gt;0,</a:t>
            </a:r>
            <a:r>
              <a:rPr kumimoji="1"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f&lt;0</a:t>
            </a:r>
            <a:r>
              <a:rPr kumimoji="1"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R&gt;0</a:t>
            </a:r>
            <a:endParaRPr kumimoji="1"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B8B77AC3-27B2-074F-BA2B-E0BA876976D7}"/>
              </a:ext>
            </a:extLst>
          </p:cNvPr>
          <p:cNvSpPr/>
          <p:nvPr/>
        </p:nvSpPr>
        <p:spPr>
          <a:xfrm>
            <a:off x="7243276" y="2450273"/>
            <a:ext cx="1264051" cy="1264051"/>
          </a:xfrm>
          <a:prstGeom prst="ellips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cxnSp>
        <p:nvCxnSpPr>
          <p:cNvPr id="48" name="直線箭頭接點 47">
            <a:extLst>
              <a:ext uri="{FF2B5EF4-FFF2-40B4-BE49-F238E27FC236}">
                <a16:creationId xmlns:a16="http://schemas.microsoft.com/office/drawing/2014/main" id="{FFCF7320-D7F2-224F-99E2-6C5D5DCD0912}"/>
              </a:ext>
            </a:extLst>
          </p:cNvPr>
          <p:cNvCxnSpPr>
            <a:cxnSpLocks/>
          </p:cNvCxnSpPr>
          <p:nvPr/>
        </p:nvCxnSpPr>
        <p:spPr>
          <a:xfrm flipH="1">
            <a:off x="8496987" y="3237886"/>
            <a:ext cx="1" cy="78123"/>
          </a:xfrm>
          <a:prstGeom prst="straightConnector1">
            <a:avLst/>
          </a:prstGeom>
          <a:ln w="476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橢圓 50">
            <a:extLst>
              <a:ext uri="{FF2B5EF4-FFF2-40B4-BE49-F238E27FC236}">
                <a16:creationId xmlns:a16="http://schemas.microsoft.com/office/drawing/2014/main" id="{53F2931B-740F-9F42-8E42-8C4E09641076}"/>
              </a:ext>
            </a:extLst>
          </p:cNvPr>
          <p:cNvSpPr/>
          <p:nvPr/>
        </p:nvSpPr>
        <p:spPr>
          <a:xfrm>
            <a:off x="7243276" y="4914589"/>
            <a:ext cx="1319572" cy="1319572"/>
          </a:xfrm>
          <a:prstGeom prst="ellips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52" name="直線箭頭接點 51">
            <a:extLst>
              <a:ext uri="{FF2B5EF4-FFF2-40B4-BE49-F238E27FC236}">
                <a16:creationId xmlns:a16="http://schemas.microsoft.com/office/drawing/2014/main" id="{6D99836F-C619-9B48-AE06-21DDE458BAC9}"/>
              </a:ext>
            </a:extLst>
          </p:cNvPr>
          <p:cNvCxnSpPr>
            <a:cxnSpLocks/>
          </p:cNvCxnSpPr>
          <p:nvPr/>
        </p:nvCxnSpPr>
        <p:spPr>
          <a:xfrm flipH="1" flipV="1">
            <a:off x="8553278" y="5406351"/>
            <a:ext cx="1" cy="17997"/>
          </a:xfrm>
          <a:prstGeom prst="straightConnector1">
            <a:avLst/>
          </a:prstGeom>
          <a:ln w="41275">
            <a:solidFill>
              <a:srgbClr val="1F4E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D0C08E27-3507-5F42-BC46-D8F22D66559F}"/>
              </a:ext>
            </a:extLst>
          </p:cNvPr>
          <p:cNvSpPr/>
          <p:nvPr/>
        </p:nvSpPr>
        <p:spPr>
          <a:xfrm>
            <a:off x="7076475" y="3940486"/>
            <a:ext cx="1863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Anti-cyclonic circular paths</a:t>
            </a:r>
          </a:p>
        </p:txBody>
      </p:sp>
    </p:spTree>
    <p:extLst>
      <p:ext uri="{BB962C8B-B14F-4D97-AF65-F5344CB8AC3E}">
        <p14:creationId xmlns:p14="http://schemas.microsoft.com/office/powerpoint/2010/main" val="2608703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3AFE0FA-4948-074A-A579-427691F8306A}"/>
              </a:ext>
            </a:extLst>
          </p:cNvPr>
          <p:cNvSpPr txBox="1"/>
          <p:nvPr/>
        </p:nvSpPr>
        <p:spPr>
          <a:xfrm>
            <a:off x="4769030" y="1098823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</a:t>
            </a:r>
            <a:r>
              <a:rPr kumimoji="1"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SH</a:t>
            </a:r>
            <a:endParaRPr kumimoji="1"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2F0D1453-23A2-3E41-A8F8-85DE80A5B064}"/>
              </a:ext>
            </a:extLst>
          </p:cNvPr>
          <p:cNvSpPr/>
          <p:nvPr/>
        </p:nvSpPr>
        <p:spPr>
          <a:xfrm>
            <a:off x="6242328" y="1937220"/>
            <a:ext cx="1674421" cy="1674421"/>
          </a:xfrm>
          <a:prstGeom prst="ellips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cxnSp>
        <p:nvCxnSpPr>
          <p:cNvPr id="5" name="直線箭頭接點 4">
            <a:extLst>
              <a:ext uri="{FF2B5EF4-FFF2-40B4-BE49-F238E27FC236}">
                <a16:creationId xmlns:a16="http://schemas.microsoft.com/office/drawing/2014/main" id="{51B706D1-F305-C64D-86BD-95CE03B963D6}"/>
              </a:ext>
            </a:extLst>
          </p:cNvPr>
          <p:cNvCxnSpPr>
            <a:cxnSpLocks/>
          </p:cNvCxnSpPr>
          <p:nvPr/>
        </p:nvCxnSpPr>
        <p:spPr>
          <a:xfrm>
            <a:off x="7915727" y="2799895"/>
            <a:ext cx="0" cy="103486"/>
          </a:xfrm>
          <a:prstGeom prst="straightConnector1">
            <a:avLst/>
          </a:prstGeom>
          <a:ln w="476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箭頭接點 5">
            <a:extLst>
              <a:ext uri="{FF2B5EF4-FFF2-40B4-BE49-F238E27FC236}">
                <a16:creationId xmlns:a16="http://schemas.microsoft.com/office/drawing/2014/main" id="{CDDAA55D-34ED-2A45-86F0-F8B649AD4D63}"/>
              </a:ext>
            </a:extLst>
          </p:cNvPr>
          <p:cNvCxnSpPr>
            <a:stCxn id="4" idx="2"/>
          </p:cNvCxnSpPr>
          <p:nvPr/>
        </p:nvCxnSpPr>
        <p:spPr>
          <a:xfrm flipV="1">
            <a:off x="6242328" y="1818437"/>
            <a:ext cx="0" cy="95599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24FB8E67-31B5-5A42-AA63-BCA1A52F599A}"/>
              </a:ext>
            </a:extLst>
          </p:cNvPr>
          <p:cNvSpPr/>
          <p:nvPr/>
        </p:nvSpPr>
        <p:spPr>
          <a:xfrm>
            <a:off x="6084272" y="1508497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dirty="0"/>
              <a:t>V</a:t>
            </a:r>
            <a:endParaRPr lang="zh-TW" altLang="en-US" dirty="0"/>
          </a:p>
        </p:txBody>
      </p:sp>
      <p:cxnSp>
        <p:nvCxnSpPr>
          <p:cNvPr id="8" name="直線箭頭接點 7">
            <a:extLst>
              <a:ext uri="{FF2B5EF4-FFF2-40B4-BE49-F238E27FC236}">
                <a16:creationId xmlns:a16="http://schemas.microsoft.com/office/drawing/2014/main" id="{82DA7230-EFA5-284D-A5E6-A956A6F466E9}"/>
              </a:ext>
            </a:extLst>
          </p:cNvPr>
          <p:cNvCxnSpPr>
            <a:cxnSpLocks/>
          </p:cNvCxnSpPr>
          <p:nvPr/>
        </p:nvCxnSpPr>
        <p:spPr>
          <a:xfrm flipV="1">
            <a:off x="6237460" y="5351417"/>
            <a:ext cx="629474" cy="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箭頭接點 8">
            <a:extLst>
              <a:ext uri="{FF2B5EF4-FFF2-40B4-BE49-F238E27FC236}">
                <a16:creationId xmlns:a16="http://schemas.microsoft.com/office/drawing/2014/main" id="{95BAD1F2-77C0-3642-9674-91F18D8FBE22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5612855" y="2774430"/>
            <a:ext cx="629473" cy="1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4EB8FEE4-A3F5-384A-B949-514ED7FB8DBE}"/>
              </a:ext>
            </a:extLst>
          </p:cNvPr>
          <p:cNvSpPr/>
          <p:nvPr/>
        </p:nvSpPr>
        <p:spPr>
          <a:xfrm>
            <a:off x="6269626" y="4920922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Coriolis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607AEE5-5C14-CB4D-B9DD-2CD5AE7E394C}"/>
              </a:ext>
            </a:extLst>
          </p:cNvPr>
          <p:cNvSpPr/>
          <p:nvPr/>
        </p:nvSpPr>
        <p:spPr>
          <a:xfrm>
            <a:off x="4747981" y="2343935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Centrifugal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CE9CA82-E1C0-1149-AA20-706DDF764AC4}"/>
              </a:ext>
            </a:extLst>
          </p:cNvPr>
          <p:cNvSpPr txBox="1"/>
          <p:nvPr/>
        </p:nvSpPr>
        <p:spPr>
          <a:xfrm>
            <a:off x="7663474" y="174997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R&lt;0</a:t>
            </a:r>
            <a:endParaRPr kumimoji="1"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45A964D-D666-AD44-864B-D0E561A16926}"/>
              </a:ext>
            </a:extLst>
          </p:cNvPr>
          <p:cNvSpPr/>
          <p:nvPr/>
        </p:nvSpPr>
        <p:spPr>
          <a:xfrm>
            <a:off x="352513" y="497862"/>
            <a:ext cx="8479988" cy="604361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4CE8CA4F-11E4-D544-8203-FF00F8BD4BF8}"/>
              </a:ext>
            </a:extLst>
          </p:cNvPr>
          <p:cNvSpPr txBox="1"/>
          <p:nvPr/>
        </p:nvSpPr>
        <p:spPr>
          <a:xfrm>
            <a:off x="512345" y="242841"/>
            <a:ext cx="41807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Anti-cyclonic circular paths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57FF05B-75B3-7641-BCF3-4286AF56D548}"/>
              </a:ext>
            </a:extLst>
          </p:cNvPr>
          <p:cNvSpPr/>
          <p:nvPr/>
        </p:nvSpPr>
        <p:spPr>
          <a:xfrm>
            <a:off x="6237603" y="4580368"/>
            <a:ext cx="1674421" cy="1674421"/>
          </a:xfrm>
          <a:prstGeom prst="ellips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6" name="直線箭頭接點 15">
            <a:extLst>
              <a:ext uri="{FF2B5EF4-FFF2-40B4-BE49-F238E27FC236}">
                <a16:creationId xmlns:a16="http://schemas.microsoft.com/office/drawing/2014/main" id="{DFED3370-33A3-5342-954F-C581F46F42F2}"/>
              </a:ext>
            </a:extLst>
          </p:cNvPr>
          <p:cNvCxnSpPr/>
          <p:nvPr/>
        </p:nvCxnSpPr>
        <p:spPr>
          <a:xfrm flipV="1">
            <a:off x="7899825" y="5290254"/>
            <a:ext cx="0" cy="84922"/>
          </a:xfrm>
          <a:prstGeom prst="straightConnector1">
            <a:avLst/>
          </a:prstGeom>
          <a:ln w="41275">
            <a:solidFill>
              <a:srgbClr val="1F4E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D118D89-6520-8D4C-BC84-D751659F32F4}"/>
              </a:ext>
            </a:extLst>
          </p:cNvPr>
          <p:cNvSpPr txBox="1"/>
          <p:nvPr/>
        </p:nvSpPr>
        <p:spPr>
          <a:xfrm>
            <a:off x="7683840" y="4492444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R&gt;0</a:t>
            </a:r>
            <a:endParaRPr kumimoji="1"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8" name="直線箭頭接點 17">
            <a:extLst>
              <a:ext uri="{FF2B5EF4-FFF2-40B4-BE49-F238E27FC236}">
                <a16:creationId xmlns:a16="http://schemas.microsoft.com/office/drawing/2014/main" id="{A98470BD-267C-4E48-99A2-A2CBAF2FDF92}"/>
              </a:ext>
            </a:extLst>
          </p:cNvPr>
          <p:cNvCxnSpPr>
            <a:cxnSpLocks/>
          </p:cNvCxnSpPr>
          <p:nvPr/>
        </p:nvCxnSpPr>
        <p:spPr>
          <a:xfrm>
            <a:off x="6229131" y="5306657"/>
            <a:ext cx="0" cy="8319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318FFE24-62A8-1C4E-8ECD-9F2D36C0BD29}"/>
              </a:ext>
            </a:extLst>
          </p:cNvPr>
          <p:cNvSpPr/>
          <p:nvPr/>
        </p:nvSpPr>
        <p:spPr>
          <a:xfrm>
            <a:off x="6071730" y="6070378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dirty="0"/>
              <a:t>V</a:t>
            </a:r>
            <a:endParaRPr lang="zh-TW" altLang="en-US" dirty="0"/>
          </a:p>
        </p:txBody>
      </p:sp>
      <p:cxnSp>
        <p:nvCxnSpPr>
          <p:cNvPr id="20" name="直線箭頭接點 19">
            <a:extLst>
              <a:ext uri="{FF2B5EF4-FFF2-40B4-BE49-F238E27FC236}">
                <a16:creationId xmlns:a16="http://schemas.microsoft.com/office/drawing/2014/main" id="{72FBA0F1-4A0B-2446-A3A9-A7808BA516B6}"/>
              </a:ext>
            </a:extLst>
          </p:cNvPr>
          <p:cNvCxnSpPr>
            <a:cxnSpLocks/>
          </p:cNvCxnSpPr>
          <p:nvPr/>
        </p:nvCxnSpPr>
        <p:spPr>
          <a:xfrm flipH="1" flipV="1">
            <a:off x="5591187" y="5348035"/>
            <a:ext cx="629473" cy="1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箭頭接點 20">
            <a:extLst>
              <a:ext uri="{FF2B5EF4-FFF2-40B4-BE49-F238E27FC236}">
                <a16:creationId xmlns:a16="http://schemas.microsoft.com/office/drawing/2014/main" id="{EAEB2202-F0EA-204C-856C-4AA2D0860C14}"/>
              </a:ext>
            </a:extLst>
          </p:cNvPr>
          <p:cNvCxnSpPr>
            <a:cxnSpLocks/>
          </p:cNvCxnSpPr>
          <p:nvPr/>
        </p:nvCxnSpPr>
        <p:spPr>
          <a:xfrm flipH="1" flipV="1">
            <a:off x="5618291" y="2933454"/>
            <a:ext cx="629473" cy="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7E6A490F-3C2E-1F40-B4DD-222A3138A64E}"/>
              </a:ext>
            </a:extLst>
          </p:cNvPr>
          <p:cNvSpPr/>
          <p:nvPr/>
        </p:nvSpPr>
        <p:spPr>
          <a:xfrm>
            <a:off x="4998122" y="3015714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Coriolis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1099606-46C9-4048-B2D3-4005A5AEFED6}"/>
              </a:ext>
            </a:extLst>
          </p:cNvPr>
          <p:cNvSpPr/>
          <p:nvPr/>
        </p:nvSpPr>
        <p:spPr>
          <a:xfrm>
            <a:off x="4775763" y="4909202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Centrifugal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E49967E6-2008-4A46-9D39-8AC2F8D8BE65}"/>
              </a:ext>
            </a:extLst>
          </p:cNvPr>
          <p:cNvSpPr txBox="1"/>
          <p:nvPr/>
        </p:nvSpPr>
        <p:spPr>
          <a:xfrm>
            <a:off x="6743832" y="2090079"/>
            <a:ext cx="716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8000" dirty="0"/>
              <a:t>X</a:t>
            </a:r>
            <a:endParaRPr kumimoji="1" lang="zh-TW" altLang="en-US" sz="8000" dirty="0"/>
          </a:p>
        </p:txBody>
      </p:sp>
      <p:pic>
        <p:nvPicPr>
          <p:cNvPr id="25" name="Picture 16" descr="Screen Shot 2016-10-17 at 8.31.37 PM.png">
            <a:extLst>
              <a:ext uri="{FF2B5EF4-FFF2-40B4-BE49-F238E27FC236}">
                <a16:creationId xmlns:a16="http://schemas.microsoft.com/office/drawing/2014/main" id="{E61CA26C-5CDE-1B43-87D4-ECC2A3F7B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725" y="0"/>
            <a:ext cx="2755642" cy="1142966"/>
          </a:xfrm>
          <a:prstGeom prst="rect">
            <a:avLst/>
          </a:prstGeom>
          <a:ln w="76200" cmpd="sng">
            <a:noFill/>
          </a:ln>
        </p:spPr>
      </p:pic>
      <p:cxnSp>
        <p:nvCxnSpPr>
          <p:cNvPr id="26" name="Straight Arrow Connector 12">
            <a:extLst>
              <a:ext uri="{FF2B5EF4-FFF2-40B4-BE49-F238E27FC236}">
                <a16:creationId xmlns:a16="http://schemas.microsoft.com/office/drawing/2014/main" id="{C457880F-85FD-7F46-A685-456E865BEF2D}"/>
              </a:ext>
            </a:extLst>
          </p:cNvPr>
          <p:cNvCxnSpPr>
            <a:cxnSpLocks/>
          </p:cNvCxnSpPr>
          <p:nvPr/>
        </p:nvCxnSpPr>
        <p:spPr>
          <a:xfrm flipV="1">
            <a:off x="7374100" y="186690"/>
            <a:ext cx="641102" cy="83752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5AABC9B-6666-4A4E-AB96-7573966C01C4}"/>
              </a:ext>
            </a:extLst>
          </p:cNvPr>
          <p:cNvSpPr txBox="1"/>
          <p:nvPr/>
        </p:nvSpPr>
        <p:spPr>
          <a:xfrm>
            <a:off x="839988" y="113577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</a:t>
            </a:r>
            <a:r>
              <a:rPr kumimoji="1"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NH</a:t>
            </a:r>
            <a:endParaRPr kumimoji="1"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E0D3209F-BE0B-5247-BD29-6E91DE665E2D}"/>
              </a:ext>
            </a:extLst>
          </p:cNvPr>
          <p:cNvGrpSpPr/>
          <p:nvPr/>
        </p:nvGrpSpPr>
        <p:grpSpPr>
          <a:xfrm>
            <a:off x="560860" y="1560488"/>
            <a:ext cx="3729978" cy="2103144"/>
            <a:chOff x="4820948" y="2709164"/>
            <a:chExt cx="3729978" cy="2103144"/>
          </a:xfrm>
        </p:grpSpPr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BA427869-62AB-E744-AA50-43BC2ACF6E73}"/>
                </a:ext>
              </a:extLst>
            </p:cNvPr>
            <p:cNvSpPr/>
            <p:nvPr/>
          </p:nvSpPr>
          <p:spPr>
            <a:xfrm>
              <a:off x="6315295" y="3137887"/>
              <a:ext cx="1674421" cy="1674421"/>
            </a:xfrm>
            <a:prstGeom prst="ellipse">
              <a:avLst/>
            </a:prstGeom>
            <a:noFill/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cxnSp>
          <p:nvCxnSpPr>
            <p:cNvPr id="30" name="直線箭頭接點 29">
              <a:extLst>
                <a:ext uri="{FF2B5EF4-FFF2-40B4-BE49-F238E27FC236}">
                  <a16:creationId xmlns:a16="http://schemas.microsoft.com/office/drawing/2014/main" id="{299D6F75-7933-104E-B19F-348AF4A599CE}"/>
                </a:ext>
              </a:extLst>
            </p:cNvPr>
            <p:cNvCxnSpPr>
              <a:cxnSpLocks/>
              <a:stCxn id="29" idx="6"/>
            </p:cNvCxnSpPr>
            <p:nvPr/>
          </p:nvCxnSpPr>
          <p:spPr>
            <a:xfrm>
              <a:off x="7989716" y="3975098"/>
              <a:ext cx="0" cy="103486"/>
            </a:xfrm>
            <a:prstGeom prst="straightConnector1">
              <a:avLst/>
            </a:prstGeom>
            <a:ln w="47625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箭頭接點 30">
              <a:extLst>
                <a:ext uri="{FF2B5EF4-FFF2-40B4-BE49-F238E27FC236}">
                  <a16:creationId xmlns:a16="http://schemas.microsoft.com/office/drawing/2014/main" id="{35B152D5-19E5-0649-980B-F4851C621C2D}"/>
                </a:ext>
              </a:extLst>
            </p:cNvPr>
            <p:cNvCxnSpPr>
              <a:stCxn id="29" idx="2"/>
            </p:cNvCxnSpPr>
            <p:nvPr/>
          </p:nvCxnSpPr>
          <p:spPr>
            <a:xfrm flipV="1">
              <a:off x="6315295" y="3019104"/>
              <a:ext cx="0" cy="9559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F8A2918-9B46-374F-970D-6A6D243BA6D0}"/>
                </a:ext>
              </a:extLst>
            </p:cNvPr>
            <p:cNvSpPr/>
            <p:nvPr/>
          </p:nvSpPr>
          <p:spPr>
            <a:xfrm>
              <a:off x="6157239" y="2709164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TW" dirty="0"/>
                <a:t>V</a:t>
              </a:r>
              <a:endParaRPr lang="zh-TW" altLang="en-US" dirty="0"/>
            </a:p>
          </p:txBody>
        </p:sp>
        <p:cxnSp>
          <p:nvCxnSpPr>
            <p:cNvPr id="33" name="直線箭頭接點 32">
              <a:extLst>
                <a:ext uri="{FF2B5EF4-FFF2-40B4-BE49-F238E27FC236}">
                  <a16:creationId xmlns:a16="http://schemas.microsoft.com/office/drawing/2014/main" id="{13F4AC8D-BDCC-394C-87A4-E292E970B8B2}"/>
                </a:ext>
              </a:extLst>
            </p:cNvPr>
            <p:cNvCxnSpPr>
              <a:stCxn id="29" idx="2"/>
            </p:cNvCxnSpPr>
            <p:nvPr/>
          </p:nvCxnSpPr>
          <p:spPr>
            <a:xfrm flipV="1">
              <a:off x="6315295" y="3975097"/>
              <a:ext cx="629474" cy="1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箭頭接點 33">
              <a:extLst>
                <a:ext uri="{FF2B5EF4-FFF2-40B4-BE49-F238E27FC236}">
                  <a16:creationId xmlns:a16="http://schemas.microsoft.com/office/drawing/2014/main" id="{58224C23-9EB7-9140-A0DB-BA9F5CBEC8C7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flipH="1" flipV="1">
              <a:off x="5685822" y="3975097"/>
              <a:ext cx="629473" cy="1"/>
            </a:xfrm>
            <a:prstGeom prst="straightConnector1">
              <a:avLst/>
            </a:prstGeom>
            <a:ln w="762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6F34092-DE81-BD4B-B60A-577875768852}"/>
                </a:ext>
              </a:extLst>
            </p:cNvPr>
            <p:cNvSpPr/>
            <p:nvPr/>
          </p:nvSpPr>
          <p:spPr>
            <a:xfrm>
              <a:off x="6347461" y="3544602"/>
              <a:ext cx="10118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chemeClr val="accent6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Coriolis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8BF9D64-1987-3046-A7CD-3299F650AF7B}"/>
                </a:ext>
              </a:extLst>
            </p:cNvPr>
            <p:cNvSpPr/>
            <p:nvPr/>
          </p:nvSpPr>
          <p:spPr>
            <a:xfrm>
              <a:off x="4820948" y="3544602"/>
              <a:ext cx="14077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chemeClr val="accent4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Centrifugal</a:t>
              </a:r>
              <a:endParaRPr lang="zh-TW" alt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80F6DBB6-2845-0942-8C80-1579310C90F9}"/>
                </a:ext>
              </a:extLst>
            </p:cNvPr>
            <p:cNvSpPr txBox="1"/>
            <p:nvPr/>
          </p:nvSpPr>
          <p:spPr>
            <a:xfrm>
              <a:off x="7728265" y="2973268"/>
              <a:ext cx="822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R&lt;0</a:t>
              </a:r>
              <a:endParaRPr kumimoji="1"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0" name="橢圓 39">
            <a:extLst>
              <a:ext uri="{FF2B5EF4-FFF2-40B4-BE49-F238E27FC236}">
                <a16:creationId xmlns:a16="http://schemas.microsoft.com/office/drawing/2014/main" id="{BFEA550F-237F-054F-AE2D-18FD003F2C75}"/>
              </a:ext>
            </a:extLst>
          </p:cNvPr>
          <p:cNvSpPr/>
          <p:nvPr/>
        </p:nvSpPr>
        <p:spPr>
          <a:xfrm>
            <a:off x="2102243" y="4602216"/>
            <a:ext cx="1674421" cy="1674421"/>
          </a:xfrm>
          <a:prstGeom prst="ellips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1" name="直線箭頭接點 40">
            <a:extLst>
              <a:ext uri="{FF2B5EF4-FFF2-40B4-BE49-F238E27FC236}">
                <a16:creationId xmlns:a16="http://schemas.microsoft.com/office/drawing/2014/main" id="{133CB841-F33C-EF41-99E8-357DDD948E9E}"/>
              </a:ext>
            </a:extLst>
          </p:cNvPr>
          <p:cNvCxnSpPr/>
          <p:nvPr/>
        </p:nvCxnSpPr>
        <p:spPr>
          <a:xfrm flipV="1">
            <a:off x="3764465" y="5312102"/>
            <a:ext cx="0" cy="84922"/>
          </a:xfrm>
          <a:prstGeom prst="straightConnector1">
            <a:avLst/>
          </a:prstGeom>
          <a:ln w="41275">
            <a:solidFill>
              <a:srgbClr val="1F4E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F270BD01-1B44-A345-91DD-24E0A67B8B33}"/>
              </a:ext>
            </a:extLst>
          </p:cNvPr>
          <p:cNvSpPr txBox="1"/>
          <p:nvPr/>
        </p:nvSpPr>
        <p:spPr>
          <a:xfrm>
            <a:off x="3548480" y="4514292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R&gt;0</a:t>
            </a:r>
            <a:endParaRPr kumimoji="1" lang="zh-TW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3" name="直線箭頭接點 42">
            <a:extLst>
              <a:ext uri="{FF2B5EF4-FFF2-40B4-BE49-F238E27FC236}">
                <a16:creationId xmlns:a16="http://schemas.microsoft.com/office/drawing/2014/main" id="{5759EE94-01DD-AC4B-AC07-A8B712D6882B}"/>
              </a:ext>
            </a:extLst>
          </p:cNvPr>
          <p:cNvCxnSpPr>
            <a:cxnSpLocks/>
          </p:cNvCxnSpPr>
          <p:nvPr/>
        </p:nvCxnSpPr>
        <p:spPr>
          <a:xfrm>
            <a:off x="2093771" y="5328505"/>
            <a:ext cx="0" cy="8319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53E87356-A88C-504A-AD88-B08FD40B3FEB}"/>
              </a:ext>
            </a:extLst>
          </p:cNvPr>
          <p:cNvSpPr/>
          <p:nvPr/>
        </p:nvSpPr>
        <p:spPr>
          <a:xfrm>
            <a:off x="1936370" y="6092226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dirty="0"/>
              <a:t>V</a:t>
            </a:r>
            <a:endParaRPr lang="zh-TW" altLang="en-US" dirty="0"/>
          </a:p>
        </p:txBody>
      </p:sp>
      <p:cxnSp>
        <p:nvCxnSpPr>
          <p:cNvPr id="45" name="直線箭頭接點 44">
            <a:extLst>
              <a:ext uri="{FF2B5EF4-FFF2-40B4-BE49-F238E27FC236}">
                <a16:creationId xmlns:a16="http://schemas.microsoft.com/office/drawing/2014/main" id="{99EA6268-1BC8-FC4E-AFA0-AFB130EAD785}"/>
              </a:ext>
            </a:extLst>
          </p:cNvPr>
          <p:cNvCxnSpPr>
            <a:cxnSpLocks/>
          </p:cNvCxnSpPr>
          <p:nvPr/>
        </p:nvCxnSpPr>
        <p:spPr>
          <a:xfrm flipH="1" flipV="1">
            <a:off x="1492908" y="5327587"/>
            <a:ext cx="629473" cy="1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箭頭接點 45">
            <a:extLst>
              <a:ext uri="{FF2B5EF4-FFF2-40B4-BE49-F238E27FC236}">
                <a16:creationId xmlns:a16="http://schemas.microsoft.com/office/drawing/2014/main" id="{9192FD07-0AC5-D448-8C04-947C3E49C322}"/>
              </a:ext>
            </a:extLst>
          </p:cNvPr>
          <p:cNvCxnSpPr>
            <a:cxnSpLocks/>
          </p:cNvCxnSpPr>
          <p:nvPr/>
        </p:nvCxnSpPr>
        <p:spPr>
          <a:xfrm flipH="1" flipV="1">
            <a:off x="1507766" y="5468748"/>
            <a:ext cx="629473" cy="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28CA2EA1-4650-3140-9FDC-758E2DF2B525}"/>
              </a:ext>
            </a:extLst>
          </p:cNvPr>
          <p:cNvSpPr/>
          <p:nvPr/>
        </p:nvSpPr>
        <p:spPr>
          <a:xfrm>
            <a:off x="771296" y="5497394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Coriolis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9C7F175-1921-5A40-9C7C-CBE456896C10}"/>
              </a:ext>
            </a:extLst>
          </p:cNvPr>
          <p:cNvSpPr/>
          <p:nvPr/>
        </p:nvSpPr>
        <p:spPr>
          <a:xfrm>
            <a:off x="640403" y="4931050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Centrifugal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C02361D9-C110-FA47-8A5A-5254093751B2}"/>
              </a:ext>
            </a:extLst>
          </p:cNvPr>
          <p:cNvSpPr txBox="1"/>
          <p:nvPr/>
        </p:nvSpPr>
        <p:spPr>
          <a:xfrm>
            <a:off x="2572448" y="4807028"/>
            <a:ext cx="716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8000" dirty="0"/>
              <a:t>X</a:t>
            </a:r>
            <a:endParaRPr kumimoji="1"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40596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/>
      <p:bldP spid="23" grpId="0"/>
      <p:bldP spid="24" grpId="0"/>
      <p:bldP spid="47" grpId="0"/>
      <p:bldP spid="48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8" y="1312188"/>
            <a:ext cx="844591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 true inertial motion, all forces vanish and the motion maintains a uniform velocity. </a:t>
            </a:r>
          </a:p>
          <a:p>
            <a:pPr algn="just"/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/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atmosphere</a:t>
            </a: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motions are nearly always generated and maintained by </a:t>
            </a:r>
            <a:r>
              <a:rPr 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pressure gradient forces</a:t>
            </a: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; the conditions of uniform pressure required for pure inertial flow rarely exist. </a:t>
            </a:r>
          </a:p>
          <a:p>
            <a:pPr algn="just"/>
            <a:endParaRPr 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/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oceans</a:t>
            </a: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however, currents are often generated by </a:t>
            </a:r>
            <a:r>
              <a:rPr lang="en-US" sz="2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transient winds</a:t>
            </a:r>
            <a:r>
              <a:rPr 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blowing across the surface, rather than by internal pressure gradients. As a result, significant amounts of energy occur in currents that oscillate with near inertial periods. 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5B7A49B-6106-6F4F-9F26-42076579BC41}"/>
              </a:ext>
            </a:extLst>
          </p:cNvPr>
          <p:cNvSpPr txBox="1"/>
          <p:nvPr/>
        </p:nvSpPr>
        <p:spPr>
          <a:xfrm>
            <a:off x="280543" y="204808"/>
            <a:ext cx="8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Inertial Flow</a:t>
            </a:r>
            <a:r>
              <a:rPr lang="zh-TW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TW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(Oscillation)</a:t>
            </a:r>
          </a:p>
        </p:txBody>
      </p:sp>
      <p:cxnSp>
        <p:nvCxnSpPr>
          <p:cNvPr id="5" name="直接连接符 39">
            <a:extLst>
              <a:ext uri="{FF2B5EF4-FFF2-40B4-BE49-F238E27FC236}">
                <a16:creationId xmlns:a16="http://schemas.microsoft.com/office/drawing/2014/main" id="{6536895D-0539-284B-9F9E-055E7C46DE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57662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9-29 at 11.00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70" y="6114143"/>
            <a:ext cx="3148487" cy="526143"/>
          </a:xfrm>
          <a:prstGeom prst="rect">
            <a:avLst/>
          </a:prstGeom>
        </p:spPr>
      </p:pic>
      <p:pic>
        <p:nvPicPr>
          <p:cNvPr id="6" name="Picture 5" descr="Screen Shot 2016-09-29 at 10.59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24" y="2457535"/>
            <a:ext cx="2569505" cy="1164842"/>
          </a:xfrm>
          <a:prstGeom prst="rect">
            <a:avLst/>
          </a:prstGeom>
        </p:spPr>
      </p:pic>
      <p:pic>
        <p:nvPicPr>
          <p:cNvPr id="18" name="Picture 17" descr="Screen Shot 2016-09-30 at 2.28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5" y="4518016"/>
            <a:ext cx="2013144" cy="749077"/>
          </a:xfrm>
          <a:prstGeom prst="rect">
            <a:avLst/>
          </a:prstGeom>
        </p:spPr>
      </p:pic>
      <p:pic>
        <p:nvPicPr>
          <p:cNvPr id="19" name="Picture 18" descr="Screen Shot 2016-09-30 at 2.28.3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5" y="3622377"/>
            <a:ext cx="1838431" cy="8446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88571" y="5428151"/>
            <a:ext cx="493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V = 30 m/s, R = 300m, f = 10</a:t>
            </a:r>
            <a:r>
              <a:rPr lang="en-US" sz="2800" baseline="30000" dirty="0">
                <a:solidFill>
                  <a:srgbClr val="FFFF00"/>
                </a:solidFill>
                <a:latin typeface="Arial Narrow"/>
                <a:cs typeface="Arial Narrow"/>
              </a:rPr>
              <a:t>-4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s</a:t>
            </a:r>
            <a:r>
              <a:rPr lang="en-US" sz="2800" baseline="30000" dirty="0">
                <a:solidFill>
                  <a:srgbClr val="FFFF00"/>
                </a:solidFill>
                <a:latin typeface="Arial Narrow"/>
                <a:cs typeface="Arial Narrow"/>
              </a:rPr>
              <a:t>-1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4111" y="1323163"/>
            <a:ext cx="8484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FFCC"/>
                </a:solidFill>
                <a:latin typeface="Arial Narrow"/>
                <a:cs typeface="Arial Narrow"/>
              </a:rPr>
              <a:t>If the horizontal scale of the motion is small enough, balance between </a:t>
            </a:r>
            <a:r>
              <a:rPr lang="en-US" sz="2800" dirty="0">
                <a:solidFill>
                  <a:schemeClr val="bg2"/>
                </a:solidFill>
                <a:latin typeface="Arial Narrow"/>
                <a:cs typeface="Arial Narrow"/>
              </a:rPr>
              <a:t>pressure gradient force </a:t>
            </a:r>
            <a:r>
              <a:rPr lang="en-US" sz="2800" dirty="0">
                <a:solidFill>
                  <a:srgbClr val="CCFFCC"/>
                </a:solidFill>
                <a:latin typeface="Arial Narrow"/>
                <a:cs typeface="Arial Narrow"/>
              </a:rPr>
              <a:t>and</a:t>
            </a:r>
            <a:r>
              <a:rPr lang="en-US" sz="2800" dirty="0">
                <a:latin typeface="Arial Narrow"/>
                <a:cs typeface="Arial Narrow"/>
              </a:rPr>
              <a:t> </a:t>
            </a:r>
            <a:r>
              <a:rPr lang="en-US" sz="2800" dirty="0">
                <a:solidFill>
                  <a:srgbClr val="EEECE1"/>
                </a:solidFill>
                <a:latin typeface="Arial Narrow"/>
                <a:cs typeface="Arial Narrow"/>
              </a:rPr>
              <a:t>centrifugal force</a:t>
            </a:r>
          </a:p>
        </p:txBody>
      </p:sp>
      <p:pic>
        <p:nvPicPr>
          <p:cNvPr id="2" name="Picture 1" descr="Screen Shot 2016-10-17 at 9.29.4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24" y="4037692"/>
            <a:ext cx="2922234" cy="1165415"/>
          </a:xfrm>
          <a:prstGeom prst="rect">
            <a:avLst/>
          </a:prstGeom>
          <a:ln w="76200" cmpd="sng">
            <a:solidFill>
              <a:srgbClr val="00009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489617" y="5401513"/>
            <a:ext cx="209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FFCC"/>
                </a:solidFill>
                <a:latin typeface="Arial Narrow"/>
                <a:cs typeface="Arial Narrow"/>
              </a:rPr>
              <a:t>For a tornado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34916" y="3779049"/>
            <a:ext cx="25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 Narrow"/>
              </a:rPr>
              <a:t>  </a:t>
            </a:r>
            <a:r>
              <a:rPr lang="en-US" sz="2400" dirty="0">
                <a:solidFill>
                  <a:srgbClr val="CCFFCC"/>
                </a:solidFill>
                <a:cs typeface="Arial Narrow"/>
              </a:rPr>
              <a:t>Cyclonic low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9629" y="4523351"/>
            <a:ext cx="235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FFCC"/>
                </a:solidFill>
                <a:cs typeface="Arial Narrow"/>
              </a:rPr>
              <a:t>Anti-cyclonic low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96485" y="6126092"/>
            <a:ext cx="364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CFFCC"/>
                </a:solidFill>
                <a:latin typeface="Arial Narrow"/>
                <a:cs typeface="Arial Narrow"/>
              </a:rPr>
              <a:t>Coriolis</a:t>
            </a:r>
            <a:r>
              <a:rPr lang="en-US" sz="2400" dirty="0">
                <a:solidFill>
                  <a:srgbClr val="CCFFCC"/>
                </a:solidFill>
                <a:latin typeface="Arial Narrow"/>
                <a:cs typeface="Arial Narrow"/>
              </a:rPr>
              <a:t> force can be neglected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88707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9D789"/>
                </a:solidFill>
                <a:latin typeface="Arial Narrow"/>
                <a:cs typeface="Arial Narrow"/>
              </a:rPr>
              <a:t>3.2.4 </a:t>
            </a:r>
            <a:r>
              <a:rPr lang="en-US" dirty="0" err="1">
                <a:solidFill>
                  <a:srgbClr val="F9D789"/>
                </a:solidFill>
                <a:latin typeface="Arial Narrow"/>
                <a:cs typeface="Arial Narrow"/>
              </a:rPr>
              <a:t>Cyclostrophic</a:t>
            </a:r>
            <a:r>
              <a:rPr lang="en-US" dirty="0">
                <a:solidFill>
                  <a:srgbClr val="F9D789"/>
                </a:solidFill>
                <a:latin typeface="Arial Narrow"/>
                <a:cs typeface="Arial Narrow"/>
              </a:rPr>
              <a:t> Flow</a:t>
            </a:r>
          </a:p>
        </p:txBody>
      </p:sp>
    </p:spTree>
    <p:extLst>
      <p:ext uri="{BB962C8B-B14F-4D97-AF65-F5344CB8AC3E}">
        <p14:creationId xmlns:p14="http://schemas.microsoft.com/office/powerpoint/2010/main" val="1706170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85864" y="417832"/>
          <a:ext cx="3205398" cy="614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3911600" imgH="7493000" progId="Word.Document.12">
                  <p:embed/>
                </p:oleObj>
              </mc:Choice>
              <mc:Fallback>
                <p:oleObj name="Document" r:id="rId3" imgW="3911600" imgH="7493000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5864" y="417832"/>
                        <a:ext cx="3205398" cy="614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creen Shot 2016-09-29 at 11.00.3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88"/>
            <a:ext cx="9144000" cy="6854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000" y="417832"/>
            <a:ext cx="28484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Arial Narrow"/>
                <a:cs typeface="Arial Narrow"/>
              </a:rPr>
              <a:t>Majority of tornadoes in the NH are observed to rotate in a cyclonic sense. This is due to the fact that they are embedded in environments that favor cyclonic rotation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5144" y="1933193"/>
            <a:ext cx="2413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Arial Narrow"/>
                <a:cs typeface="Arial Narrow"/>
              </a:rPr>
              <a:t>However, smaller-scale vortices, such as dust and water spouts, do not have a preferred direction of rotation.</a:t>
            </a:r>
          </a:p>
        </p:txBody>
      </p:sp>
    </p:spTree>
    <p:extLst>
      <p:ext uri="{BB962C8B-B14F-4D97-AF65-F5344CB8AC3E}">
        <p14:creationId xmlns:p14="http://schemas.microsoft.com/office/powerpoint/2010/main" val="262116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141"/>
          </a:xfrm>
        </p:spPr>
        <p:txBody>
          <a:bodyPr/>
          <a:lstStyle/>
          <a:p>
            <a:r>
              <a:rPr lang="en-US" dirty="0">
                <a:solidFill>
                  <a:srgbClr val="F9D7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1763"/>
            <a:ext cx="8686800" cy="5279731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How do we solve these equations?</a:t>
            </a:r>
          </a:p>
          <a:p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What kind of methods (tools) do you expect to use to simplify the equations?</a:t>
            </a:r>
          </a:p>
          <a:p>
            <a:pPr lvl="1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Scale analysis for different weather systems</a:t>
            </a:r>
          </a:p>
          <a:p>
            <a:pPr lvl="1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Reasonable assumptions</a:t>
            </a:r>
          </a:p>
          <a:p>
            <a:pPr lvl="1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Useful coordinates for better depicting specific situations </a:t>
            </a:r>
          </a:p>
          <a:p>
            <a:pPr lvl="1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More variables (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vorticity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, divergence, potential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vorticity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 ……)</a:t>
            </a:r>
          </a:p>
          <a:p>
            <a:pPr lvl="1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Linearization for wave theory</a:t>
            </a:r>
          </a:p>
          <a:p>
            <a:pPr lvl="1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Parameterization for subsystems</a:t>
            </a:r>
          </a:p>
          <a:p>
            <a:pPr marL="457200" lvl="1" indent="0">
              <a:buNone/>
            </a:pP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55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CB41B1F-06F8-1D48-9A78-A2E1B46590E2}"/>
              </a:ext>
            </a:extLst>
          </p:cNvPr>
          <p:cNvSpPr txBox="1"/>
          <p:nvPr/>
        </p:nvSpPr>
        <p:spPr>
          <a:xfrm>
            <a:off x="228600" y="146957"/>
            <a:ext cx="5354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>
                <a:solidFill>
                  <a:srgbClr val="F9D7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Vertical</a:t>
            </a:r>
            <a:r>
              <a:rPr lang="zh-TW" altLang="en-US" sz="4400" dirty="0">
                <a:solidFill>
                  <a:srgbClr val="F9D7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 </a:t>
            </a:r>
            <a:r>
              <a:rPr lang="en-US" altLang="zh-TW" sz="4400" dirty="0">
                <a:solidFill>
                  <a:srgbClr val="F9D7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Coordinate</a:t>
            </a:r>
            <a:endParaRPr lang="zh-TW" altLang="en-US" sz="4400" dirty="0">
              <a:solidFill>
                <a:srgbClr val="F9D78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7447E1C-348B-104C-A5E3-FF0930590EEE}"/>
              </a:ext>
            </a:extLst>
          </p:cNvPr>
          <p:cNvSpPr txBox="1"/>
          <p:nvPr/>
        </p:nvSpPr>
        <p:spPr>
          <a:xfrm>
            <a:off x="81116" y="1228397"/>
            <a:ext cx="913993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kumimoji="1"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monotonic</a:t>
            </a:r>
            <a:r>
              <a:rPr kumimoji="1" lang="zh-TW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function</a:t>
            </a:r>
            <a:r>
              <a:rPr kumimoji="1" lang="zh-TW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kumimoji="1"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height</a:t>
            </a:r>
            <a:r>
              <a:rPr kumimoji="1"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</a:t>
            </a:r>
            <a:r>
              <a:rPr kumimoji="1"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pressure</a:t>
            </a:r>
          </a:p>
          <a:p>
            <a:endParaRPr kumimoji="1" lang="en-US" altLang="zh-TW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Height</a:t>
            </a:r>
          </a:p>
          <a:p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Pressure</a:t>
            </a:r>
          </a:p>
          <a:p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Potential</a:t>
            </a:r>
            <a:r>
              <a:rPr kumimoji="1"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temperature</a:t>
            </a:r>
          </a:p>
          <a:p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Sigma</a:t>
            </a:r>
          </a:p>
          <a:p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</a:p>
          <a:p>
            <a:endParaRPr kumimoji="1" lang="en-US" altLang="zh-TW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Can</a:t>
            </a:r>
            <a:r>
              <a:rPr kumimoji="1"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be</a:t>
            </a:r>
            <a:r>
              <a:rPr kumimoji="1"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used</a:t>
            </a:r>
            <a:r>
              <a:rPr kumimoji="1"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</a:t>
            </a:r>
            <a:r>
              <a:rPr kumimoji="1"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independent</a:t>
            </a:r>
            <a:r>
              <a:rPr kumimoji="1"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vertical</a:t>
            </a:r>
            <a:r>
              <a:rPr kumimoji="1" lang="zh-TW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coordinate</a:t>
            </a:r>
          </a:p>
          <a:p>
            <a:endParaRPr kumimoji="1" lang="en-US" altLang="zh-TW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404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0AAD770-E6C0-3A46-A97C-FDB35CF4F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12"/>
          <a:stretch/>
        </p:blipFill>
        <p:spPr>
          <a:xfrm>
            <a:off x="0" y="1933784"/>
            <a:ext cx="5499846" cy="4924216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4830988F-9E3E-4B43-B661-61FD43AFC20F}"/>
              </a:ext>
            </a:extLst>
          </p:cNvPr>
          <p:cNvSpPr txBox="1"/>
          <p:nvPr/>
        </p:nvSpPr>
        <p:spPr>
          <a:xfrm>
            <a:off x="280543" y="204808"/>
            <a:ext cx="870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Conversion of Vertical Coordinates</a:t>
            </a:r>
          </a:p>
        </p:txBody>
      </p:sp>
      <p:cxnSp>
        <p:nvCxnSpPr>
          <p:cNvPr id="4" name="直接连接符 39">
            <a:extLst>
              <a:ext uri="{FF2B5EF4-FFF2-40B4-BE49-F238E27FC236}">
                <a16:creationId xmlns:a16="http://schemas.microsoft.com/office/drawing/2014/main" id="{A4C232C0-5CCD-FF4A-86FB-00F2982DCF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rgbClr val="1F4E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CDEF24C-0C9D-964A-93E9-57D1A7750E85}"/>
                  </a:ext>
                </a:extLst>
              </p:cNvPr>
              <p:cNvSpPr txBox="1"/>
              <p:nvPr/>
            </p:nvSpPr>
            <p:spPr>
              <a:xfrm>
                <a:off x="3213846" y="4531659"/>
                <a:ext cx="19005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EX</a:t>
                </a:r>
                <a:r>
                  <a:rPr kumimoji="1" lang="zh-TW" altLang="en-US" dirty="0"/>
                  <a:t>：</a:t>
                </a:r>
                <a:r>
                  <a:rPr kumimoji="1" lang="en-US" altLang="zh-TW" dirty="0"/>
                  <a:t>pressure or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CDEF24C-0C9D-964A-93E9-57D1A7750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846" y="4531659"/>
                <a:ext cx="1900585" cy="369332"/>
              </a:xfrm>
              <a:prstGeom prst="rect">
                <a:avLst/>
              </a:prstGeom>
              <a:blipFill>
                <a:blip r:embed="rId3"/>
                <a:stretch>
                  <a:fillRect l="-1987" t="-6667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0320494-E171-B044-BA93-CB6A8E8BB66F}"/>
                  </a:ext>
                </a:extLst>
              </p:cNvPr>
              <p:cNvSpPr txBox="1"/>
              <p:nvPr/>
            </p:nvSpPr>
            <p:spPr>
              <a:xfrm>
                <a:off x="851751" y="1293837"/>
                <a:ext cx="37202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TW" sz="24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)</a:t>
                </a:r>
                <a:endParaRPr kumimoji="1"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0320494-E171-B044-BA93-CB6A8E8BB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51" y="1293837"/>
                <a:ext cx="3720249" cy="369332"/>
              </a:xfrm>
              <a:prstGeom prst="rect">
                <a:avLst/>
              </a:prstGeom>
              <a:blipFill>
                <a:blip r:embed="rId4"/>
                <a:stretch>
                  <a:fillRect l="-2381" t="-20000" r="-4082" b="-4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94DA55C-FBC6-654E-A9E9-B9D290C166C9}"/>
                  </a:ext>
                </a:extLst>
              </p:cNvPr>
              <p:cNvSpPr txBox="1"/>
              <p:nvPr/>
            </p:nvSpPr>
            <p:spPr>
              <a:xfrm>
                <a:off x="770314" y="1971856"/>
                <a:ext cx="4930196" cy="602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94DA55C-FBC6-654E-A9E9-B9D290C16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14" y="1971856"/>
                <a:ext cx="4930196" cy="602794"/>
              </a:xfrm>
              <a:prstGeom prst="rect">
                <a:avLst/>
              </a:prstGeom>
              <a:blipFill>
                <a:blip r:embed="rId5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F956E6C-4391-1E42-B617-CA8D056CFE7A}"/>
                  </a:ext>
                </a:extLst>
              </p:cNvPr>
              <p:cNvSpPr txBox="1"/>
              <p:nvPr/>
            </p:nvSpPr>
            <p:spPr>
              <a:xfrm>
                <a:off x="4832935" y="2907427"/>
                <a:ext cx="32066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TW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Taking the limits as </a:t>
                </a:r>
                <a14:m>
                  <m:oMath xmlns:m="http://schemas.openxmlformats.org/officeDocument/2006/math">
                    <m:r>
                      <a:rPr kumimoji="1" lang="zh-TW" alt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TW" alt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F956E6C-4391-1E42-B617-CA8D056CF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935" y="2907427"/>
                <a:ext cx="3206647" cy="276999"/>
              </a:xfrm>
              <a:prstGeom prst="rect">
                <a:avLst/>
              </a:prstGeom>
              <a:blipFill>
                <a:blip r:embed="rId6"/>
                <a:stretch>
                  <a:fillRect l="-4348" t="-21739" r="-1186" b="-434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97D8F1B-E153-5148-8513-E079595D187E}"/>
                  </a:ext>
                </a:extLst>
              </p:cNvPr>
              <p:cNvSpPr txBox="1"/>
              <p:nvPr/>
            </p:nvSpPr>
            <p:spPr>
              <a:xfrm>
                <a:off x="4851775" y="3327885"/>
                <a:ext cx="3568221" cy="602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97D8F1B-E153-5148-8513-E079595D1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775" y="3327885"/>
                <a:ext cx="3568221" cy="602794"/>
              </a:xfrm>
              <a:prstGeom prst="rect">
                <a:avLst/>
              </a:prstGeom>
              <a:blipFill>
                <a:blip r:embed="rId7"/>
                <a:stretch>
                  <a:fillRect r="-355" b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51A5D173-ECC3-5841-BDD1-78924CAC0C7E}"/>
              </a:ext>
            </a:extLst>
          </p:cNvPr>
          <p:cNvSpPr/>
          <p:nvPr/>
        </p:nvSpPr>
        <p:spPr>
          <a:xfrm>
            <a:off x="4715355" y="3311843"/>
            <a:ext cx="898357" cy="67858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0B070FE-C741-2641-9AF9-5D7362FB0758}"/>
              </a:ext>
            </a:extLst>
          </p:cNvPr>
          <p:cNvSpPr/>
          <p:nvPr/>
        </p:nvSpPr>
        <p:spPr>
          <a:xfrm>
            <a:off x="7700064" y="3311843"/>
            <a:ext cx="823449" cy="6785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158CEE6-6E50-BF47-8C6C-3DE550339EC7}"/>
              </a:ext>
            </a:extLst>
          </p:cNvPr>
          <p:cNvSpPr/>
          <p:nvPr/>
        </p:nvSpPr>
        <p:spPr>
          <a:xfrm>
            <a:off x="5871356" y="3327885"/>
            <a:ext cx="1571065" cy="6785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E5169AB1-EDB4-CE48-82FC-B4B717712483}"/>
              </a:ext>
            </a:extLst>
          </p:cNvPr>
          <p:cNvCxnSpPr/>
          <p:nvPr/>
        </p:nvCxnSpPr>
        <p:spPr>
          <a:xfrm flipV="1">
            <a:off x="373388" y="5092262"/>
            <a:ext cx="1912612" cy="96169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D4E7090A-5C1D-C848-A88A-709E5B9E7F74}"/>
              </a:ext>
            </a:extLst>
          </p:cNvPr>
          <p:cNvCxnSpPr>
            <a:cxnSpLocks/>
          </p:cNvCxnSpPr>
          <p:nvPr/>
        </p:nvCxnSpPr>
        <p:spPr>
          <a:xfrm>
            <a:off x="373388" y="6053959"/>
            <a:ext cx="1912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4151AFC3-1275-9B47-ACA1-BF12B85F9E80}"/>
              </a:ext>
            </a:extLst>
          </p:cNvPr>
          <p:cNvCxnSpPr>
            <a:cxnSpLocks/>
          </p:cNvCxnSpPr>
          <p:nvPr/>
        </p:nvCxnSpPr>
        <p:spPr>
          <a:xfrm>
            <a:off x="2301766" y="5092262"/>
            <a:ext cx="0" cy="96169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6892" y="1408952"/>
                <a:ext cx="8685984" cy="4216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Arial"/>
                  <a:buChar char="•"/>
                </a:pPr>
                <a:r>
                  <a:rPr lang="en-US" sz="32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 Narrow"/>
                  </a:rPr>
                  <a:t>Why do we use pressure coordinates?</a:t>
                </a:r>
              </a:p>
              <a:p>
                <a:pPr marL="457200" indent="-457200" algn="just">
                  <a:lnSpc>
                    <a:spcPct val="50000"/>
                  </a:lnSpc>
                  <a:buFont typeface="Arial"/>
                  <a:buChar char="•"/>
                </a:pPr>
                <a:endParaRPr lang="en-US" sz="32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 Narrow"/>
                </a:endParaRPr>
              </a:p>
              <a:p>
                <a:pPr marL="914400" lvl="1" indent="-457200" algn="just">
                  <a:buFont typeface="系統字體"/>
                  <a:buChar char="-"/>
                </a:pPr>
                <a:r>
                  <a:rPr lang="en-US" sz="28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 Narrow"/>
                  </a:rPr>
                  <a:t>Weather maps use </a:t>
                </a:r>
                <a:r>
                  <a:rPr lang="en-US" sz="28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 Narrow"/>
                  </a:rPr>
                  <a:t>pressure surfaces</a:t>
                </a:r>
                <a:r>
                  <a:rPr lang="en-US" sz="2800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 Narrow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 Narrow"/>
                  </a:rPr>
                  <a:t>instead of height surfaces.</a:t>
                </a:r>
              </a:p>
              <a:p>
                <a:pPr marL="914400" lvl="1" indent="-457200" algn="just">
                  <a:buFont typeface="系統字體"/>
                  <a:buChar char="-"/>
                </a:pPr>
                <a:r>
                  <a:rPr lang="en-US" sz="28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 Narrow"/>
                  </a:rPr>
                  <a:t>It is most convenient to use </a:t>
                </a:r>
                <a:r>
                  <a:rPr lang="en-US" sz="28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 Narrow"/>
                  </a:rPr>
                  <a:t>pressure vertical coordinate</a:t>
                </a:r>
                <a:r>
                  <a:rPr lang="en-US" sz="28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 Narrow"/>
                  </a:rPr>
                  <a:t> in the topics. </a:t>
                </a:r>
              </a:p>
              <a:p>
                <a:pPr lvl="1" algn="just"/>
                <a:r>
                  <a:rPr lang="en-US" sz="28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 Narrow"/>
                  </a:rPr>
                  <a:t>		(why? </a:t>
                </a:r>
                <a14:m>
                  <m:oMath xmlns:m="http://schemas.openxmlformats.org/officeDocument/2006/math">
                    <m:r>
                      <a:rPr kumimoji="1" lang="en-US" altLang="zh-TW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TW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TW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kumimoji="1" lang="en-US" altLang="zh-TW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 Narrow"/>
                  </a:rPr>
                  <a:t>, or  isothermal)</a:t>
                </a:r>
              </a:p>
              <a:p>
                <a:pPr marL="914400" lvl="1" indent="-457200" algn="just">
                  <a:lnSpc>
                    <a:spcPct val="50000"/>
                  </a:lnSpc>
                  <a:buFont typeface="Arial"/>
                  <a:buChar char="•"/>
                </a:pPr>
                <a:endParaRPr lang="en-US" sz="32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 Narrow"/>
                </a:endParaRPr>
              </a:p>
              <a:p>
                <a:pPr marL="457200" indent="-457200" algn="just">
                  <a:buFont typeface="Arial"/>
                  <a:buChar char="•"/>
                </a:pPr>
                <a:r>
                  <a:rPr lang="en-US" sz="32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 Narrow"/>
                  </a:rPr>
                  <a:t>We rewrite the dynamic equations in </a:t>
                </a:r>
                <a:r>
                  <a:rPr lang="en-US" sz="32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 Narrow"/>
                  </a:rPr>
                  <a:t>isobaric</a:t>
                </a:r>
                <a:r>
                  <a:rPr lang="en-US" sz="32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 Narrow"/>
                  </a:rPr>
                  <a:t> coordinates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92" y="1408952"/>
                <a:ext cx="8685984" cy="4216539"/>
              </a:xfrm>
              <a:prstGeom prst="rect">
                <a:avLst/>
              </a:prstGeom>
              <a:blipFill>
                <a:blip r:embed="rId2"/>
                <a:stretch>
                  <a:fillRect l="-1314" t="-1802" r="-1752" b="-39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0543" y="204808"/>
            <a:ext cx="8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Pressure</a:t>
            </a:r>
            <a:r>
              <a:rPr lang="zh-TW" altLang="en-US" sz="4000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TW" sz="4000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as</a:t>
            </a:r>
            <a:r>
              <a:rPr lang="zh-TW" altLang="en-US" sz="4000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TW" sz="4000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a</a:t>
            </a:r>
            <a:r>
              <a:rPr lang="zh-TW" altLang="en-US" sz="4000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TW" sz="4000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Vertical</a:t>
            </a:r>
            <a:r>
              <a:rPr lang="zh-TW" altLang="en-US" sz="4000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TW" sz="4000" dirty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Coordinate</a:t>
            </a:r>
          </a:p>
        </p:txBody>
      </p:sp>
      <p:cxnSp>
        <p:nvCxnSpPr>
          <p:cNvPr id="5" name="直接连接符 39">
            <a:extLst>
              <a:ext uri="{FF2B5EF4-FFF2-40B4-BE49-F238E27FC236}">
                <a16:creationId xmlns:a16="http://schemas.microsoft.com/office/drawing/2014/main" id="{BBC9D239-6769-6440-BD15-2A544C8E37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6523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wind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19"/>
            <a:ext cx="9144000" cy="5852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8747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500 </a:t>
            </a:r>
            <a:r>
              <a:rPr lang="en-US" sz="2000" dirty="0" err="1"/>
              <a:t>mb</a:t>
            </a:r>
            <a:r>
              <a:rPr lang="en-US" sz="2000" dirty="0"/>
              <a:t> winds for 22 February 2015. Numbers are altitude in tens of meters (i.e., the 500 </a:t>
            </a:r>
            <a:r>
              <a:rPr lang="en-US" sz="2000" dirty="0" err="1"/>
              <a:t>mb</a:t>
            </a:r>
            <a:r>
              <a:rPr lang="en-US" sz="2000" dirty="0"/>
              <a:t> surface in the high is at 5940 m (594 </a:t>
            </a:r>
            <a:r>
              <a:rPr lang="en-US" sz="2000" dirty="0" err="1"/>
              <a:t>dm</a:t>
            </a:r>
            <a:r>
              <a:rPr lang="en-US" sz="2000" dirty="0"/>
              <a:t>) altitude).   Credit: NOAA</a:t>
            </a:r>
          </a:p>
        </p:txBody>
      </p:sp>
    </p:spTree>
    <p:extLst>
      <p:ext uri="{BB962C8B-B14F-4D97-AF65-F5344CB8AC3E}">
        <p14:creationId xmlns:p14="http://schemas.microsoft.com/office/powerpoint/2010/main" val="384154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85B51C9A-FD35-AF49-AF1B-88778C7CD416}"/>
              </a:ext>
            </a:extLst>
          </p:cNvPr>
          <p:cNvSpPr txBox="1"/>
          <p:nvPr/>
        </p:nvSpPr>
        <p:spPr>
          <a:xfrm>
            <a:off x="280543" y="204808"/>
            <a:ext cx="83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P-Coordinate</a:t>
            </a:r>
          </a:p>
        </p:txBody>
      </p:sp>
      <p:cxnSp>
        <p:nvCxnSpPr>
          <p:cNvPr id="12" name="直接连接符 39">
            <a:extLst>
              <a:ext uri="{FF2B5EF4-FFF2-40B4-BE49-F238E27FC236}">
                <a16:creationId xmlns:a16="http://schemas.microsoft.com/office/drawing/2014/main" id="{25E896EE-D299-2A40-842C-9C7FC4400F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8" y="912694"/>
            <a:ext cx="81501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BBCA488-9A5D-AE49-A8FF-A7FE42D96ED7}"/>
                  </a:ext>
                </a:extLst>
              </p:cNvPr>
              <p:cNvSpPr txBox="1"/>
              <p:nvPr/>
            </p:nvSpPr>
            <p:spPr>
              <a:xfrm>
                <a:off x="452382" y="1168789"/>
                <a:ext cx="3568221" cy="6027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BBCA488-9A5D-AE49-A8FF-A7FE42D96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2" y="1168789"/>
                <a:ext cx="3568221" cy="602794"/>
              </a:xfrm>
              <a:prstGeom prst="rect">
                <a:avLst/>
              </a:prstGeom>
              <a:blipFill>
                <a:blip r:embed="rId2"/>
                <a:stretch>
                  <a:fillRect b="-61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D733743E-C2B6-CC41-A381-AE673BFBE7EB}"/>
              </a:ext>
            </a:extLst>
          </p:cNvPr>
          <p:cNvSpPr txBox="1"/>
          <p:nvPr/>
        </p:nvSpPr>
        <p:spPr>
          <a:xfrm>
            <a:off x="176980" y="1941475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Let</a:t>
            </a:r>
            <a:r>
              <a:rPr kumimoji="1"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</a:t>
            </a:r>
            <a:r>
              <a:rPr kumimoji="1"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kumimoji="1"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p,</a:t>
            </a:r>
            <a:r>
              <a:rPr kumimoji="1"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</a:t>
            </a:r>
            <a:r>
              <a:rPr kumimoji="1"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kumimoji="1"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</a:t>
            </a:r>
            <a:endParaRPr kumimoji="1" lang="zh-TW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9684646-2DC0-5547-9435-615497277973}"/>
                  </a:ext>
                </a:extLst>
              </p:cNvPr>
              <p:cNvSpPr txBox="1"/>
              <p:nvPr/>
            </p:nvSpPr>
            <p:spPr>
              <a:xfrm>
                <a:off x="374918" y="2335454"/>
                <a:ext cx="3691588" cy="6433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9684646-2DC0-5547-9435-615497277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18" y="2335454"/>
                <a:ext cx="3691588" cy="643381"/>
              </a:xfrm>
              <a:prstGeom prst="rect">
                <a:avLst/>
              </a:prstGeom>
              <a:blipFill>
                <a:blip r:embed="rId3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F8041DB1-DA8F-004D-A662-3066AB583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8211"/>
            <a:ext cx="3759200" cy="340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0020262-EC55-6846-AA85-D24C684E1E6D}"/>
                  </a:ext>
                </a:extLst>
              </p:cNvPr>
              <p:cNvSpPr txBox="1"/>
              <p:nvPr/>
            </p:nvSpPr>
            <p:spPr>
              <a:xfrm>
                <a:off x="374918" y="3203381"/>
                <a:ext cx="3056927" cy="6433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TW" sz="24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0020262-EC55-6846-AA85-D24C684E1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18" y="3203381"/>
                <a:ext cx="3056927" cy="643381"/>
              </a:xfrm>
              <a:prstGeom prst="rect">
                <a:avLst/>
              </a:prstGeom>
              <a:blipFill>
                <a:blip r:embed="rId5"/>
                <a:stretch>
                  <a:fillRect l="-3320" b="-11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75E82A4-783D-B542-9189-824FF4CDBBBE}"/>
                  </a:ext>
                </a:extLst>
              </p:cNvPr>
              <p:cNvSpPr txBox="1"/>
              <p:nvPr/>
            </p:nvSpPr>
            <p:spPr>
              <a:xfrm>
                <a:off x="374918" y="4019166"/>
                <a:ext cx="2944717" cy="6433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kumimoji="1"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en-US" altLang="zh-TW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75E82A4-783D-B542-9189-824FF4CDB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18" y="4019166"/>
                <a:ext cx="2944717" cy="643381"/>
              </a:xfrm>
              <a:prstGeom prst="rect">
                <a:avLst/>
              </a:prstGeom>
              <a:blipFill>
                <a:blip r:embed="rId6"/>
                <a:stretch>
                  <a:fillRect l="-1724" r="-1293" b="-1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箭頭接點 20">
            <a:extLst>
              <a:ext uri="{FF2B5EF4-FFF2-40B4-BE49-F238E27FC236}">
                <a16:creationId xmlns:a16="http://schemas.microsoft.com/office/drawing/2014/main" id="{D9F4A0A7-906E-6046-9A65-3E25E3B07FF6}"/>
              </a:ext>
            </a:extLst>
          </p:cNvPr>
          <p:cNvCxnSpPr>
            <a:cxnSpLocks/>
          </p:cNvCxnSpPr>
          <p:nvPr/>
        </p:nvCxnSpPr>
        <p:spPr>
          <a:xfrm flipH="1" flipV="1">
            <a:off x="2159028" y="4605454"/>
            <a:ext cx="1347451" cy="3225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14363A3F-9D45-7E4C-944F-4E13E8E0E605}"/>
                  </a:ext>
                </a:extLst>
              </p:cNvPr>
              <p:cNvSpPr txBox="1"/>
              <p:nvPr/>
            </p:nvSpPr>
            <p:spPr>
              <a:xfrm>
                <a:off x="393390" y="4871040"/>
                <a:ext cx="2540760" cy="667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200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14363A3F-9D45-7E4C-944F-4E13E8E0E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90" y="4871040"/>
                <a:ext cx="2540760" cy="667234"/>
              </a:xfrm>
              <a:prstGeom prst="rect">
                <a:avLst/>
              </a:prstGeom>
              <a:blipFill>
                <a:blip r:embed="rId7"/>
                <a:stretch>
                  <a:fillRect t="-3846" b="-9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62C2239-98A2-4C46-ACAB-EECC32F98698}"/>
                  </a:ext>
                </a:extLst>
              </p:cNvPr>
              <p:cNvSpPr txBox="1"/>
              <p:nvPr/>
            </p:nvSpPr>
            <p:spPr>
              <a:xfrm>
                <a:off x="650768" y="5686738"/>
                <a:ext cx="1967012" cy="667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l-GR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62C2239-98A2-4C46-ACAB-EECC32F98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68" y="5686738"/>
                <a:ext cx="1967012" cy="667234"/>
              </a:xfrm>
              <a:prstGeom prst="rect">
                <a:avLst/>
              </a:prstGeom>
              <a:blipFill>
                <a:blip r:embed="rId8"/>
                <a:stretch>
                  <a:fillRect l="-1923" t="-1887" r="-641" b="-7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B98CBC3-7FA8-B34D-986E-D0E1F47007A8}"/>
                  </a:ext>
                </a:extLst>
              </p:cNvPr>
              <p:cNvSpPr/>
              <p:nvPr/>
            </p:nvSpPr>
            <p:spPr>
              <a:xfrm>
                <a:off x="3203300" y="4706318"/>
                <a:ext cx="893450" cy="4434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1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kumimoji="1" lang="en-US" altLang="zh-TW" sz="1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TW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zh-TW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TW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B98CBC3-7FA8-B34D-986E-D0E1F4700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300" y="4706318"/>
                <a:ext cx="893450" cy="4434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407294FC-F3E2-1046-8B84-44915CA0EC36}"/>
              </a:ext>
            </a:extLst>
          </p:cNvPr>
          <p:cNvSpPr txBox="1"/>
          <p:nvPr/>
        </p:nvSpPr>
        <p:spPr>
          <a:xfrm>
            <a:off x="4227871" y="4391811"/>
            <a:ext cx="4699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 the isobaric coordinate, the </a:t>
            </a:r>
            <a:r>
              <a:rPr kumimoji="1" lang="en-US" altLang="zh-TW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pressure gradient force </a:t>
            </a:r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is measured by the </a:t>
            </a:r>
            <a:r>
              <a:rPr kumimoji="1" lang="en-US" altLang="zh-TW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gradient of geopotential</a:t>
            </a:r>
            <a:r>
              <a:rPr kumimoji="1"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at constant pressure</a:t>
            </a:r>
            <a:endParaRPr kumimoji="1"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5298452E-FCD8-7845-A6DE-5CC1CF401456}"/>
                  </a:ext>
                </a:extLst>
              </p:cNvPr>
              <p:cNvSpPr txBox="1"/>
              <p:nvPr/>
            </p:nvSpPr>
            <p:spPr>
              <a:xfrm>
                <a:off x="5758626" y="5258523"/>
                <a:ext cx="1967012" cy="667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l-GR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5298452E-FCD8-7845-A6DE-5CC1CF401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626" y="5258523"/>
                <a:ext cx="1967012" cy="667234"/>
              </a:xfrm>
              <a:prstGeom prst="rect">
                <a:avLst/>
              </a:prstGeom>
              <a:blipFill>
                <a:blip r:embed="rId10"/>
                <a:stretch>
                  <a:fillRect l="-1923" r="-641" b="-7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B9957A92-B977-4D44-AF52-43A8A01A145A}"/>
                  </a:ext>
                </a:extLst>
              </p:cNvPr>
              <p:cNvSpPr txBox="1"/>
              <p:nvPr/>
            </p:nvSpPr>
            <p:spPr>
              <a:xfrm>
                <a:off x="5797604" y="5954542"/>
                <a:ext cx="1969834" cy="713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l-GR" altLang="zh-TW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a:rPr kumimoji="1"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B9957A92-B977-4D44-AF52-43A8A01A1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604" y="5954542"/>
                <a:ext cx="1969834" cy="713400"/>
              </a:xfrm>
              <a:prstGeom prst="rect">
                <a:avLst/>
              </a:prstGeom>
              <a:blipFill>
                <a:blip r:embed="rId11"/>
                <a:stretch>
                  <a:fillRect l="-2564" b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12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F3D3005-5294-B948-A4EB-2BE939007F76}"/>
              </a:ext>
            </a:extLst>
          </p:cNvPr>
          <p:cNvSpPr/>
          <p:nvPr/>
        </p:nvSpPr>
        <p:spPr>
          <a:xfrm>
            <a:off x="417870" y="960706"/>
            <a:ext cx="5963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Momentum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</a:t>
            </a:r>
          </a:p>
          <a:p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Continuity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</a:t>
            </a:r>
          </a:p>
          <a:p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Thermodynamic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Energy</a:t>
            </a:r>
            <a:r>
              <a:rPr kumimoji="1"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Equation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5E2FD6C-AC8A-774A-8A03-625464EE9205}"/>
              </a:ext>
            </a:extLst>
          </p:cNvPr>
          <p:cNvSpPr/>
          <p:nvPr/>
        </p:nvSpPr>
        <p:spPr>
          <a:xfrm>
            <a:off x="5134835" y="2438089"/>
            <a:ext cx="3026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in</a:t>
            </a:r>
            <a:r>
              <a:rPr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 </a:t>
            </a:r>
            <a:r>
              <a:rPr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Narrow"/>
              </a:rPr>
              <a:t>P-Coordinate</a:t>
            </a:r>
          </a:p>
        </p:txBody>
      </p:sp>
    </p:spTree>
    <p:extLst>
      <p:ext uri="{BB962C8B-B14F-4D97-AF65-F5344CB8AC3E}">
        <p14:creationId xmlns:p14="http://schemas.microsoft.com/office/powerpoint/2010/main" val="314773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3330</TotalTime>
  <Words>1268</Words>
  <Application>Microsoft Macintosh PowerPoint</Application>
  <PresentationFormat>On-screen Show (4:3)</PresentationFormat>
  <Paragraphs>269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Microsoft YaHei</vt:lpstr>
      <vt:lpstr>系統字體</vt:lpstr>
      <vt:lpstr>Arial</vt:lpstr>
      <vt:lpstr>Arial Narrow</vt:lpstr>
      <vt:lpstr>Calibri</vt:lpstr>
      <vt:lpstr>Calibri Light</vt:lpstr>
      <vt:lpstr>Cambria Math</vt:lpstr>
      <vt:lpstr>helvetica neue</vt:lpstr>
      <vt:lpstr>Times</vt:lpstr>
      <vt:lpstr>Office 佈景主題</vt:lpstr>
      <vt:lpstr>Document</vt:lpstr>
      <vt:lpstr>PowerPoint Presentation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Han-Ching Chen</dc:creator>
  <cp:lastModifiedBy>Sen Zhao</cp:lastModifiedBy>
  <cp:revision>118</cp:revision>
  <dcterms:created xsi:type="dcterms:W3CDTF">2019-01-26T01:29:33Z</dcterms:created>
  <dcterms:modified xsi:type="dcterms:W3CDTF">2020-01-23T23:44:48Z</dcterms:modified>
</cp:coreProperties>
</file>