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2"/>
  </p:notesMasterIdLst>
  <p:handoutMasterIdLst>
    <p:handoutMasterId r:id="rId43"/>
  </p:handoutMasterIdLst>
  <p:sldIdLst>
    <p:sldId id="312" r:id="rId2"/>
    <p:sldId id="307" r:id="rId3"/>
    <p:sldId id="308" r:id="rId4"/>
    <p:sldId id="300" r:id="rId5"/>
    <p:sldId id="314" r:id="rId6"/>
    <p:sldId id="313" r:id="rId7"/>
    <p:sldId id="366" r:id="rId8"/>
    <p:sldId id="318" r:id="rId9"/>
    <p:sldId id="315" r:id="rId10"/>
    <p:sldId id="316" r:id="rId11"/>
    <p:sldId id="368" r:id="rId12"/>
    <p:sldId id="317" r:id="rId13"/>
    <p:sldId id="347" r:id="rId14"/>
    <p:sldId id="369" r:id="rId15"/>
    <p:sldId id="370" r:id="rId16"/>
    <p:sldId id="320" r:id="rId17"/>
    <p:sldId id="306" r:id="rId18"/>
    <p:sldId id="359" r:id="rId19"/>
    <p:sldId id="329" r:id="rId20"/>
    <p:sldId id="361" r:id="rId21"/>
    <p:sldId id="301" r:id="rId22"/>
    <p:sldId id="334" r:id="rId23"/>
    <p:sldId id="362" r:id="rId24"/>
    <p:sldId id="338" r:id="rId25"/>
    <p:sldId id="363" r:id="rId26"/>
    <p:sldId id="339" r:id="rId27"/>
    <p:sldId id="341" r:id="rId28"/>
    <p:sldId id="364" r:id="rId29"/>
    <p:sldId id="365" r:id="rId30"/>
    <p:sldId id="327" r:id="rId31"/>
    <p:sldId id="373" r:id="rId32"/>
    <p:sldId id="374" r:id="rId33"/>
    <p:sldId id="336" r:id="rId34"/>
    <p:sldId id="344" r:id="rId35"/>
    <p:sldId id="345" r:id="rId36"/>
    <p:sldId id="331" r:id="rId37"/>
    <p:sldId id="343" r:id="rId38"/>
    <p:sldId id="358" r:id="rId39"/>
    <p:sldId id="371" r:id="rId40"/>
    <p:sldId id="372" r:id="rId41"/>
  </p:sldIdLst>
  <p:sldSz cx="9721850" cy="6840538"/>
  <p:notesSz cx="6797675" cy="9874250"/>
  <p:defaultTextStyle>
    <a:defPPr>
      <a:defRPr lang="zh-CN"/>
    </a:defPPr>
    <a:lvl1pPr algn="l" defTabSz="904875" rtl="0" eaLnBrk="0" fontAlgn="base" hangingPunct="0">
      <a:spcBef>
        <a:spcPct val="0"/>
      </a:spcBef>
      <a:spcAft>
        <a:spcPct val="0"/>
      </a:spcAft>
      <a:defRPr kern="1200">
        <a:solidFill>
          <a:schemeClr val="tx1"/>
        </a:solidFill>
        <a:latin typeface="Arial" charset="0"/>
        <a:ea typeface="宋体" charset="-122"/>
        <a:cs typeface="+mn-cs"/>
      </a:defRPr>
    </a:lvl1pPr>
    <a:lvl2pPr marL="452438" indent="4763" algn="l" defTabSz="904875" rtl="0" eaLnBrk="0" fontAlgn="base" hangingPunct="0">
      <a:spcBef>
        <a:spcPct val="0"/>
      </a:spcBef>
      <a:spcAft>
        <a:spcPct val="0"/>
      </a:spcAft>
      <a:defRPr kern="1200">
        <a:solidFill>
          <a:schemeClr val="tx1"/>
        </a:solidFill>
        <a:latin typeface="Arial" charset="0"/>
        <a:ea typeface="宋体" charset="-122"/>
        <a:cs typeface="+mn-cs"/>
      </a:defRPr>
    </a:lvl2pPr>
    <a:lvl3pPr marL="904875" indent="9525" algn="l" defTabSz="904875" rtl="0" eaLnBrk="0" fontAlgn="base" hangingPunct="0">
      <a:spcBef>
        <a:spcPct val="0"/>
      </a:spcBef>
      <a:spcAft>
        <a:spcPct val="0"/>
      </a:spcAft>
      <a:defRPr kern="1200">
        <a:solidFill>
          <a:schemeClr val="tx1"/>
        </a:solidFill>
        <a:latin typeface="Arial" charset="0"/>
        <a:ea typeface="宋体" charset="-122"/>
        <a:cs typeface="+mn-cs"/>
      </a:defRPr>
    </a:lvl3pPr>
    <a:lvl4pPr marL="1357313" indent="14288" algn="l" defTabSz="904875" rtl="0" eaLnBrk="0" fontAlgn="base" hangingPunct="0">
      <a:spcBef>
        <a:spcPct val="0"/>
      </a:spcBef>
      <a:spcAft>
        <a:spcPct val="0"/>
      </a:spcAft>
      <a:defRPr kern="1200">
        <a:solidFill>
          <a:schemeClr val="tx1"/>
        </a:solidFill>
        <a:latin typeface="Arial" charset="0"/>
        <a:ea typeface="宋体" charset="-122"/>
        <a:cs typeface="+mn-cs"/>
      </a:defRPr>
    </a:lvl4pPr>
    <a:lvl5pPr marL="1809750" indent="19050" algn="l" defTabSz="904875" rtl="0" eaLnBrk="0" fontAlgn="base" hangingPunct="0">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55">
          <p15:clr>
            <a:srgbClr val="A4A3A4"/>
          </p15:clr>
        </p15:guide>
        <p15:guide id="2" pos="306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CC"/>
    <a:srgbClr val="0033CC"/>
    <a:srgbClr val="FF9933"/>
    <a:srgbClr val="33CCCC"/>
    <a:srgbClr val="000099"/>
    <a:srgbClr val="CC0000"/>
    <a:srgbClr val="66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6"/>
    <p:restoredTop sz="65221" autoAdjust="0"/>
  </p:normalViewPr>
  <p:slideViewPr>
    <p:cSldViewPr>
      <p:cViewPr varScale="1">
        <p:scale>
          <a:sx n="74" d="100"/>
          <a:sy n="74" d="100"/>
        </p:scale>
        <p:origin x="1696" y="184"/>
      </p:cViewPr>
      <p:guideLst>
        <p:guide orient="horz" pos="2155"/>
        <p:guide pos="3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131" d="100"/>
          <a:sy n="131"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1"/>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49688" y="0"/>
            <a:ext cx="2946400" cy="495301"/>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CE42A2A5-08F9-E04F-9E62-F99E195A4B60}" type="datetimeFigureOut">
              <a:rPr lang="zh-CN" altLang="en-US"/>
              <a:pPr>
                <a:defRPr/>
              </a:pPr>
              <a:t>2020/1/23</a:t>
            </a:fld>
            <a:endParaRPr lang="zh-CN" altLang="en-US"/>
          </a:p>
        </p:txBody>
      </p:sp>
      <p:sp>
        <p:nvSpPr>
          <p:cNvPr id="4" name="页脚占位符 3"/>
          <p:cNvSpPr>
            <a:spLocks noGrp="1"/>
          </p:cNvSpPr>
          <p:nvPr>
            <p:ph type="ftr" sz="quarter" idx="2"/>
          </p:nvPr>
        </p:nvSpPr>
        <p:spPr>
          <a:xfrm>
            <a:off x="0" y="9378950"/>
            <a:ext cx="2946400" cy="495301"/>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49688" y="9378950"/>
            <a:ext cx="2946400" cy="495301"/>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AAFE4B00-A18A-0C4F-B398-EB9239A233B4}" type="slidenum">
              <a:rPr lang="zh-CN" altLang="en-US"/>
              <a:pPr>
                <a:defRPr/>
              </a:pPr>
              <a:t>‹#›</a:t>
            </a:fld>
            <a:endParaRPr lang="zh-CN" altLang="en-US"/>
          </a:p>
        </p:txBody>
      </p:sp>
    </p:spTree>
    <p:extLst>
      <p:ext uri="{BB962C8B-B14F-4D97-AF65-F5344CB8AC3E}">
        <p14:creationId xmlns:p14="http://schemas.microsoft.com/office/powerpoint/2010/main" val="151323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1"/>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5301"/>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a:defRPr/>
            </a:pPr>
            <a:fld id="{45CFACFB-19C2-0546-8373-60C1368236B6}" type="datetimeFigureOut">
              <a:rPr lang="zh-CN" altLang="en-US"/>
              <a:pPr>
                <a:defRPr/>
              </a:pPr>
              <a:t>2020/1/23</a:t>
            </a:fld>
            <a:endParaRPr lang="zh-CN" altLang="en-US"/>
          </a:p>
        </p:txBody>
      </p:sp>
      <p:sp>
        <p:nvSpPr>
          <p:cNvPr id="4" name="幻灯片图像占位符 3"/>
          <p:cNvSpPr>
            <a:spLocks noGrp="1" noRot="1" noChangeAspect="1"/>
          </p:cNvSpPr>
          <p:nvPr>
            <p:ph type="sldImg" idx="2"/>
          </p:nvPr>
        </p:nvSpPr>
        <p:spPr>
          <a:xfrm>
            <a:off x="1030288" y="1233488"/>
            <a:ext cx="4737100" cy="333533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1" y="4751389"/>
            <a:ext cx="5438775" cy="3889375"/>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378950"/>
            <a:ext cx="2946400" cy="495301"/>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49688" y="9378950"/>
            <a:ext cx="2946400" cy="495301"/>
          </a:xfrm>
          <a:prstGeom prst="rect">
            <a:avLst/>
          </a:prstGeom>
        </p:spPr>
        <p:txBody>
          <a:bodyPr vert="horz" lIns="91440" tIns="45720" rIns="91440" bIns="45720" rtlCol="0" anchor="b"/>
          <a:lstStyle>
            <a:lvl1pPr algn="r" eaLnBrk="1" hangingPunct="1">
              <a:defRPr sz="1200">
                <a:latin typeface="Arial" panose="020B0604020202020204" pitchFamily="34" charset="0"/>
                <a:ea typeface="宋体" panose="02010600030101010101" pitchFamily="2" charset="-122"/>
              </a:defRPr>
            </a:lvl1pPr>
          </a:lstStyle>
          <a:p>
            <a:pPr>
              <a:defRPr/>
            </a:pPr>
            <a:fld id="{BF2446CB-936A-B94E-A5B4-355B358FB6BB}" type="slidenum">
              <a:rPr lang="zh-CN" altLang="en-US"/>
              <a:pPr>
                <a:defRPr/>
              </a:pPr>
              <a:t>‹#›</a:t>
            </a:fld>
            <a:endParaRPr lang="zh-CN" altLang="en-US"/>
          </a:p>
        </p:txBody>
      </p:sp>
    </p:spTree>
    <p:extLst>
      <p:ext uri="{BB962C8B-B14F-4D97-AF65-F5344CB8AC3E}">
        <p14:creationId xmlns:p14="http://schemas.microsoft.com/office/powerpoint/2010/main" val="2304575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Welcome back to Applied Atmospheric Dynamics Class.</a:t>
            </a:r>
          </a:p>
          <a:p>
            <a:endParaRPr lang="en-US" altLang="zh-CN" dirty="0"/>
          </a:p>
          <a:p>
            <a:r>
              <a:rPr lang="en-US" altLang="zh-CN" dirty="0"/>
              <a:t>Last week, we have learned about some of the Chapter 3. </a:t>
            </a:r>
          </a:p>
          <a:p>
            <a:endParaRPr lang="en-US" altLang="zh-CN" dirty="0"/>
          </a:p>
          <a:p>
            <a:r>
              <a:rPr lang="en-US" altLang="zh-CN" dirty="0"/>
              <a:t>We</a:t>
            </a:r>
            <a:r>
              <a:rPr lang="zh-CN" altLang="en-US" baseline="0" dirty="0"/>
              <a:t> </a:t>
            </a:r>
            <a:r>
              <a:rPr lang="en-US" altLang="zh-CN" baseline="0" dirty="0"/>
              <a:t>continue</a:t>
            </a:r>
            <a:r>
              <a:rPr lang="zh-CN" altLang="en-US" baseline="0" dirty="0"/>
              <a:t> </a:t>
            </a:r>
            <a:r>
              <a:rPr lang="en-US" altLang="zh-CN" baseline="0" dirty="0"/>
              <a:t>to</a:t>
            </a:r>
            <a:r>
              <a:rPr lang="zh-CN" altLang="en-US" baseline="0" dirty="0"/>
              <a:t> </a:t>
            </a:r>
            <a:r>
              <a:rPr lang="en-US" altLang="zh-CN" baseline="0" dirty="0"/>
              <a:t>talk</a:t>
            </a:r>
            <a:r>
              <a:rPr lang="zh-CN" altLang="en-US" baseline="0" dirty="0"/>
              <a:t> </a:t>
            </a:r>
            <a:r>
              <a:rPr lang="en-US" altLang="zh-CN" baseline="0" dirty="0"/>
              <a:t>about</a:t>
            </a:r>
            <a:r>
              <a:rPr lang="zh-CN" altLang="en-US" baseline="0" dirty="0"/>
              <a:t> </a:t>
            </a:r>
            <a:r>
              <a:rPr lang="en-US" altLang="zh-CN" baseline="0" dirty="0"/>
              <a:t>Chapter</a:t>
            </a:r>
            <a:r>
              <a:rPr lang="zh-CN" altLang="en-US" baseline="0" dirty="0"/>
              <a:t> </a:t>
            </a:r>
            <a:r>
              <a:rPr lang="en-US" altLang="zh-CN" baseline="0" dirty="0"/>
              <a:t>3</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Holton’s</a:t>
            </a:r>
            <a:r>
              <a:rPr lang="zh-CN" altLang="en-US" baseline="0" dirty="0"/>
              <a:t> </a:t>
            </a:r>
            <a:r>
              <a:rPr lang="en-US" altLang="zh-CN" baseline="0" dirty="0"/>
              <a:t>text</a:t>
            </a:r>
            <a:r>
              <a:rPr lang="zh-CN" altLang="en-US" baseline="0" dirty="0"/>
              <a:t> </a:t>
            </a:r>
            <a:r>
              <a:rPr lang="en-US" altLang="zh-CN" baseline="0" dirty="0"/>
              <a:t>book.</a:t>
            </a:r>
            <a:r>
              <a:rPr lang="zh-CN" altLang="en-US" baseline="0" dirty="0"/>
              <a:t> </a:t>
            </a:r>
            <a:r>
              <a:rPr lang="en-US" altLang="zh-CN" baseline="0" dirty="0"/>
              <a:t>On</a:t>
            </a:r>
            <a:r>
              <a:rPr lang="zh-CN" altLang="en-US" baseline="0" dirty="0"/>
              <a:t> </a:t>
            </a:r>
            <a:r>
              <a:rPr lang="en-US" altLang="zh-CN" baseline="0" dirty="0"/>
              <a:t>last</a:t>
            </a:r>
            <a:r>
              <a:rPr lang="zh-CN" altLang="en-US" baseline="0" dirty="0"/>
              <a:t> </a:t>
            </a:r>
            <a:r>
              <a:rPr lang="en-US" altLang="zh-CN" baseline="0" dirty="0"/>
              <a:t>lecture,</a:t>
            </a:r>
            <a:r>
              <a:rPr lang="zh-CN" altLang="en-US" baseline="0" dirty="0"/>
              <a:t> </a:t>
            </a:r>
            <a:r>
              <a:rPr lang="en-US" altLang="zh-CN" baseline="0" dirty="0"/>
              <a:t>we</a:t>
            </a:r>
            <a:r>
              <a:rPr lang="zh-CN" altLang="en-US" baseline="0" dirty="0"/>
              <a:t> </a:t>
            </a:r>
            <a:r>
              <a:rPr lang="en-US" altLang="zh-CN" baseline="0" dirty="0"/>
              <a:t>have</a:t>
            </a:r>
            <a:r>
              <a:rPr lang="zh-CN" altLang="en-US" baseline="0" dirty="0"/>
              <a:t> </a:t>
            </a:r>
            <a:r>
              <a:rPr lang="en-US" altLang="zh-CN" baseline="0" dirty="0"/>
              <a:t>learned</a:t>
            </a:r>
            <a:r>
              <a:rPr lang="zh-CN" altLang="en-US" baseline="0" dirty="0"/>
              <a:t> </a:t>
            </a:r>
            <a:endParaRPr lang="en-US" altLang="zh-CN" baseline="0" dirty="0"/>
          </a:p>
          <a:p>
            <a:r>
              <a:rPr lang="en-US" altLang="zh-CN" baseline="0" dirty="0"/>
              <a:t>Why</a:t>
            </a:r>
            <a:r>
              <a:rPr lang="zh-CN" altLang="en-US" baseline="0" dirty="0"/>
              <a:t> </a:t>
            </a:r>
            <a:r>
              <a:rPr lang="en-US" altLang="zh-CN" baseline="0" dirty="0"/>
              <a:t>do we</a:t>
            </a:r>
            <a:r>
              <a:rPr lang="zh-CN" altLang="en-US" baseline="0" dirty="0"/>
              <a:t> </a:t>
            </a:r>
            <a:r>
              <a:rPr lang="en-US" altLang="zh-CN" baseline="0" dirty="0"/>
              <a:t>use</a:t>
            </a:r>
            <a:r>
              <a:rPr lang="zh-CN" altLang="en-US" baseline="0" dirty="0"/>
              <a:t> </a:t>
            </a:r>
            <a:r>
              <a:rPr lang="en-US" altLang="zh-CN" baseline="0" dirty="0"/>
              <a:t>the</a:t>
            </a:r>
            <a:r>
              <a:rPr lang="zh-CN" altLang="en-US" baseline="0" dirty="0"/>
              <a:t> </a:t>
            </a:r>
            <a:r>
              <a:rPr lang="en-US" altLang="zh-CN" baseline="0" dirty="0"/>
              <a:t>pressure</a:t>
            </a:r>
            <a:r>
              <a:rPr lang="zh-CN" altLang="en-US" baseline="0" dirty="0"/>
              <a:t> </a:t>
            </a:r>
            <a:r>
              <a:rPr lang="en-US" altLang="zh-CN" baseline="0" dirty="0"/>
              <a:t>as</a:t>
            </a:r>
            <a:r>
              <a:rPr lang="zh-CN" altLang="en-US" baseline="0" dirty="0"/>
              <a:t> </a:t>
            </a:r>
            <a:r>
              <a:rPr lang="en-US" altLang="zh-CN" baseline="0" dirty="0"/>
              <a:t>vertical</a:t>
            </a:r>
            <a:r>
              <a:rPr lang="zh-CN" altLang="en-US" baseline="0" dirty="0"/>
              <a:t> </a:t>
            </a:r>
            <a:r>
              <a:rPr lang="en-US" altLang="zh-CN" baseline="0" dirty="0"/>
              <a:t>coordinate?</a:t>
            </a:r>
          </a:p>
          <a:p>
            <a:r>
              <a:rPr lang="en-US" altLang="zh-CN" baseline="0" dirty="0"/>
              <a:t>What</a:t>
            </a:r>
            <a:r>
              <a:rPr lang="zh-CN" altLang="en-US" baseline="0" dirty="0"/>
              <a:t> </a:t>
            </a:r>
            <a:r>
              <a:rPr lang="en-US" altLang="zh-CN" baseline="0" dirty="0"/>
              <a:t>is</a:t>
            </a:r>
            <a:r>
              <a:rPr lang="zh-CN" altLang="en-US" baseline="0" dirty="0"/>
              <a:t> </a:t>
            </a:r>
            <a:r>
              <a:rPr lang="en-US" altLang="zh-CN" baseline="0" dirty="0"/>
              <a:t>advantage</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isobaric</a:t>
            </a:r>
            <a:r>
              <a:rPr lang="zh-CN" altLang="en-US" baseline="0" dirty="0"/>
              <a:t> </a:t>
            </a:r>
            <a:r>
              <a:rPr lang="en-US" altLang="zh-CN" baseline="0" dirty="0"/>
              <a:t>coordinates?</a:t>
            </a:r>
          </a:p>
          <a:p>
            <a:r>
              <a:rPr lang="en-US" altLang="zh-CN" baseline="0" dirty="0"/>
              <a:t>What</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natural</a:t>
            </a:r>
            <a:r>
              <a:rPr lang="zh-CN" altLang="en-US" baseline="0" dirty="0"/>
              <a:t> </a:t>
            </a:r>
            <a:r>
              <a:rPr lang="en-US" altLang="zh-CN" baseline="0" dirty="0"/>
              <a:t>coordinates,</a:t>
            </a:r>
            <a:r>
              <a:rPr lang="zh-CN" altLang="en-US" baseline="0" dirty="0"/>
              <a:t> </a:t>
            </a:r>
            <a:r>
              <a:rPr lang="en-US" altLang="zh-CN" baseline="0" dirty="0"/>
              <a:t>why</a:t>
            </a:r>
            <a:r>
              <a:rPr lang="zh-CN" altLang="en-US" baseline="0" dirty="0"/>
              <a:t> </a:t>
            </a:r>
            <a:r>
              <a:rPr lang="en-US" altLang="zh-CN" baseline="0" dirty="0"/>
              <a:t>we</a:t>
            </a:r>
            <a:r>
              <a:rPr lang="zh-CN" altLang="en-US" baseline="0" dirty="0"/>
              <a:t> </a:t>
            </a:r>
            <a:r>
              <a:rPr lang="en-US" altLang="zh-CN" baseline="0" dirty="0"/>
              <a:t>use</a:t>
            </a:r>
            <a:r>
              <a:rPr lang="zh-CN" altLang="en-US" baseline="0" dirty="0"/>
              <a:t> </a:t>
            </a:r>
            <a:r>
              <a:rPr lang="en-US" altLang="zh-CN" baseline="0" dirty="0"/>
              <a:t>it?</a:t>
            </a:r>
          </a:p>
          <a:p>
            <a:r>
              <a:rPr lang="en-US" altLang="zh-CN" baseline="0" dirty="0"/>
              <a:t>What</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balanced</a:t>
            </a:r>
            <a:r>
              <a:rPr lang="zh-CN" altLang="en-US" baseline="0" dirty="0"/>
              <a:t> </a:t>
            </a:r>
            <a:r>
              <a:rPr lang="en-US" altLang="zh-CN" baseline="0" dirty="0"/>
              <a:t>flow?</a:t>
            </a:r>
          </a:p>
          <a:p>
            <a:endParaRPr lang="en-US" altLang="zh-CN" baseline="0" dirty="0"/>
          </a:p>
          <a:p>
            <a:r>
              <a:rPr lang="en-US" altLang="zh-CN" baseline="0" dirty="0"/>
              <a:t>In</a:t>
            </a:r>
            <a:r>
              <a:rPr lang="zh-CN" altLang="en-US" baseline="0" dirty="0"/>
              <a:t> </a:t>
            </a:r>
            <a:r>
              <a:rPr lang="en-US" altLang="zh-CN" baseline="0" dirty="0"/>
              <a:t>this</a:t>
            </a:r>
            <a:r>
              <a:rPr lang="zh-CN" altLang="en-US" baseline="0" dirty="0"/>
              <a:t> </a:t>
            </a:r>
            <a:r>
              <a:rPr lang="en-US" altLang="zh-CN" baseline="0" dirty="0"/>
              <a:t>lecture,</a:t>
            </a:r>
            <a:r>
              <a:rPr lang="zh-CN" altLang="en-US" baseline="0" dirty="0"/>
              <a:t> </a:t>
            </a:r>
            <a:r>
              <a:rPr lang="en-US" altLang="zh-CN" baseline="0" dirty="0"/>
              <a:t>we</a:t>
            </a:r>
            <a:r>
              <a:rPr lang="zh-CN" altLang="en-US" baseline="0" dirty="0"/>
              <a:t> </a:t>
            </a:r>
            <a:r>
              <a:rPr lang="en-US" altLang="zh-CN" baseline="0" dirty="0"/>
              <a:t>continue</a:t>
            </a:r>
            <a:r>
              <a:rPr lang="zh-CN" altLang="en-US" baseline="0" dirty="0"/>
              <a:t> </a:t>
            </a:r>
            <a:r>
              <a:rPr lang="en-US" altLang="zh-CN" baseline="0" dirty="0"/>
              <a:t>to</a:t>
            </a:r>
            <a:r>
              <a:rPr lang="zh-CN" altLang="en-US" baseline="0" dirty="0"/>
              <a:t> </a:t>
            </a:r>
            <a:r>
              <a:rPr lang="en-US" altLang="zh-CN" baseline="0" dirty="0"/>
              <a:t>talk</a:t>
            </a:r>
            <a:r>
              <a:rPr lang="zh-CN" altLang="en-US" baseline="0" dirty="0"/>
              <a:t> </a:t>
            </a:r>
            <a:r>
              <a:rPr lang="en-US" altLang="zh-CN" baseline="0" dirty="0"/>
              <a:t>about</a:t>
            </a:r>
            <a:r>
              <a:rPr lang="zh-CN" altLang="en-US" baseline="0" dirty="0"/>
              <a:t> </a:t>
            </a:r>
            <a:r>
              <a:rPr lang="en-US" altLang="zh-CN" baseline="0" dirty="0"/>
              <a:t>the</a:t>
            </a:r>
            <a:r>
              <a:rPr lang="zh-CN" altLang="en-US" baseline="0" dirty="0"/>
              <a:t> </a:t>
            </a:r>
            <a:r>
              <a:rPr lang="en-US" altLang="zh-CN" baseline="0" dirty="0"/>
              <a:t>balanced</a:t>
            </a:r>
            <a:r>
              <a:rPr lang="zh-CN" altLang="en-US" baseline="0" dirty="0"/>
              <a:t> </a:t>
            </a:r>
            <a:r>
              <a:rPr lang="en-US" altLang="zh-CN" baseline="0" dirty="0"/>
              <a:t>flow</a:t>
            </a:r>
            <a:r>
              <a:rPr lang="zh-CN" altLang="en-US" baseline="0" dirty="0"/>
              <a:t> </a:t>
            </a:r>
            <a:r>
              <a:rPr lang="en-US" altLang="zh-CN" baseline="0" dirty="0"/>
              <a:t>learning</a:t>
            </a:r>
            <a:r>
              <a:rPr lang="zh-CN" altLang="en-US" baseline="0" dirty="0"/>
              <a:t> </a:t>
            </a:r>
            <a:r>
              <a:rPr lang="en-US" altLang="zh-CN" baseline="0" dirty="0"/>
              <a:t>how</a:t>
            </a:r>
            <a:r>
              <a:rPr lang="zh-CN" altLang="en-US" baseline="0" dirty="0"/>
              <a:t> </a:t>
            </a:r>
            <a:r>
              <a:rPr lang="en-US" altLang="zh-CN" baseline="0" dirty="0"/>
              <a:t>the</a:t>
            </a:r>
            <a:r>
              <a:rPr lang="zh-CN" altLang="en-US" baseline="0" dirty="0"/>
              <a:t> </a:t>
            </a:r>
            <a:r>
              <a:rPr lang="en-US" altLang="zh-CN" baseline="0" dirty="0"/>
              <a:t>three</a:t>
            </a:r>
            <a:r>
              <a:rPr lang="zh-CN" altLang="en-US" baseline="0" dirty="0"/>
              <a:t> </a:t>
            </a:r>
            <a:r>
              <a:rPr lang="en-US" altLang="zh-CN" baseline="0" dirty="0"/>
              <a:t>ways</a:t>
            </a:r>
            <a:r>
              <a:rPr lang="zh-CN" altLang="en-US" baseline="0" dirty="0"/>
              <a:t> </a:t>
            </a:r>
            <a:r>
              <a:rPr lang="en-US" altLang="zh-CN" baseline="0" dirty="0"/>
              <a:t>balance</a:t>
            </a:r>
            <a:r>
              <a:rPr lang="zh-CN" altLang="en-US" baseline="0" dirty="0"/>
              <a:t> </a:t>
            </a:r>
            <a:r>
              <a:rPr lang="en-US" altLang="zh-CN" baseline="0" dirty="0"/>
              <a:t>as</a:t>
            </a:r>
            <a:r>
              <a:rPr lang="zh-CN" altLang="en-US" baseline="0" dirty="0"/>
              <a:t> </a:t>
            </a:r>
            <a:r>
              <a:rPr lang="en-US" altLang="zh-CN" baseline="0" dirty="0"/>
              <a:t>the</a:t>
            </a:r>
            <a:r>
              <a:rPr lang="zh-CN" altLang="en-US" baseline="0" dirty="0"/>
              <a:t> </a:t>
            </a:r>
            <a:r>
              <a:rPr lang="en-US" altLang="zh-CN" baseline="0" dirty="0"/>
              <a:t>gradient</a:t>
            </a:r>
            <a:r>
              <a:rPr lang="zh-CN" altLang="en-US" baseline="0" dirty="0"/>
              <a:t> </a:t>
            </a:r>
            <a:r>
              <a:rPr lang="en-US" altLang="zh-CN" baseline="0" dirty="0"/>
              <a:t>wind.</a:t>
            </a:r>
          </a:p>
          <a:p>
            <a:endParaRPr lang="en-US" altLang="zh-CN" baseline="0" dirty="0"/>
          </a:p>
          <a:p>
            <a:r>
              <a:rPr lang="en-US" altLang="zh-CN" baseline="0" dirty="0"/>
              <a:t>And</a:t>
            </a:r>
            <a:r>
              <a:rPr lang="zh-CN" altLang="en-US" baseline="0" dirty="0"/>
              <a:t> </a:t>
            </a:r>
            <a:r>
              <a:rPr lang="en-US" altLang="zh-CN" baseline="0" dirty="0"/>
              <a:t>we</a:t>
            </a:r>
            <a:r>
              <a:rPr lang="zh-CN" altLang="en-US" baseline="0" dirty="0"/>
              <a:t> </a:t>
            </a:r>
            <a:r>
              <a:rPr lang="en-US" altLang="zh-CN" baseline="0" dirty="0"/>
              <a:t>also</a:t>
            </a:r>
            <a:r>
              <a:rPr lang="zh-CN" altLang="en-US" baseline="0" dirty="0"/>
              <a:t> </a:t>
            </a:r>
            <a:r>
              <a:rPr lang="en-US" altLang="zh-CN" baseline="0" dirty="0"/>
              <a:t>going</a:t>
            </a:r>
            <a:r>
              <a:rPr lang="zh-CN" altLang="en-US" baseline="0" dirty="0"/>
              <a:t> </a:t>
            </a:r>
            <a:r>
              <a:rPr lang="en-US" altLang="zh-CN" baseline="0" dirty="0"/>
              <a:t>to</a:t>
            </a:r>
            <a:r>
              <a:rPr lang="zh-CN" altLang="en-US" baseline="0" dirty="0"/>
              <a:t> </a:t>
            </a:r>
            <a:r>
              <a:rPr lang="en-US" altLang="zh-CN" baseline="0" dirty="0"/>
              <a:t>talk</a:t>
            </a:r>
            <a:r>
              <a:rPr lang="zh-CN" altLang="en-US" baseline="0" dirty="0"/>
              <a:t> </a:t>
            </a:r>
            <a:r>
              <a:rPr lang="en-US" altLang="zh-CN" baseline="0" dirty="0"/>
              <a:t>about</a:t>
            </a:r>
            <a:r>
              <a:rPr lang="zh-CN" altLang="en-US" baseline="0" dirty="0"/>
              <a:t> </a:t>
            </a:r>
            <a:r>
              <a:rPr lang="en-US" altLang="zh-CN" baseline="0" dirty="0"/>
              <a:t>relationship</a:t>
            </a:r>
            <a:r>
              <a:rPr lang="zh-CN" altLang="en-US" baseline="0" dirty="0"/>
              <a:t> </a:t>
            </a:r>
            <a:r>
              <a:rPr lang="en-US" altLang="zh-CN" baseline="0" dirty="0"/>
              <a:t>of</a:t>
            </a:r>
            <a:r>
              <a:rPr lang="zh-CN" altLang="en-US" baseline="0" dirty="0"/>
              <a:t> </a:t>
            </a:r>
            <a:r>
              <a:rPr lang="en-US" altLang="zh-CN" baseline="0" dirty="0"/>
              <a:t>geostrophic</a:t>
            </a:r>
            <a:r>
              <a:rPr lang="zh-CN" altLang="en-US" baseline="0" dirty="0"/>
              <a:t> </a:t>
            </a:r>
            <a:r>
              <a:rPr lang="en-US" altLang="zh-CN" baseline="0" dirty="0"/>
              <a:t>wind</a:t>
            </a:r>
            <a:r>
              <a:rPr lang="zh-CN" altLang="en-US" baseline="0" dirty="0"/>
              <a:t> </a:t>
            </a:r>
            <a:r>
              <a:rPr lang="en-US" altLang="zh-CN" baseline="0" dirty="0"/>
              <a:t>with</a:t>
            </a:r>
            <a:r>
              <a:rPr lang="zh-CN" altLang="en-US" baseline="0" dirty="0"/>
              <a:t> </a:t>
            </a:r>
            <a:r>
              <a:rPr lang="en-US" altLang="zh-CN" baseline="0" dirty="0"/>
              <a:t>temperature</a:t>
            </a:r>
            <a:r>
              <a:rPr lang="zh-CN" altLang="en-US" baseline="0" dirty="0"/>
              <a:t> </a:t>
            </a:r>
            <a:r>
              <a:rPr lang="en-US" altLang="zh-CN" baseline="0" dirty="0"/>
              <a:t>field,</a:t>
            </a:r>
            <a:r>
              <a:rPr lang="zh-CN" altLang="en-US" baseline="0" dirty="0"/>
              <a:t> </a:t>
            </a:r>
            <a:r>
              <a:rPr lang="en-US" altLang="zh-CN" baseline="0" dirty="0"/>
              <a:t>i.e.,</a:t>
            </a:r>
            <a:r>
              <a:rPr lang="zh-CN" altLang="en-US" baseline="0" dirty="0"/>
              <a:t> </a:t>
            </a:r>
            <a:r>
              <a:rPr lang="en-US" altLang="zh-CN" baseline="0" dirty="0"/>
              <a:t>the</a:t>
            </a:r>
            <a:r>
              <a:rPr lang="zh-CN" altLang="en-US" baseline="0" dirty="0"/>
              <a:t> </a:t>
            </a:r>
            <a:r>
              <a:rPr lang="en-US" altLang="zh-CN" baseline="0" dirty="0"/>
              <a:t>thermal</a:t>
            </a:r>
            <a:r>
              <a:rPr lang="zh-CN" altLang="en-US" baseline="0" dirty="0"/>
              <a:t> </a:t>
            </a:r>
            <a:r>
              <a:rPr lang="en-US" altLang="zh-CN" baseline="0" dirty="0"/>
              <a:t>wind.</a:t>
            </a:r>
          </a:p>
          <a:p>
            <a:endParaRPr lang="en-US" altLang="zh-CN" baseline="0" dirty="0"/>
          </a:p>
          <a:p>
            <a:r>
              <a:rPr lang="en-US" altLang="zh-CN" baseline="0" dirty="0"/>
              <a:t>If</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any</a:t>
            </a:r>
            <a:r>
              <a:rPr lang="zh-CN" altLang="en-US" baseline="0" dirty="0"/>
              <a:t> </a:t>
            </a:r>
            <a:r>
              <a:rPr lang="en-US" altLang="zh-CN" baseline="0" dirty="0"/>
              <a:t>questions,</a:t>
            </a:r>
            <a:r>
              <a:rPr lang="zh-CN" altLang="en-US" baseline="0" dirty="0"/>
              <a:t> </a:t>
            </a:r>
            <a:r>
              <a:rPr lang="en-US" altLang="zh-CN" baseline="0" dirty="0"/>
              <a:t>please</a:t>
            </a:r>
            <a:r>
              <a:rPr lang="zh-CN" altLang="en-US" baseline="0" dirty="0"/>
              <a:t> </a:t>
            </a:r>
            <a:r>
              <a:rPr lang="en-US" altLang="zh-CN" baseline="0" dirty="0"/>
              <a:t>feel</a:t>
            </a:r>
            <a:r>
              <a:rPr lang="zh-CN" altLang="en-US" baseline="0" dirty="0"/>
              <a:t> </a:t>
            </a:r>
            <a:r>
              <a:rPr lang="en-US" altLang="zh-CN" baseline="0" dirty="0"/>
              <a:t>free</a:t>
            </a:r>
            <a:r>
              <a:rPr lang="zh-CN" altLang="en-US" baseline="0" dirty="0"/>
              <a:t> </a:t>
            </a:r>
            <a:r>
              <a:rPr lang="en-US" altLang="zh-CN" baseline="0" dirty="0"/>
              <a:t>to</a:t>
            </a:r>
            <a:r>
              <a:rPr lang="zh-CN" altLang="en-US" baseline="0" dirty="0"/>
              <a:t> </a:t>
            </a:r>
            <a:r>
              <a:rPr lang="en-US" altLang="zh-CN" baseline="0" dirty="0"/>
              <a:t>interrupt</a:t>
            </a:r>
            <a:r>
              <a:rPr lang="zh-CN" altLang="en-US" baseline="0" dirty="0"/>
              <a:t> </a:t>
            </a:r>
            <a:r>
              <a:rPr lang="en-US" altLang="zh-CN" baseline="0" dirty="0"/>
              <a:t>me.</a:t>
            </a:r>
          </a:p>
          <a:p>
            <a:endParaRPr lang="en-US" altLang="zh-CN" baseline="0"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a:t>
            </a:fld>
            <a:endParaRPr lang="zh-CN" altLang="en-US"/>
          </a:p>
        </p:txBody>
      </p:sp>
    </p:spTree>
    <p:extLst>
      <p:ext uri="{BB962C8B-B14F-4D97-AF65-F5344CB8AC3E}">
        <p14:creationId xmlns:p14="http://schemas.microsoft.com/office/powerpoint/2010/main" val="207153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12</a:t>
            </a:fld>
            <a:endParaRPr lang="zh-CN" altLang="en-US"/>
          </a:p>
        </p:txBody>
      </p:sp>
    </p:spTree>
    <p:extLst>
      <p:ext uri="{BB962C8B-B14F-4D97-AF65-F5344CB8AC3E}">
        <p14:creationId xmlns:p14="http://schemas.microsoft.com/office/powerpoint/2010/main" val="46727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13</a:t>
            </a:fld>
            <a:endParaRPr lang="zh-CN" altLang="en-US"/>
          </a:p>
        </p:txBody>
      </p:sp>
    </p:spTree>
    <p:extLst>
      <p:ext uri="{BB962C8B-B14F-4D97-AF65-F5344CB8AC3E}">
        <p14:creationId xmlns:p14="http://schemas.microsoft.com/office/powerpoint/2010/main" val="99989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16</a:t>
            </a:fld>
            <a:endParaRPr lang="zh-CN" altLang="en-US"/>
          </a:p>
        </p:txBody>
      </p:sp>
    </p:spTree>
    <p:extLst>
      <p:ext uri="{BB962C8B-B14F-4D97-AF65-F5344CB8AC3E}">
        <p14:creationId xmlns:p14="http://schemas.microsoft.com/office/powerpoint/2010/main" val="110784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17</a:t>
            </a:fld>
            <a:endParaRPr lang="zh-CN" altLang="en-US"/>
          </a:p>
        </p:txBody>
      </p:sp>
    </p:spTree>
    <p:extLst>
      <p:ext uri="{BB962C8B-B14F-4D97-AF65-F5344CB8AC3E}">
        <p14:creationId xmlns:p14="http://schemas.microsoft.com/office/powerpoint/2010/main" val="84672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Your</a:t>
            </a:r>
            <a:r>
              <a:rPr lang="zh-CN" altLang="en-US" dirty="0"/>
              <a:t> </a:t>
            </a:r>
            <a:r>
              <a:rPr lang="en-US" altLang="zh-CN" dirty="0"/>
              <a:t>textbook</a:t>
            </a:r>
            <a:r>
              <a:rPr lang="zh-CN" altLang="en-US" baseline="0" dirty="0"/>
              <a:t> </a:t>
            </a:r>
            <a:r>
              <a:rPr lang="en-US" altLang="zh-CN" baseline="0" dirty="0"/>
              <a:t>tell</a:t>
            </a:r>
            <a:r>
              <a:rPr lang="zh-CN" altLang="en-US" baseline="0" dirty="0"/>
              <a:t> </a:t>
            </a:r>
            <a:r>
              <a:rPr lang="en-US" altLang="zh-CN" baseline="0" dirty="0"/>
              <a:t>us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very</a:t>
            </a:r>
            <a:r>
              <a:rPr lang="zh-CN" altLang="en-US" baseline="0" dirty="0"/>
              <a:t> </a:t>
            </a:r>
            <a:r>
              <a:rPr lang="en-US" altLang="zh-CN" baseline="0" dirty="0"/>
              <a:t>beginning</a:t>
            </a:r>
            <a:r>
              <a:rPr lang="zh-CN" altLang="en-US" baseline="0" dirty="0"/>
              <a:t> </a:t>
            </a:r>
            <a:r>
              <a:rPr lang="en-US" altLang="zh-CN" baseline="0" dirty="0"/>
              <a:t>of</a:t>
            </a:r>
            <a:r>
              <a:rPr lang="zh-CN" altLang="en-US" baseline="0" dirty="0"/>
              <a:t> </a:t>
            </a:r>
            <a:r>
              <a:rPr lang="en-US" altLang="zh-CN" baseline="0" dirty="0"/>
              <a:t>this</a:t>
            </a:r>
            <a:r>
              <a:rPr lang="zh-CN" altLang="en-US" baseline="0" dirty="0"/>
              <a:t> </a:t>
            </a:r>
            <a:r>
              <a:rPr lang="en-US" altLang="zh-CN" baseline="0" dirty="0"/>
              <a:t>section</a:t>
            </a:r>
            <a:r>
              <a:rPr lang="zh-CN" altLang="en-US" baseline="0" dirty="0"/>
              <a:t> </a:t>
            </a:r>
            <a:r>
              <a:rPr lang="en-US" altLang="zh-CN" baseline="0" dirty="0"/>
              <a:t>:</a:t>
            </a:r>
            <a:r>
              <a:rPr lang="zh-CN" altLang="en-US" baseline="0" dirty="0"/>
              <a:t> </a:t>
            </a:r>
            <a:endParaRPr lang="en-US" altLang="zh-CN" baseline="0" dirty="0"/>
          </a:p>
          <a:p>
            <a:endParaRPr lang="en-US" altLang="zh-CN" baseline="0" dirty="0"/>
          </a:p>
          <a:p>
            <a:r>
              <a:rPr lang="en-US" altLang="zh-CN" baseline="0" dirty="0"/>
              <a:t>I</a:t>
            </a:r>
            <a:r>
              <a:rPr lang="zh-CN" altLang="en-US" baseline="0" dirty="0"/>
              <a:t> </a:t>
            </a:r>
            <a:r>
              <a:rPr lang="en-US" altLang="zh-CN" baseline="0" dirty="0"/>
              <a:t>think</a:t>
            </a:r>
            <a:r>
              <a:rPr lang="zh-CN" altLang="en-US" baseline="0" dirty="0"/>
              <a:t> </a:t>
            </a:r>
            <a:r>
              <a:rPr lang="en-US" altLang="zh-CN" baseline="0" dirty="0"/>
              <a:t>I</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object</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word</a:t>
            </a:r>
            <a:r>
              <a:rPr lang="zh-CN" altLang="en-US" baseline="0" dirty="0"/>
              <a:t> </a:t>
            </a:r>
            <a:r>
              <a:rPr lang="en-US" altLang="zh-CN" baseline="0" dirty="0"/>
              <a:t>easily,</a:t>
            </a:r>
            <a:r>
              <a:rPr lang="zh-CN" altLang="en-US" baseline="0" dirty="0"/>
              <a:t> </a:t>
            </a:r>
            <a:r>
              <a:rPr lang="en-US" altLang="zh-CN" baseline="0" dirty="0"/>
              <a:t>but</a:t>
            </a:r>
            <a:r>
              <a:rPr lang="zh-CN" altLang="en-US" baseline="0" dirty="0"/>
              <a:t> </a:t>
            </a:r>
            <a:r>
              <a:rPr lang="en-US" altLang="zh-CN" baseline="0" dirty="0"/>
              <a:t>that</a:t>
            </a:r>
            <a:r>
              <a:rPr lang="zh-CN" altLang="en-US" baseline="0" dirty="0"/>
              <a:t> </a:t>
            </a:r>
            <a:r>
              <a:rPr lang="en-US" altLang="zh-CN" baseline="0" dirty="0"/>
              <a:t>what</a:t>
            </a:r>
            <a:r>
              <a:rPr lang="zh-CN" altLang="en-US" baseline="0" dirty="0"/>
              <a:t> </a:t>
            </a:r>
            <a:r>
              <a:rPr lang="en-US" altLang="zh-CN" baseline="0" dirty="0"/>
              <a:t>we</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showing</a:t>
            </a:r>
            <a:r>
              <a:rPr lang="zh-CN" altLang="en-US" baseline="0" dirty="0"/>
              <a:t> </a:t>
            </a:r>
            <a:r>
              <a:rPr lang="en-US" altLang="zh-CN" baseline="0" dirty="0"/>
              <a:t>here.</a:t>
            </a:r>
          </a:p>
          <a:p>
            <a:endParaRPr lang="en-US" altLang="zh-CN" baseline="0" dirty="0"/>
          </a:p>
          <a:p>
            <a:r>
              <a:rPr lang="en-US" altLang="zh-CN" baseline="0" dirty="0"/>
              <a:t>We</a:t>
            </a:r>
            <a:r>
              <a:rPr lang="zh-CN" altLang="en-US" baseline="0" dirty="0"/>
              <a:t> </a:t>
            </a:r>
            <a:r>
              <a:rPr lang="en-US" altLang="zh-CN" baseline="0" dirty="0"/>
              <a:t>gone</a:t>
            </a:r>
            <a:r>
              <a:rPr lang="zh-CN" altLang="en-US" baseline="0" dirty="0"/>
              <a:t> </a:t>
            </a:r>
            <a:r>
              <a:rPr lang="en-US" altLang="zh-CN" baseline="0" dirty="0"/>
              <a:t>be</a:t>
            </a:r>
            <a:r>
              <a:rPr lang="zh-CN" altLang="en-US" baseline="0" dirty="0"/>
              <a:t> </a:t>
            </a:r>
            <a:r>
              <a:rPr lang="en-US" altLang="zh-CN" baseline="0" dirty="0"/>
              <a:t>learning</a:t>
            </a:r>
            <a:r>
              <a:rPr lang="zh-CN" altLang="en-US" baseline="0" dirty="0"/>
              <a:t> </a:t>
            </a:r>
            <a:r>
              <a:rPr lang="en-US" altLang="zh-CN" baseline="0" dirty="0"/>
              <a:t>about</a:t>
            </a:r>
            <a:r>
              <a:rPr lang="zh-CN" altLang="en-US" baseline="0" dirty="0"/>
              <a:t> </a:t>
            </a:r>
            <a:r>
              <a:rPr lang="en-US" altLang="zh-CN" baseline="0" dirty="0"/>
              <a:t>how</a:t>
            </a:r>
            <a:r>
              <a:rPr lang="zh-CN" altLang="en-US" baseline="0" dirty="0"/>
              <a:t> </a:t>
            </a:r>
            <a:r>
              <a:rPr lang="mr-IN" altLang="zh-CN" baseline="0" dirty="0"/>
              <a:t>…</a:t>
            </a:r>
            <a:endParaRPr lang="en-US" altLang="zh-CN" baseline="0" dirty="0"/>
          </a:p>
          <a:p>
            <a:endParaRPr lang="en-US" altLang="zh-CN" baseline="0" dirty="0"/>
          </a:p>
          <a:p>
            <a:r>
              <a:rPr lang="en-US" altLang="zh-CN" baseline="0" dirty="0"/>
              <a:t>The</a:t>
            </a:r>
            <a:r>
              <a:rPr lang="zh-CN" altLang="en-US" baseline="0" dirty="0"/>
              <a:t> </a:t>
            </a:r>
            <a:r>
              <a:rPr lang="en-US" altLang="zh-CN" baseline="0" dirty="0"/>
              <a:t>way</a:t>
            </a:r>
            <a:r>
              <a:rPr lang="zh-CN" altLang="en-US" baseline="0" dirty="0"/>
              <a:t> </a:t>
            </a:r>
            <a:r>
              <a:rPr lang="en-US" altLang="zh-CN" baseline="0" dirty="0"/>
              <a:t>think</a:t>
            </a:r>
            <a:r>
              <a:rPr lang="zh-CN" altLang="en-US" baseline="0" dirty="0"/>
              <a:t> </a:t>
            </a:r>
            <a:r>
              <a:rPr lang="en-US" altLang="zh-CN" baseline="0" dirty="0"/>
              <a:t>about</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way</a:t>
            </a:r>
            <a:r>
              <a:rPr lang="zh-CN" altLang="en-US" baseline="0" dirty="0"/>
              <a:t> </a:t>
            </a:r>
            <a:r>
              <a:rPr lang="en-US" altLang="zh-CN" baseline="0" dirty="0"/>
              <a:t>around</a:t>
            </a:r>
            <a:r>
              <a:rPr lang="zh-CN" altLang="en-US" baseline="0" dirty="0"/>
              <a:t> </a:t>
            </a:r>
            <a:r>
              <a:rPr lang="en-US" altLang="zh-CN" baseline="0" dirty="0"/>
              <a:t>is</a:t>
            </a:r>
            <a:r>
              <a:rPr lang="zh-CN" altLang="en-US" baseline="0" dirty="0"/>
              <a:t> </a:t>
            </a:r>
            <a:r>
              <a:rPr lang="en-US" altLang="zh-CN" baseline="0" dirty="0"/>
              <a:t>there</a:t>
            </a:r>
            <a:r>
              <a:rPr lang="zh-CN" altLang="en-US" baseline="0" dirty="0"/>
              <a:t> </a:t>
            </a:r>
            <a:r>
              <a:rPr lang="en-US" altLang="zh-CN" baseline="0" dirty="0"/>
              <a:t>is</a:t>
            </a:r>
            <a:r>
              <a:rPr lang="zh-CN" altLang="en-US" baseline="0" dirty="0"/>
              <a:t> </a:t>
            </a:r>
            <a:r>
              <a:rPr lang="en-US" altLang="zh-CN" baseline="0" dirty="0"/>
              <a:t>horizontal</a:t>
            </a:r>
            <a:r>
              <a:rPr lang="zh-CN" altLang="en-US" baseline="0" dirty="0"/>
              <a:t> </a:t>
            </a:r>
            <a:r>
              <a:rPr lang="en-US" altLang="zh-CN" baseline="0" dirty="0"/>
              <a:t>temperature</a:t>
            </a:r>
            <a:r>
              <a:rPr lang="zh-CN" altLang="en-US" baseline="0" dirty="0"/>
              <a:t> </a:t>
            </a:r>
            <a:r>
              <a:rPr lang="en-US" altLang="zh-CN" baseline="0" dirty="0"/>
              <a:t>gradient,</a:t>
            </a:r>
            <a:r>
              <a:rPr lang="zh-CN" altLang="en-US" baseline="0" dirty="0"/>
              <a:t> </a:t>
            </a:r>
            <a:r>
              <a:rPr lang="en-US" altLang="zh-CN" baseline="0" dirty="0"/>
              <a:t>it</a:t>
            </a:r>
            <a:r>
              <a:rPr lang="zh-CN" altLang="en-US" baseline="0" dirty="0"/>
              <a:t> </a:t>
            </a:r>
            <a:r>
              <a:rPr lang="en-US" altLang="zh-CN" baseline="0" dirty="0"/>
              <a:t>must</a:t>
            </a:r>
            <a:r>
              <a:rPr lang="zh-CN" altLang="en-US" baseline="0" dirty="0"/>
              <a:t> </a:t>
            </a:r>
            <a:r>
              <a:rPr lang="en-US" altLang="zh-CN" baseline="0" dirty="0"/>
              <a:t>have</a:t>
            </a:r>
            <a:r>
              <a:rPr lang="zh-CN" altLang="en-US" baseline="0" dirty="0"/>
              <a:t> </a:t>
            </a:r>
            <a:r>
              <a:rPr lang="en-US" altLang="zh-CN" baseline="0" dirty="0"/>
              <a:t>vertical</a:t>
            </a:r>
            <a:r>
              <a:rPr lang="zh-CN" altLang="en-US" baseline="0" dirty="0"/>
              <a:t> </a:t>
            </a:r>
            <a:r>
              <a:rPr lang="en-US" altLang="zh-CN" baseline="0" dirty="0"/>
              <a:t>shear</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geostrophic</a:t>
            </a:r>
            <a:r>
              <a:rPr lang="zh-CN" altLang="en-US" baseline="0" dirty="0"/>
              <a:t> </a:t>
            </a:r>
            <a:r>
              <a:rPr lang="en-US" altLang="zh-CN" baseline="0" dirty="0"/>
              <a:t>wind.</a:t>
            </a:r>
          </a:p>
          <a:p>
            <a:endParaRPr lang="en-US" altLang="zh-CN"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18</a:t>
            </a:fld>
            <a:endParaRPr lang="zh-CN" altLang="en-US"/>
          </a:p>
        </p:txBody>
      </p:sp>
    </p:spTree>
    <p:extLst>
      <p:ext uri="{BB962C8B-B14F-4D97-AF65-F5344CB8AC3E}">
        <p14:creationId xmlns:p14="http://schemas.microsoft.com/office/powerpoint/2010/main" val="160268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figure</a:t>
            </a:r>
            <a:r>
              <a:rPr lang="zh-CN" altLang="en-US" dirty="0"/>
              <a:t> </a:t>
            </a:r>
            <a:r>
              <a:rPr lang="en-US" altLang="zh-CN" dirty="0"/>
              <a:t>shows</a:t>
            </a:r>
            <a:r>
              <a:rPr lang="zh-CN" altLang="en-US" dirty="0"/>
              <a:t> </a:t>
            </a:r>
            <a:r>
              <a:rPr lang="en-US" altLang="zh-CN" dirty="0"/>
              <a:t>the</a:t>
            </a:r>
            <a:r>
              <a:rPr lang="zh-CN" altLang="en-US" dirty="0"/>
              <a:t> </a:t>
            </a:r>
            <a:r>
              <a:rPr lang="en-US" altLang="zh-CN" dirty="0"/>
              <a:t>relationship</a:t>
            </a:r>
            <a:r>
              <a:rPr lang="zh-CN" altLang="en-US" baseline="0" dirty="0"/>
              <a:t> </a:t>
            </a:r>
            <a:r>
              <a:rPr lang="en-US" altLang="zh-CN" baseline="0" dirty="0"/>
              <a:t>for</a:t>
            </a:r>
            <a:r>
              <a:rPr lang="zh-CN" altLang="en-US" dirty="0"/>
              <a:t> </a:t>
            </a:r>
            <a:r>
              <a:rPr lang="en-US" altLang="zh-CN" dirty="0"/>
              <a:t>thickness</a:t>
            </a:r>
            <a:r>
              <a:rPr lang="zh-CN" altLang="en-US" dirty="0"/>
              <a:t> </a:t>
            </a:r>
            <a:r>
              <a:rPr lang="en-US" altLang="zh-CN" dirty="0"/>
              <a:t>delta</a:t>
            </a:r>
            <a:r>
              <a:rPr lang="zh-CN" altLang="en-US" baseline="0" dirty="0"/>
              <a:t> </a:t>
            </a:r>
            <a:r>
              <a:rPr lang="en-US" altLang="zh-CN" baseline="0" dirty="0"/>
              <a:t>z,</a:t>
            </a:r>
            <a:r>
              <a:rPr lang="zh-CN" altLang="en-US" baseline="0" dirty="0"/>
              <a:t> </a:t>
            </a:r>
            <a:r>
              <a:rPr lang="en-US" altLang="zh-CN" baseline="0" dirty="0"/>
              <a:t>geostrophic</a:t>
            </a:r>
            <a:r>
              <a:rPr lang="zh-CN" altLang="en-US" baseline="0" dirty="0"/>
              <a:t> </a:t>
            </a:r>
            <a:r>
              <a:rPr lang="en-US" altLang="zh-CN" baseline="0" dirty="0"/>
              <a:t>wind,</a:t>
            </a:r>
            <a:r>
              <a:rPr lang="zh-CN" altLang="en-US" baseline="0" dirty="0"/>
              <a:t> </a:t>
            </a:r>
            <a:r>
              <a:rPr lang="en-US" altLang="zh-CN" baseline="0" dirty="0"/>
              <a:t>and</a:t>
            </a:r>
            <a:r>
              <a:rPr lang="zh-CN" altLang="en-US" baseline="0" dirty="0"/>
              <a:t> </a:t>
            </a:r>
            <a:r>
              <a:rPr lang="en-US" altLang="zh-CN" baseline="0" dirty="0"/>
              <a:t>temperature.</a:t>
            </a:r>
          </a:p>
          <a:p>
            <a:r>
              <a:rPr lang="en-US" altLang="zh-CN" baseline="0" dirty="0"/>
              <a:t>The</a:t>
            </a:r>
            <a:r>
              <a:rPr lang="zh-CN" altLang="en-US" baseline="0" dirty="0"/>
              <a:t> </a:t>
            </a:r>
            <a:r>
              <a:rPr lang="en-US" altLang="zh-CN" baseline="0" dirty="0"/>
              <a:t>air</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column</a:t>
            </a:r>
            <a:r>
              <a:rPr lang="zh-CN" altLang="en-US" baseline="0" dirty="0"/>
              <a:t> </a:t>
            </a:r>
            <a:r>
              <a:rPr lang="en-US" altLang="zh-CN" baseline="0" dirty="0"/>
              <a:t>at</a:t>
            </a:r>
            <a:r>
              <a:rPr lang="zh-CN" altLang="en-US" baseline="0" dirty="0"/>
              <a:t> </a:t>
            </a:r>
            <a:r>
              <a:rPr lang="en-US" altLang="zh-CN" baseline="0" dirty="0"/>
              <a:t>x2,</a:t>
            </a:r>
            <a:r>
              <a:rPr lang="zh-CN" altLang="en-US" baseline="0" dirty="0"/>
              <a:t> </a:t>
            </a:r>
            <a:r>
              <a:rPr lang="en-US" altLang="zh-CN" baseline="0" dirty="0"/>
              <a:t>the</a:t>
            </a:r>
            <a:r>
              <a:rPr lang="zh-CN" altLang="en-US" baseline="0" dirty="0"/>
              <a:t> </a:t>
            </a:r>
            <a:r>
              <a:rPr lang="en-US" altLang="zh-CN" baseline="0" dirty="0"/>
              <a:t>mean</a:t>
            </a:r>
            <a:r>
              <a:rPr lang="zh-CN" altLang="en-US" baseline="0" dirty="0"/>
              <a:t> </a:t>
            </a:r>
            <a:r>
              <a:rPr lang="en-US" altLang="zh-CN" baseline="0" dirty="0"/>
              <a:t>temperature</a:t>
            </a:r>
            <a:r>
              <a:rPr lang="zh-CN" altLang="en-US" baseline="0" dirty="0"/>
              <a:t> </a:t>
            </a:r>
            <a:r>
              <a:rPr lang="en-US" altLang="zh-CN" baseline="0" dirty="0"/>
              <a:t>is</a:t>
            </a:r>
            <a:r>
              <a:rPr lang="zh-CN" altLang="en-US" baseline="0" dirty="0"/>
              <a:t> </a:t>
            </a:r>
            <a:r>
              <a:rPr lang="en-US" altLang="zh-CN" baseline="0" dirty="0"/>
              <a:t>warmer</a:t>
            </a:r>
            <a:r>
              <a:rPr lang="zh-CN" altLang="en-US" baseline="0" dirty="0"/>
              <a:t> </a:t>
            </a:r>
            <a:r>
              <a:rPr lang="en-US" altLang="zh-CN" baseline="0" dirty="0"/>
              <a:t>(less</a:t>
            </a:r>
            <a:r>
              <a:rPr lang="zh-CN" altLang="en-US" baseline="0" dirty="0"/>
              <a:t> </a:t>
            </a:r>
            <a:r>
              <a:rPr lang="en-US" altLang="zh-CN" baseline="0" dirty="0"/>
              <a:t>dense),</a:t>
            </a:r>
            <a:r>
              <a:rPr lang="zh-CN" altLang="en-US" baseline="0" dirty="0"/>
              <a:t> </a:t>
            </a:r>
            <a:r>
              <a:rPr lang="en-US" altLang="zh-CN" baseline="0" dirty="0"/>
              <a:t>must</a:t>
            </a:r>
            <a:r>
              <a:rPr lang="zh-CN" altLang="en-US" baseline="0" dirty="0"/>
              <a:t> </a:t>
            </a:r>
            <a:r>
              <a:rPr lang="en-US" altLang="zh-CN" baseline="0" dirty="0"/>
              <a:t>have</a:t>
            </a:r>
            <a:r>
              <a:rPr lang="zh-CN" altLang="en-US" baseline="0" dirty="0"/>
              <a:t> </a:t>
            </a:r>
            <a:r>
              <a:rPr lang="en-US" altLang="zh-CN" baseline="0" dirty="0"/>
              <a:t>occupy</a:t>
            </a:r>
            <a:r>
              <a:rPr lang="zh-CN" altLang="en-US" baseline="0" dirty="0"/>
              <a:t> </a:t>
            </a:r>
            <a:r>
              <a:rPr lang="en-US" altLang="zh-CN" baseline="0" dirty="0"/>
              <a:t>a</a:t>
            </a:r>
            <a:r>
              <a:rPr lang="zh-CN" altLang="en-US" baseline="0" dirty="0"/>
              <a:t> </a:t>
            </a:r>
            <a:r>
              <a:rPr lang="en-US" altLang="zh-CN" baseline="0" dirty="0"/>
              <a:t>greater</a:t>
            </a:r>
            <a:r>
              <a:rPr lang="zh-CN" altLang="en-US" baseline="0" dirty="0"/>
              <a:t> </a:t>
            </a:r>
            <a:r>
              <a:rPr lang="en-US" altLang="zh-CN" dirty="0"/>
              <a:t>thickness</a:t>
            </a:r>
            <a:r>
              <a:rPr lang="zh-CN" altLang="en-US" dirty="0"/>
              <a:t> </a:t>
            </a:r>
            <a:r>
              <a:rPr lang="en-US" altLang="zh-CN" dirty="0"/>
              <a:t>for</a:t>
            </a:r>
            <a:r>
              <a:rPr lang="zh-CN" altLang="en-US" dirty="0"/>
              <a:t> </a:t>
            </a:r>
            <a:r>
              <a:rPr lang="en-US" altLang="zh-CN" dirty="0"/>
              <a:t>a</a:t>
            </a:r>
            <a:r>
              <a:rPr lang="zh-CN" altLang="en-US" dirty="0"/>
              <a:t> </a:t>
            </a:r>
            <a:r>
              <a:rPr lang="en-US" altLang="zh-CN" dirty="0"/>
              <a:t>given</a:t>
            </a:r>
            <a:r>
              <a:rPr lang="zh-CN" altLang="en-US" dirty="0"/>
              <a:t> </a:t>
            </a:r>
            <a:r>
              <a:rPr lang="en-US" altLang="zh-CN" dirty="0"/>
              <a:t>pressure</a:t>
            </a:r>
            <a:r>
              <a:rPr lang="zh-CN" altLang="en-US" dirty="0"/>
              <a:t> </a:t>
            </a:r>
            <a:r>
              <a:rPr lang="en-US" altLang="zh-CN" dirty="0"/>
              <a:t>drop.</a:t>
            </a:r>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19</a:t>
            </a:fld>
            <a:endParaRPr lang="zh-CN" altLang="en-US"/>
          </a:p>
        </p:txBody>
      </p:sp>
    </p:spTree>
    <p:extLst>
      <p:ext uri="{BB962C8B-B14F-4D97-AF65-F5344CB8AC3E}">
        <p14:creationId xmlns:p14="http://schemas.microsoft.com/office/powerpoint/2010/main" val="1823850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altLang="zh-CN" dirty="0"/>
              <a:t>Make</a:t>
            </a:r>
            <a:r>
              <a:rPr lang="zh-CN" altLang="en-US" dirty="0"/>
              <a:t> </a:t>
            </a:r>
            <a:r>
              <a:rPr lang="en-US" altLang="zh-CN" dirty="0"/>
              <a:t>some</a:t>
            </a:r>
            <a:r>
              <a:rPr lang="zh-CN" altLang="en-US" dirty="0"/>
              <a:t> </a:t>
            </a:r>
            <a:r>
              <a:rPr lang="en-US" altLang="zh-CN" dirty="0"/>
              <a:t>substitutions</a:t>
            </a:r>
          </a:p>
          <a:p>
            <a:endParaRPr lang="en-US" altLang="zh-CN" dirty="0"/>
          </a:p>
          <a:p>
            <a:endParaRPr lang="en-US" altLang="zh-CN"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21</a:t>
            </a:fld>
            <a:endParaRPr lang="zh-CN" altLang="en-US"/>
          </a:p>
        </p:txBody>
      </p:sp>
    </p:spTree>
    <p:extLst>
      <p:ext uri="{BB962C8B-B14F-4D97-AF65-F5344CB8AC3E}">
        <p14:creationId xmlns:p14="http://schemas.microsoft.com/office/powerpoint/2010/main" val="36875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22</a:t>
            </a:fld>
            <a:endParaRPr lang="zh-CN" altLang="en-US"/>
          </a:p>
        </p:txBody>
      </p:sp>
    </p:spTree>
    <p:extLst>
      <p:ext uri="{BB962C8B-B14F-4D97-AF65-F5344CB8AC3E}">
        <p14:creationId xmlns:p14="http://schemas.microsoft.com/office/powerpoint/2010/main" val="1152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23</a:t>
            </a:fld>
            <a:endParaRPr lang="zh-CN" altLang="en-US"/>
          </a:p>
        </p:txBody>
      </p:sp>
    </p:spTree>
    <p:extLst>
      <p:ext uri="{BB962C8B-B14F-4D97-AF65-F5344CB8AC3E}">
        <p14:creationId xmlns:p14="http://schemas.microsoft.com/office/powerpoint/2010/main" val="998783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24</a:t>
            </a:fld>
            <a:endParaRPr lang="zh-CN" altLang="en-US"/>
          </a:p>
        </p:txBody>
      </p:sp>
    </p:spTree>
    <p:extLst>
      <p:ext uri="{BB962C8B-B14F-4D97-AF65-F5344CB8AC3E}">
        <p14:creationId xmlns:p14="http://schemas.microsoft.com/office/powerpoint/2010/main" val="128928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Typically, we use the latitude-longitude coordinate system to describing atmospheric motions.</a:t>
            </a:r>
          </a:p>
          <a:p>
            <a:endParaRPr lang="en-US" altLang="zh-CN" dirty="0"/>
          </a:p>
          <a:p>
            <a:r>
              <a:rPr lang="en-US" altLang="zh-CN" dirty="0"/>
              <a:t>However, for some classes of atmospheric flow it is more convenient to use the nature coordinates:</a:t>
            </a:r>
          </a:p>
          <a:p>
            <a:endParaRPr lang="en-US" altLang="zh-CN" dirty="0"/>
          </a:p>
          <a:p>
            <a:r>
              <a:rPr lang="en-US" altLang="zh-CN" dirty="0"/>
              <a:t>What is nature coordinates? It is a coordinate system in which one axis is everywhere tangent to the horizontal wind, represented by the units vector t, and a second axis is normal to and to the left of the wind, represented by the unit vector n.</a:t>
            </a:r>
          </a:p>
          <a:p>
            <a:endParaRPr lang="en-US" altLang="zh-CN" dirty="0"/>
          </a:p>
          <a:p>
            <a:r>
              <a:rPr lang="en-US" altLang="zh-CN" dirty="0"/>
              <a:t>the acceleration of the parcel in this coordinate system is made up of two components, the rate of change of the parcel speed along the path of the flow, and the centripetal acceleration of the parcel if it follows a curved path.</a:t>
            </a:r>
          </a:p>
          <a:p>
            <a:endParaRPr lang="en-US" altLang="zh-CN" dirty="0"/>
          </a:p>
          <a:p>
            <a:endParaRPr lang="en-US" altLang="zh-CN" dirty="0"/>
          </a:p>
          <a:p>
            <a:r>
              <a:rPr lang="en-US" altLang="zh-CN" dirty="0"/>
              <a:t>We</a:t>
            </a:r>
            <a:r>
              <a:rPr lang="zh-CN" altLang="en-US" baseline="0" dirty="0"/>
              <a:t> </a:t>
            </a:r>
            <a:r>
              <a:rPr lang="en-US" altLang="zh-CN" baseline="0" dirty="0"/>
              <a:t>begin</a:t>
            </a:r>
            <a:r>
              <a:rPr lang="zh-CN" altLang="en-US" baseline="0" dirty="0"/>
              <a:t> </a:t>
            </a:r>
            <a:r>
              <a:rPr lang="en-US" altLang="zh-CN" baseline="0" dirty="0"/>
              <a:t>with</a:t>
            </a:r>
            <a:r>
              <a:rPr lang="zh-CN" altLang="en-US" baseline="0" dirty="0"/>
              <a:t> </a:t>
            </a:r>
            <a:r>
              <a:rPr lang="en-US" altLang="zh-CN" baseline="0" dirty="0"/>
              <a:t>reviewing</a:t>
            </a:r>
            <a:r>
              <a:rPr lang="zh-CN" altLang="en-US" baseline="0" dirty="0"/>
              <a:t> </a:t>
            </a:r>
            <a:r>
              <a:rPr lang="en-US" altLang="zh-CN" baseline="0" dirty="0"/>
              <a:t>the</a:t>
            </a:r>
            <a:r>
              <a:rPr lang="zh-CN" altLang="en-US" baseline="0" dirty="0"/>
              <a:t> </a:t>
            </a:r>
            <a:r>
              <a:rPr lang="en-US" altLang="zh-CN" baseline="0" dirty="0"/>
              <a:t>horizontal</a:t>
            </a:r>
            <a:r>
              <a:rPr lang="zh-CN" altLang="en-US" baseline="0" dirty="0"/>
              <a:t> </a:t>
            </a:r>
            <a:r>
              <a:rPr lang="en-US" altLang="zh-CN" baseline="0" dirty="0"/>
              <a:t>equation</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nature</a:t>
            </a:r>
            <a:r>
              <a:rPr lang="zh-CN" altLang="en-US" baseline="0" dirty="0"/>
              <a:t> </a:t>
            </a:r>
            <a:r>
              <a:rPr lang="en-US" altLang="zh-CN" baseline="0" dirty="0"/>
              <a:t>coordinates</a:t>
            </a:r>
          </a:p>
          <a:p>
            <a:endParaRPr lang="en-US" baseline="0" dirty="0"/>
          </a:p>
          <a:p>
            <a:r>
              <a:rPr lang="en-US" altLang="zh-CN" baseline="0" dirty="0"/>
              <a:t>The</a:t>
            </a:r>
            <a:r>
              <a:rPr lang="zh-CN" altLang="en-US" baseline="0" dirty="0"/>
              <a:t> </a:t>
            </a:r>
            <a:r>
              <a:rPr lang="en-US" altLang="zh-CN" baseline="0" dirty="0"/>
              <a:t>acceleration</a:t>
            </a:r>
            <a:r>
              <a:rPr lang="zh-CN" altLang="en-US" baseline="0" dirty="0"/>
              <a:t> </a:t>
            </a:r>
            <a:r>
              <a:rPr lang="en-US" altLang="zh-CN" baseline="0" dirty="0"/>
              <a:t>following</a:t>
            </a:r>
            <a:r>
              <a:rPr lang="zh-CN" altLang="en-US" baseline="0" dirty="0"/>
              <a:t> </a:t>
            </a:r>
            <a:r>
              <a:rPr lang="en-US" altLang="zh-CN" baseline="0" dirty="0"/>
              <a:t>the</a:t>
            </a:r>
            <a:r>
              <a:rPr lang="zh-CN" altLang="en-US" baseline="0" dirty="0"/>
              <a:t> </a:t>
            </a:r>
            <a:r>
              <a:rPr lang="en-US" altLang="zh-CN" baseline="0" dirty="0"/>
              <a:t>motion</a:t>
            </a:r>
            <a:r>
              <a:rPr lang="zh-CN" altLang="en-US" baseline="0" dirty="0"/>
              <a:t> </a:t>
            </a:r>
            <a:r>
              <a:rPr lang="en-US" altLang="zh-CN" baseline="0" dirty="0"/>
              <a:t>is</a:t>
            </a:r>
            <a:r>
              <a:rPr lang="zh-CN" altLang="en-US" baseline="0" dirty="0"/>
              <a:t> </a:t>
            </a:r>
            <a:r>
              <a:rPr lang="en-US" altLang="zh-CN" baseline="0" dirty="0"/>
              <a:t>divided</a:t>
            </a:r>
            <a:r>
              <a:rPr lang="zh-CN" altLang="en-US" baseline="0" dirty="0"/>
              <a:t> </a:t>
            </a:r>
            <a:r>
              <a:rPr lang="en-US" altLang="zh-CN" baseline="0" dirty="0"/>
              <a:t>into</a:t>
            </a:r>
            <a:r>
              <a:rPr lang="zh-CN" altLang="en-US" baseline="0" dirty="0"/>
              <a:t> </a:t>
            </a:r>
            <a:r>
              <a:rPr lang="en-US" altLang="zh-CN" baseline="0" dirty="0"/>
              <a:t>tangent</a:t>
            </a:r>
            <a:r>
              <a:rPr lang="zh-CN" altLang="en-US" baseline="0" dirty="0"/>
              <a:t> </a:t>
            </a:r>
            <a:r>
              <a:rPr lang="en-US" altLang="zh-CN" baseline="0" dirty="0"/>
              <a:t>and</a:t>
            </a:r>
            <a:r>
              <a:rPr lang="zh-CN" altLang="en-US" baseline="0" dirty="0"/>
              <a:t> </a:t>
            </a:r>
            <a:r>
              <a:rPr lang="en-US" altLang="zh-CN" baseline="0" dirty="0"/>
              <a:t>centripetal</a:t>
            </a:r>
            <a:r>
              <a:rPr lang="zh-CN" altLang="en-US" baseline="0" dirty="0"/>
              <a:t> </a:t>
            </a:r>
            <a:r>
              <a:rPr lang="en-US" altLang="zh-CN" baseline="0" dirty="0"/>
              <a:t>parts.</a:t>
            </a:r>
          </a:p>
          <a:p>
            <a:endParaRPr lang="en-US" altLang="zh-CN" baseline="0" dirty="0"/>
          </a:p>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a:t>
            </a:fld>
            <a:endParaRPr lang="zh-CN" altLang="en-US"/>
          </a:p>
        </p:txBody>
      </p:sp>
    </p:spTree>
    <p:extLst>
      <p:ext uri="{BB962C8B-B14F-4D97-AF65-F5344CB8AC3E}">
        <p14:creationId xmlns:p14="http://schemas.microsoft.com/office/powerpoint/2010/main" val="1285342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26</a:t>
            </a:fld>
            <a:endParaRPr lang="zh-CN" altLang="en-US"/>
          </a:p>
        </p:txBody>
      </p:sp>
    </p:spTree>
    <p:extLst>
      <p:ext uri="{BB962C8B-B14F-4D97-AF65-F5344CB8AC3E}">
        <p14:creationId xmlns:p14="http://schemas.microsoft.com/office/powerpoint/2010/main" val="50975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27</a:t>
            </a:fld>
            <a:endParaRPr lang="zh-CN" altLang="en-US"/>
          </a:p>
        </p:txBody>
      </p:sp>
    </p:spTree>
    <p:extLst>
      <p:ext uri="{BB962C8B-B14F-4D97-AF65-F5344CB8AC3E}">
        <p14:creationId xmlns:p14="http://schemas.microsoft.com/office/powerpoint/2010/main" val="110934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29</a:t>
            </a:fld>
            <a:endParaRPr lang="zh-CN" altLang="en-US"/>
          </a:p>
        </p:txBody>
      </p:sp>
    </p:spTree>
    <p:extLst>
      <p:ext uri="{BB962C8B-B14F-4D97-AF65-F5344CB8AC3E}">
        <p14:creationId xmlns:p14="http://schemas.microsoft.com/office/powerpoint/2010/main" val="767466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30</a:t>
            </a:fld>
            <a:endParaRPr lang="zh-CN" altLang="en-US"/>
          </a:p>
        </p:txBody>
      </p:sp>
    </p:spTree>
    <p:extLst>
      <p:ext uri="{BB962C8B-B14F-4D97-AF65-F5344CB8AC3E}">
        <p14:creationId xmlns:p14="http://schemas.microsoft.com/office/powerpoint/2010/main" val="29733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32</a:t>
            </a:fld>
            <a:endParaRPr lang="zh-CN" altLang="en-US"/>
          </a:p>
        </p:txBody>
      </p:sp>
    </p:spTree>
    <p:extLst>
      <p:ext uri="{BB962C8B-B14F-4D97-AF65-F5344CB8AC3E}">
        <p14:creationId xmlns:p14="http://schemas.microsoft.com/office/powerpoint/2010/main" val="202590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33</a:t>
            </a:fld>
            <a:endParaRPr lang="zh-CN" altLang="en-US"/>
          </a:p>
        </p:txBody>
      </p:sp>
    </p:spTree>
    <p:extLst>
      <p:ext uri="{BB962C8B-B14F-4D97-AF65-F5344CB8AC3E}">
        <p14:creationId xmlns:p14="http://schemas.microsoft.com/office/powerpoint/2010/main" val="76914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34</a:t>
            </a:fld>
            <a:endParaRPr lang="zh-CN" altLang="en-US"/>
          </a:p>
        </p:txBody>
      </p:sp>
    </p:spTree>
    <p:extLst>
      <p:ext uri="{BB962C8B-B14F-4D97-AF65-F5344CB8AC3E}">
        <p14:creationId xmlns:p14="http://schemas.microsoft.com/office/powerpoint/2010/main" val="2066195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35</a:t>
            </a:fld>
            <a:endParaRPr lang="zh-CN" altLang="en-US"/>
          </a:p>
        </p:txBody>
      </p:sp>
    </p:spTree>
    <p:extLst>
      <p:ext uri="{BB962C8B-B14F-4D97-AF65-F5344CB8AC3E}">
        <p14:creationId xmlns:p14="http://schemas.microsoft.com/office/powerpoint/2010/main" val="1732658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36</a:t>
            </a:fld>
            <a:endParaRPr lang="zh-CN" altLang="en-US"/>
          </a:p>
        </p:txBody>
      </p:sp>
    </p:spTree>
    <p:extLst>
      <p:ext uri="{BB962C8B-B14F-4D97-AF65-F5344CB8AC3E}">
        <p14:creationId xmlns:p14="http://schemas.microsoft.com/office/powerpoint/2010/main" val="58941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37</a:t>
            </a:fld>
            <a:endParaRPr lang="zh-CN" altLang="en-US"/>
          </a:p>
        </p:txBody>
      </p:sp>
    </p:spTree>
    <p:extLst>
      <p:ext uri="{BB962C8B-B14F-4D97-AF65-F5344CB8AC3E}">
        <p14:creationId xmlns:p14="http://schemas.microsoft.com/office/powerpoint/2010/main" val="91517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If</a:t>
            </a:r>
            <a:r>
              <a:rPr lang="zh-CN" altLang="en-US" baseline="0" dirty="0"/>
              <a:t> </a:t>
            </a:r>
            <a:r>
              <a:rPr lang="en-US" altLang="zh-CN" baseline="0" dirty="0"/>
              <a:t>we</a:t>
            </a:r>
            <a:r>
              <a:rPr lang="zh-CN" altLang="en-US" baseline="0" dirty="0"/>
              <a:t> </a:t>
            </a:r>
            <a:r>
              <a:rPr lang="en-US" altLang="zh-CN" baseline="0" dirty="0"/>
              <a:t>look</a:t>
            </a:r>
            <a:r>
              <a:rPr lang="zh-CN" altLang="en-US" baseline="0" dirty="0"/>
              <a:t> </a:t>
            </a:r>
            <a:r>
              <a:rPr lang="en-US" altLang="zh-CN" baseline="0" dirty="0"/>
              <a:t>at</a:t>
            </a:r>
            <a:r>
              <a:rPr lang="zh-CN" altLang="en-US" baseline="0" dirty="0"/>
              <a:t> </a:t>
            </a:r>
            <a:r>
              <a:rPr lang="en-US" altLang="zh-CN" baseline="0" dirty="0"/>
              <a:t>the</a:t>
            </a:r>
            <a:r>
              <a:rPr lang="zh-CN" altLang="en-US" baseline="0" dirty="0"/>
              <a:t> </a:t>
            </a:r>
            <a:r>
              <a:rPr lang="en-US" altLang="zh-CN" baseline="0" dirty="0"/>
              <a:t>forces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right</a:t>
            </a:r>
            <a:r>
              <a:rPr lang="zh-CN" altLang="en-US" baseline="0" dirty="0"/>
              <a:t> </a:t>
            </a:r>
            <a:r>
              <a:rPr lang="en-US" altLang="zh-CN" baseline="0" dirty="0"/>
              <a:t>hand</a:t>
            </a:r>
            <a:r>
              <a:rPr lang="zh-CN" altLang="en-US" baseline="0" dirty="0"/>
              <a:t> </a:t>
            </a:r>
            <a:r>
              <a:rPr lang="en-US" altLang="zh-CN" baseline="0" dirty="0"/>
              <a:t>of</a:t>
            </a:r>
            <a:r>
              <a:rPr lang="zh-CN" altLang="en-US" baseline="0" dirty="0"/>
              <a:t> </a:t>
            </a:r>
            <a:r>
              <a:rPr lang="en-US" altLang="zh-CN" baseline="0" dirty="0"/>
              <a:t>equation</a:t>
            </a:r>
            <a:r>
              <a:rPr lang="zh-CN" altLang="en-US" baseline="0" dirty="0"/>
              <a:t> </a:t>
            </a:r>
            <a:r>
              <a:rPr lang="en-US" altLang="zh-CN" baseline="0" dirty="0"/>
              <a:t>more</a:t>
            </a:r>
            <a:r>
              <a:rPr lang="zh-CN" altLang="en-US" baseline="0" dirty="0"/>
              <a:t> </a:t>
            </a:r>
            <a:r>
              <a:rPr lang="en-US" altLang="zh-CN" baseline="0" dirty="0"/>
              <a:t>carefully</a:t>
            </a:r>
          </a:p>
          <a:p>
            <a:pPr marL="228600" indent="-228600">
              <a:buAutoNum type="arabicParenR"/>
            </a:pPr>
            <a:r>
              <a:rPr lang="en-US" altLang="zh-CN" baseline="0" dirty="0"/>
              <a:t>Centrifugal</a:t>
            </a:r>
            <a:r>
              <a:rPr lang="zh-CN" altLang="en-US" baseline="0" dirty="0"/>
              <a:t> </a:t>
            </a:r>
            <a:r>
              <a:rPr lang="en-US" altLang="zh-CN" baseline="0" dirty="0"/>
              <a:t>force</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apparent</a:t>
            </a:r>
            <a:r>
              <a:rPr lang="zh-CN" altLang="en-US" baseline="0" dirty="0"/>
              <a:t> </a:t>
            </a:r>
            <a:r>
              <a:rPr lang="en-US" altLang="zh-CN" baseline="0" dirty="0"/>
              <a:t>force,</a:t>
            </a:r>
            <a:r>
              <a:rPr lang="zh-CN" altLang="en-US" baseline="0" dirty="0"/>
              <a:t> </a:t>
            </a:r>
            <a:r>
              <a:rPr lang="en-US" altLang="zh-CN" baseline="0" dirty="0"/>
              <a:t>the</a:t>
            </a:r>
            <a:r>
              <a:rPr lang="zh-CN" altLang="en-US" baseline="0" dirty="0"/>
              <a:t> </a:t>
            </a:r>
            <a:r>
              <a:rPr lang="en-US" altLang="zh-CN" baseline="0" dirty="0"/>
              <a:t>negative</a:t>
            </a:r>
            <a:r>
              <a:rPr lang="zh-CN" altLang="en-US" baseline="0" dirty="0"/>
              <a:t> </a:t>
            </a:r>
            <a:r>
              <a:rPr lang="en-US" altLang="zh-CN" baseline="0" dirty="0"/>
              <a:t>sign</a:t>
            </a:r>
            <a:r>
              <a:rPr lang="zh-CN" altLang="en-US" baseline="0" dirty="0"/>
              <a:t> </a:t>
            </a:r>
            <a:r>
              <a:rPr lang="en-US" altLang="zh-CN" baseline="0" dirty="0"/>
              <a:t>means</a:t>
            </a:r>
            <a:r>
              <a:rPr lang="zh-CN" altLang="en-US" baseline="0" dirty="0"/>
              <a:t> </a:t>
            </a:r>
            <a:r>
              <a:rPr lang="en-US" altLang="zh-CN" baseline="0" dirty="0"/>
              <a:t>it</a:t>
            </a:r>
            <a:r>
              <a:rPr lang="zh-CN" altLang="en-US" baseline="0" dirty="0"/>
              <a:t> </a:t>
            </a:r>
            <a:r>
              <a:rPr lang="en-US" altLang="zh-CN" baseline="0" dirty="0"/>
              <a:t>it</a:t>
            </a:r>
            <a:r>
              <a:rPr lang="zh-CN" altLang="en-US" baseline="0" dirty="0"/>
              <a:t> </a:t>
            </a:r>
            <a:r>
              <a:rPr lang="en-US" altLang="zh-CN" baseline="0" dirty="0"/>
              <a:t>always</a:t>
            </a:r>
            <a:r>
              <a:rPr lang="zh-CN" altLang="en-US" baseline="0" dirty="0"/>
              <a:t> </a:t>
            </a:r>
            <a:r>
              <a:rPr lang="en-US" altLang="zh-CN" baseline="0" dirty="0"/>
              <a:t>directed</a:t>
            </a:r>
            <a:r>
              <a:rPr lang="zh-CN" altLang="en-US" baseline="0" dirty="0"/>
              <a:t> </a:t>
            </a:r>
            <a:r>
              <a:rPr lang="en-US" altLang="zh-CN" baseline="0" dirty="0"/>
              <a:t>out</a:t>
            </a:r>
            <a:r>
              <a:rPr lang="zh-CN" altLang="en-US" baseline="0" dirty="0"/>
              <a:t> </a:t>
            </a:r>
            <a:r>
              <a:rPr lang="en-US" altLang="zh-CN" baseline="0" dirty="0"/>
              <a:t>of</a:t>
            </a:r>
            <a:r>
              <a:rPr lang="zh-CN" altLang="en-US" baseline="0" dirty="0"/>
              <a:t> </a:t>
            </a:r>
            <a:r>
              <a:rPr lang="en-US" altLang="zh-CN" baseline="0" dirty="0"/>
              <a:t>center.</a:t>
            </a:r>
          </a:p>
          <a:p>
            <a:pPr marL="228600" indent="-228600">
              <a:buAutoNum type="arabicParenR"/>
            </a:pPr>
            <a:endParaRPr lang="en-US" altLang="zh-CN" baseline="0" dirty="0"/>
          </a:p>
          <a:p>
            <a:pPr marL="228600" indent="-228600">
              <a:buAutoNum type="arabicParenR"/>
            </a:pPr>
            <a:r>
              <a:rPr lang="en-US" altLang="zh-CN" baseline="0" dirty="0"/>
              <a:t>Coriolis</a:t>
            </a:r>
            <a:r>
              <a:rPr lang="zh-CN" altLang="en-US" baseline="0" dirty="0"/>
              <a:t> </a:t>
            </a:r>
            <a:r>
              <a:rPr lang="en-US" altLang="zh-CN" baseline="0" dirty="0"/>
              <a:t>force</a:t>
            </a:r>
            <a:r>
              <a:rPr lang="zh-CN" altLang="en-US" baseline="0" dirty="0"/>
              <a:t> </a:t>
            </a:r>
            <a:r>
              <a:rPr lang="en-US" altLang="zh-CN" baseline="0" dirty="0"/>
              <a:t>is</a:t>
            </a:r>
            <a:r>
              <a:rPr lang="zh-CN" altLang="en-US" baseline="0" dirty="0"/>
              <a:t> </a:t>
            </a:r>
            <a:r>
              <a:rPr lang="en-US" altLang="zh-CN" baseline="0" dirty="0"/>
              <a:t>due</a:t>
            </a:r>
            <a:r>
              <a:rPr lang="zh-CN" altLang="en-US" baseline="0" dirty="0"/>
              <a:t> </a:t>
            </a:r>
            <a:r>
              <a:rPr lang="en-US" altLang="zh-CN" baseline="0" dirty="0"/>
              <a:t>the</a:t>
            </a:r>
            <a:r>
              <a:rPr lang="zh-CN" altLang="en-US" baseline="0" dirty="0"/>
              <a:t> </a:t>
            </a:r>
            <a:r>
              <a:rPr lang="en-US" altLang="zh-CN" baseline="0" dirty="0"/>
              <a:t>rotation</a:t>
            </a:r>
            <a:r>
              <a:rPr lang="zh-CN" altLang="en-US" baseline="0" dirty="0"/>
              <a:t> </a:t>
            </a:r>
            <a:r>
              <a:rPr lang="en-US" altLang="zh-CN" baseline="0" dirty="0"/>
              <a:t>of</a:t>
            </a:r>
            <a:r>
              <a:rPr lang="zh-CN" altLang="en-US" baseline="0" dirty="0"/>
              <a:t> </a:t>
            </a:r>
            <a:r>
              <a:rPr lang="en-US" altLang="zh-CN" baseline="0" dirty="0"/>
              <a:t>earth.</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northern</a:t>
            </a:r>
            <a:r>
              <a:rPr lang="zh-CN" altLang="en-US" baseline="0" dirty="0"/>
              <a:t> </a:t>
            </a:r>
            <a:r>
              <a:rPr lang="en-US" altLang="zh-CN" baseline="0" dirty="0"/>
              <a:t>hemisphere,</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directed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right</a:t>
            </a:r>
            <a:r>
              <a:rPr lang="zh-CN" altLang="en-US" baseline="0" dirty="0"/>
              <a:t> </a:t>
            </a:r>
            <a:r>
              <a:rPr lang="en-US" altLang="zh-CN" baseline="0" dirty="0"/>
              <a:t>of</a:t>
            </a:r>
            <a:r>
              <a:rPr lang="zh-CN" altLang="en-US" baseline="0" dirty="0"/>
              <a:t> </a:t>
            </a:r>
            <a:r>
              <a:rPr lang="en-US" altLang="zh-CN" baseline="0" dirty="0"/>
              <a:t>wind</a:t>
            </a:r>
            <a:r>
              <a:rPr lang="zh-CN" altLang="en-US" baseline="0" dirty="0"/>
              <a:t> </a:t>
            </a:r>
            <a:r>
              <a:rPr lang="en-US" altLang="zh-CN" baseline="0" dirty="0"/>
              <a:t>direction;</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southern</a:t>
            </a:r>
            <a:r>
              <a:rPr lang="zh-CN" altLang="en-US" baseline="0" dirty="0"/>
              <a:t> </a:t>
            </a:r>
            <a:r>
              <a:rPr lang="en-US" altLang="zh-CN" baseline="0" dirty="0"/>
              <a:t>hemisphere,</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directed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left</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wind.</a:t>
            </a:r>
          </a:p>
          <a:p>
            <a:pPr marL="228600" indent="-228600">
              <a:buAutoNum type="arabicParenR"/>
            </a:pPr>
            <a:endParaRPr lang="en-US" altLang="zh-CN" baseline="0" dirty="0"/>
          </a:p>
          <a:p>
            <a:pPr marL="228600" indent="-228600">
              <a:buAutoNum type="arabicParenR"/>
            </a:pPr>
            <a:r>
              <a:rPr lang="en-US" altLang="zh-CN" baseline="0" dirty="0"/>
              <a:t>Pressure</a:t>
            </a:r>
            <a:r>
              <a:rPr lang="zh-CN" altLang="en-US" baseline="0" dirty="0"/>
              <a:t> </a:t>
            </a:r>
            <a:r>
              <a:rPr lang="en-US" altLang="zh-CN" baseline="0" dirty="0"/>
              <a:t>gradient</a:t>
            </a:r>
            <a:r>
              <a:rPr lang="zh-CN" altLang="en-US" baseline="0" dirty="0"/>
              <a:t> </a:t>
            </a:r>
            <a:r>
              <a:rPr lang="en-US" altLang="zh-CN" baseline="0" dirty="0"/>
              <a:t>force</a:t>
            </a:r>
            <a:r>
              <a:rPr lang="zh-CN" altLang="en-US" baseline="0" dirty="0"/>
              <a:t> </a:t>
            </a:r>
            <a:r>
              <a:rPr lang="en-US" altLang="zh-CN" baseline="0" dirty="0"/>
              <a:t>is</a:t>
            </a:r>
            <a:r>
              <a:rPr lang="zh-CN" altLang="en-US" baseline="0" dirty="0"/>
              <a:t> </a:t>
            </a:r>
            <a:r>
              <a:rPr lang="en-US" altLang="zh-CN" baseline="0" dirty="0"/>
              <a:t>directed</a:t>
            </a:r>
            <a:r>
              <a:rPr lang="zh-CN" altLang="en-US" baseline="0" dirty="0"/>
              <a:t> </a:t>
            </a:r>
            <a:r>
              <a:rPr lang="en-US" altLang="zh-CN" baseline="0" dirty="0"/>
              <a:t>from</a:t>
            </a:r>
            <a:r>
              <a:rPr lang="zh-CN" altLang="en-US" baseline="0" dirty="0"/>
              <a:t> </a:t>
            </a:r>
            <a:r>
              <a:rPr lang="en-US" altLang="zh-CN" baseline="0" dirty="0"/>
              <a:t>high</a:t>
            </a:r>
            <a:r>
              <a:rPr lang="zh-CN" altLang="en-US" baseline="0" dirty="0"/>
              <a:t> </a:t>
            </a:r>
            <a:r>
              <a:rPr lang="en-US" altLang="zh-CN" baseline="0" dirty="0"/>
              <a:t>pressure</a:t>
            </a:r>
            <a:r>
              <a:rPr lang="zh-CN" altLang="en-US" baseline="0" dirty="0"/>
              <a:t> </a:t>
            </a:r>
            <a:r>
              <a:rPr lang="en-US" altLang="zh-CN" baseline="0" dirty="0"/>
              <a:t>to</a:t>
            </a:r>
            <a:r>
              <a:rPr lang="zh-CN" altLang="en-US" baseline="0" dirty="0"/>
              <a:t> </a:t>
            </a:r>
            <a:r>
              <a:rPr lang="en-US" altLang="zh-CN" baseline="0" dirty="0"/>
              <a:t>low</a:t>
            </a:r>
            <a:r>
              <a:rPr lang="zh-CN" altLang="en-US" baseline="0" dirty="0"/>
              <a:t> </a:t>
            </a:r>
            <a:r>
              <a:rPr lang="en-US" altLang="zh-CN" baseline="0" dirty="0"/>
              <a:t>pressure.</a:t>
            </a:r>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a:t>
            </a:fld>
            <a:endParaRPr lang="zh-CN" altLang="en-US"/>
          </a:p>
        </p:txBody>
      </p:sp>
    </p:spTree>
    <p:extLst>
      <p:ext uri="{BB962C8B-B14F-4D97-AF65-F5344CB8AC3E}">
        <p14:creationId xmlns:p14="http://schemas.microsoft.com/office/powerpoint/2010/main" val="573524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38</a:t>
            </a:fld>
            <a:endParaRPr lang="zh-CN" altLang="en-US"/>
          </a:p>
        </p:txBody>
      </p:sp>
    </p:spTree>
    <p:extLst>
      <p:ext uri="{BB962C8B-B14F-4D97-AF65-F5344CB8AC3E}">
        <p14:creationId xmlns:p14="http://schemas.microsoft.com/office/powerpoint/2010/main" val="1035067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F6BD39-3F05-5A4F-A1D6-BFB7B6F04DC3}" type="slidenum">
              <a:rPr lang="en-US" sz="1200"/>
              <a:pPr/>
              <a:t>39</a:t>
            </a:fld>
            <a:endParaRPr lang="en-US" sz="1200" dirty="0"/>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9155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B19C53-E128-0841-958B-8DBDBE76B4BC}" type="slidenum">
              <a:rPr lang="en-US" sz="1200"/>
              <a:pPr/>
              <a:t>40</a:t>
            </a:fld>
            <a:endParaRPr lang="en-US" sz="1200" dirty="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1507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This</a:t>
            </a:r>
            <a:r>
              <a:rPr lang="zh-CN" altLang="en-US" baseline="0" dirty="0"/>
              <a:t> </a:t>
            </a:r>
            <a:r>
              <a:rPr lang="en-US" altLang="zh-CN" baseline="0" dirty="0"/>
              <a:t>figure</a:t>
            </a:r>
            <a:r>
              <a:rPr lang="zh-CN" altLang="en-US" baseline="0" dirty="0"/>
              <a:t> </a:t>
            </a:r>
            <a:r>
              <a:rPr lang="en-US" altLang="zh-CN" baseline="0" dirty="0"/>
              <a:t>shows</a:t>
            </a:r>
            <a:r>
              <a:rPr lang="zh-CN" altLang="en-US" baseline="0" dirty="0"/>
              <a:t> </a:t>
            </a:r>
            <a:r>
              <a:rPr lang="en-US" altLang="zh-CN" baseline="0" dirty="0"/>
              <a:t>the</a:t>
            </a:r>
            <a:r>
              <a:rPr lang="zh-CN" altLang="en-US" baseline="0" dirty="0"/>
              <a:t> </a:t>
            </a:r>
            <a:r>
              <a:rPr lang="en-US" altLang="zh-CN" baseline="0" dirty="0"/>
              <a:t>basic</a:t>
            </a:r>
            <a:r>
              <a:rPr lang="zh-CN" altLang="en-US" baseline="0" dirty="0"/>
              <a:t> </a:t>
            </a:r>
            <a:r>
              <a:rPr lang="en-US" altLang="zh-CN" baseline="0" dirty="0"/>
              <a:t>configuration</a:t>
            </a:r>
            <a:r>
              <a:rPr lang="zh-CN" altLang="en-US" baseline="0" dirty="0"/>
              <a:t> </a:t>
            </a:r>
            <a:r>
              <a:rPr lang="en-US" altLang="zh-CN" baseline="0" dirty="0"/>
              <a:t>of</a:t>
            </a:r>
            <a:r>
              <a:rPr lang="zh-CN" altLang="en-US" baseline="0" dirty="0"/>
              <a:t> </a:t>
            </a:r>
            <a:r>
              <a:rPr lang="en-US" altLang="zh-CN" baseline="0" dirty="0"/>
              <a:t>cyclone</a:t>
            </a:r>
            <a:r>
              <a:rPr lang="zh-CN" altLang="en-US" baseline="0" dirty="0"/>
              <a:t> </a:t>
            </a:r>
            <a:r>
              <a:rPr lang="en-US" altLang="zh-CN" baseline="0" dirty="0"/>
              <a:t>and</a:t>
            </a:r>
            <a:r>
              <a:rPr lang="zh-CN" altLang="en-US" baseline="0" dirty="0"/>
              <a:t> </a:t>
            </a:r>
            <a:r>
              <a:rPr lang="en-US" altLang="zh-CN" baseline="0" dirty="0"/>
              <a:t>anticyclone</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northern</a:t>
            </a:r>
            <a:r>
              <a:rPr lang="zh-CN" altLang="en-US" baseline="0" dirty="0"/>
              <a:t> </a:t>
            </a:r>
            <a:r>
              <a:rPr lang="en-US" altLang="zh-CN" baseline="0" dirty="0"/>
              <a:t>hemisphere</a:t>
            </a:r>
            <a:r>
              <a:rPr lang="zh-CN" altLang="en-US" baseline="0" dirty="0"/>
              <a:t> </a:t>
            </a:r>
            <a:r>
              <a:rPr lang="en-US" altLang="zh-CN" baseline="0" dirty="0"/>
              <a:t>and</a:t>
            </a:r>
            <a:r>
              <a:rPr lang="zh-CN" altLang="en-US" baseline="0" dirty="0"/>
              <a:t> </a:t>
            </a:r>
            <a:r>
              <a:rPr lang="en-US" altLang="zh-CN" baseline="0" dirty="0"/>
              <a:t>southern</a:t>
            </a:r>
            <a:r>
              <a:rPr lang="zh-CN" altLang="en-US" baseline="0" dirty="0"/>
              <a:t> </a:t>
            </a:r>
            <a:r>
              <a:rPr lang="en-US" altLang="zh-CN" baseline="0" dirty="0"/>
              <a:t>hemisphere.</a:t>
            </a:r>
          </a:p>
          <a:p>
            <a:endParaRPr lang="en-US" baseline="0" dirty="0"/>
          </a:p>
          <a:p>
            <a:r>
              <a:rPr lang="en-US" altLang="zh-CN" baseline="0" dirty="0"/>
              <a:t>For</a:t>
            </a:r>
            <a:r>
              <a:rPr lang="zh-CN" altLang="en-US" baseline="0" dirty="0"/>
              <a:t> </a:t>
            </a:r>
            <a:r>
              <a:rPr lang="en-US" altLang="zh-CN" baseline="0" dirty="0"/>
              <a:t>cyclonic</a:t>
            </a:r>
            <a:r>
              <a:rPr lang="zh-CN" altLang="en-US" baseline="0" dirty="0"/>
              <a:t> </a:t>
            </a:r>
            <a:r>
              <a:rPr lang="en-US" altLang="zh-CN" baseline="0" dirty="0"/>
              <a:t>flow</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northern</a:t>
            </a:r>
            <a:r>
              <a:rPr lang="zh-CN" altLang="en-US" baseline="0" dirty="0"/>
              <a:t> </a:t>
            </a:r>
            <a:r>
              <a:rPr lang="en-US" altLang="zh-CN" baseline="0" dirty="0"/>
              <a:t>hemisphere,</a:t>
            </a:r>
            <a:r>
              <a:rPr lang="zh-CN" altLang="en-US" baseline="0" dirty="0"/>
              <a:t> </a:t>
            </a:r>
            <a:r>
              <a:rPr lang="en-US" altLang="zh-CN" baseline="0" dirty="0"/>
              <a:t>the</a:t>
            </a:r>
            <a:r>
              <a:rPr lang="zh-CN" altLang="en-US" baseline="0" dirty="0"/>
              <a:t> </a:t>
            </a:r>
            <a:r>
              <a:rPr lang="en-US" altLang="zh-CN" baseline="0" dirty="0"/>
              <a:t>flow</a:t>
            </a:r>
            <a:r>
              <a:rPr lang="zh-CN" altLang="en-US" baseline="0" dirty="0"/>
              <a:t> </a:t>
            </a:r>
            <a:r>
              <a:rPr lang="en-US" altLang="zh-CN" baseline="0" dirty="0"/>
              <a:t>is</a:t>
            </a:r>
            <a:r>
              <a:rPr lang="zh-CN" altLang="en-US" baseline="0" dirty="0"/>
              <a:t> </a:t>
            </a:r>
            <a:r>
              <a:rPr lang="en-US" altLang="zh-CN" baseline="0" dirty="0"/>
              <a:t>counterclockwise</a:t>
            </a:r>
            <a:r>
              <a:rPr lang="zh-CN" altLang="en-US" baseline="0" dirty="0"/>
              <a:t> </a:t>
            </a:r>
            <a:r>
              <a:rPr lang="en-US" altLang="zh-CN" baseline="0" dirty="0"/>
              <a:t>with</a:t>
            </a:r>
            <a:r>
              <a:rPr lang="zh-CN" altLang="en-US" baseline="0" dirty="0"/>
              <a:t> </a:t>
            </a:r>
            <a:r>
              <a:rPr lang="en-US" altLang="zh-CN" baseline="0" dirty="0"/>
              <a:t>radius</a:t>
            </a:r>
            <a:r>
              <a:rPr lang="zh-CN" altLang="en-US" baseline="0" dirty="0"/>
              <a:t> </a:t>
            </a:r>
            <a:r>
              <a:rPr lang="en-US" altLang="zh-CN" baseline="0" dirty="0"/>
              <a:t>of</a:t>
            </a:r>
            <a:r>
              <a:rPr lang="zh-CN" altLang="en-US" baseline="0" dirty="0"/>
              <a:t> </a:t>
            </a:r>
            <a:r>
              <a:rPr lang="en-US" altLang="zh-CN" baseline="0" dirty="0"/>
              <a:t>curvature</a:t>
            </a:r>
            <a:r>
              <a:rPr lang="zh-CN" altLang="en-US" baseline="0" dirty="0"/>
              <a:t> </a:t>
            </a:r>
            <a:r>
              <a:rPr lang="en-US" altLang="zh-CN" baseline="0" dirty="0"/>
              <a:t>R</a:t>
            </a:r>
            <a:r>
              <a:rPr lang="zh-CN" altLang="en-US" baseline="0" dirty="0"/>
              <a:t> </a:t>
            </a:r>
            <a:r>
              <a:rPr lang="en-US" altLang="zh-CN" baseline="0" dirty="0"/>
              <a:t>is</a:t>
            </a:r>
            <a:r>
              <a:rPr lang="zh-CN" altLang="en-US" baseline="0" dirty="0"/>
              <a:t> </a:t>
            </a:r>
            <a:r>
              <a:rPr lang="en-US" altLang="zh-CN" baseline="0" dirty="0"/>
              <a:t>positive.</a:t>
            </a:r>
            <a:r>
              <a:rPr lang="zh-CN" altLang="en-US" baseline="0" dirty="0"/>
              <a:t> </a:t>
            </a:r>
            <a:r>
              <a:rPr lang="en-US" altLang="zh-CN" baseline="0" dirty="0"/>
              <a:t>But</a:t>
            </a:r>
            <a:r>
              <a:rPr lang="zh-CN" altLang="en-US" baseline="0" dirty="0"/>
              <a:t> </a:t>
            </a:r>
            <a:r>
              <a:rPr lang="en-US" altLang="zh-CN" baseline="0" dirty="0"/>
              <a:t>for</a:t>
            </a:r>
            <a:r>
              <a:rPr lang="zh-CN" altLang="en-US" baseline="0" dirty="0"/>
              <a:t> </a:t>
            </a:r>
            <a:r>
              <a:rPr lang="en-US" altLang="zh-CN" baseline="0" dirty="0"/>
              <a:t>southern</a:t>
            </a:r>
            <a:r>
              <a:rPr lang="zh-CN" altLang="en-US" baseline="0" dirty="0"/>
              <a:t> </a:t>
            </a:r>
            <a:r>
              <a:rPr lang="en-US" altLang="zh-CN" baseline="0" dirty="0"/>
              <a:t>hemisphere</a:t>
            </a:r>
            <a:r>
              <a:rPr lang="zh-CN" altLang="en-US" baseline="0" dirty="0"/>
              <a:t> </a:t>
            </a:r>
            <a:r>
              <a:rPr lang="en-US" altLang="zh-CN" baseline="0" dirty="0"/>
              <a:t>cyclonic</a:t>
            </a:r>
            <a:r>
              <a:rPr lang="zh-CN" altLang="en-US" baseline="0" dirty="0"/>
              <a:t> </a:t>
            </a:r>
            <a:r>
              <a:rPr lang="en-US" altLang="zh-CN" baseline="0" dirty="0"/>
              <a:t>flow</a:t>
            </a:r>
            <a:r>
              <a:rPr lang="zh-CN" altLang="en-US" baseline="0" dirty="0"/>
              <a:t> </a:t>
            </a:r>
            <a:r>
              <a:rPr lang="en-US" altLang="zh-CN" baseline="0" dirty="0"/>
              <a:t>is</a:t>
            </a:r>
            <a:r>
              <a:rPr lang="zh-CN" altLang="en-US" baseline="0" dirty="0"/>
              <a:t> </a:t>
            </a:r>
            <a:r>
              <a:rPr lang="en-US" altLang="zh-CN" baseline="0" dirty="0"/>
              <a:t>clockwise</a:t>
            </a:r>
            <a:r>
              <a:rPr lang="zh-CN" altLang="en-US" baseline="0" dirty="0"/>
              <a:t> </a:t>
            </a:r>
            <a:r>
              <a:rPr lang="en-US" altLang="zh-CN" baseline="0" dirty="0"/>
              <a:t>with</a:t>
            </a:r>
            <a:r>
              <a:rPr lang="zh-CN" altLang="en-US" baseline="0" dirty="0"/>
              <a:t> </a:t>
            </a:r>
            <a:r>
              <a:rPr lang="en-US" altLang="zh-CN" baseline="0" dirty="0"/>
              <a:t>R</a:t>
            </a:r>
            <a:r>
              <a:rPr lang="zh-CN" altLang="en-US" baseline="0" dirty="0"/>
              <a:t> </a:t>
            </a:r>
            <a:r>
              <a:rPr lang="en-US" altLang="zh-CN" baseline="0" dirty="0"/>
              <a:t>is</a:t>
            </a:r>
            <a:r>
              <a:rPr lang="zh-CN" altLang="en-US" baseline="0" dirty="0"/>
              <a:t> </a:t>
            </a:r>
            <a:r>
              <a:rPr lang="en-US" altLang="zh-CN" baseline="0" dirty="0"/>
              <a:t>negative.</a:t>
            </a:r>
          </a:p>
          <a:p>
            <a:endParaRPr lang="en-US" altLang="zh-CN" baseline="0" dirty="0"/>
          </a:p>
          <a:p>
            <a:r>
              <a:rPr lang="en-US" altLang="zh-CN" baseline="0" dirty="0"/>
              <a:t>For</a:t>
            </a:r>
            <a:r>
              <a:rPr lang="zh-CN" altLang="en-US" baseline="0" dirty="0"/>
              <a:t> </a:t>
            </a:r>
            <a:r>
              <a:rPr lang="en-US" altLang="zh-CN" baseline="0" dirty="0"/>
              <a:t>anticline</a:t>
            </a:r>
            <a:r>
              <a:rPr lang="zh-CN" altLang="en-US" baseline="0" dirty="0"/>
              <a:t> </a:t>
            </a:r>
            <a:r>
              <a:rPr lang="en-US" altLang="zh-CN" baseline="0" dirty="0"/>
              <a:t>flow</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northern</a:t>
            </a:r>
            <a:r>
              <a:rPr lang="zh-CN" altLang="en-US" baseline="0" dirty="0"/>
              <a:t> </a:t>
            </a:r>
            <a:r>
              <a:rPr lang="en-US" altLang="zh-CN" baseline="0" dirty="0"/>
              <a:t>hemisphere,</a:t>
            </a:r>
            <a:r>
              <a:rPr lang="zh-CN" altLang="en-US" baseline="0" dirty="0"/>
              <a:t> </a:t>
            </a:r>
            <a:r>
              <a:rPr lang="en-US" altLang="zh-CN" baseline="0" dirty="0"/>
              <a:t>the</a:t>
            </a:r>
            <a:r>
              <a:rPr lang="zh-CN" altLang="en-US" baseline="0" dirty="0"/>
              <a:t> </a:t>
            </a:r>
            <a:r>
              <a:rPr lang="en-US" altLang="zh-CN" baseline="0" dirty="0"/>
              <a:t>flow</a:t>
            </a:r>
            <a:r>
              <a:rPr lang="zh-CN" altLang="en-US" baseline="0" dirty="0"/>
              <a:t> </a:t>
            </a:r>
            <a:r>
              <a:rPr lang="en-US" altLang="zh-CN" baseline="0" dirty="0"/>
              <a:t>is</a:t>
            </a:r>
            <a:r>
              <a:rPr lang="zh-CN" altLang="en-US" baseline="0" dirty="0"/>
              <a:t> </a:t>
            </a:r>
            <a:r>
              <a:rPr lang="en-US" altLang="zh-CN" baseline="0" dirty="0"/>
              <a:t>....</a:t>
            </a:r>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4</a:t>
            </a:fld>
            <a:endParaRPr lang="zh-CN" altLang="en-US"/>
          </a:p>
        </p:txBody>
      </p:sp>
    </p:spTree>
    <p:extLst>
      <p:ext uri="{BB962C8B-B14F-4D97-AF65-F5344CB8AC3E}">
        <p14:creationId xmlns:p14="http://schemas.microsoft.com/office/powerpoint/2010/main" val="69129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latin typeface="Microsoft YaHei" panose="020B0503020204020204" pitchFamily="34" charset="-122"/>
                <a:ea typeface="Microsoft YaHei" panose="020B0503020204020204" pitchFamily="34" charset="-122"/>
              </a:rPr>
              <a:t>When horizontal pressure gradient vanishes, balance between Coriolis force and centr</a:t>
            </a:r>
            <a:r>
              <a:rPr lang="en-US" altLang="zh-TW" sz="1200" dirty="0">
                <a:latin typeface="Microsoft YaHei" panose="020B0503020204020204" pitchFamily="34" charset="-122"/>
                <a:ea typeface="Microsoft YaHei" panose="020B0503020204020204" pitchFamily="34" charset="-122"/>
              </a:rPr>
              <a:t>ifugal</a:t>
            </a:r>
            <a:r>
              <a:rPr lang="en-US" altLang="zh-CN" sz="1200" dirty="0">
                <a:latin typeface="Microsoft YaHei" panose="020B0503020204020204" pitchFamily="34" charset="-122"/>
                <a:ea typeface="Microsoft YaHei" panose="020B0503020204020204" pitchFamily="34" charset="-122"/>
              </a:rPr>
              <a:t> force</a:t>
            </a:r>
          </a:p>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5</a:t>
            </a:fld>
            <a:endParaRPr lang="zh-CN" altLang="en-US"/>
          </a:p>
        </p:txBody>
      </p:sp>
    </p:spTree>
    <p:extLst>
      <p:ext uri="{BB962C8B-B14F-4D97-AF65-F5344CB8AC3E}">
        <p14:creationId xmlns:p14="http://schemas.microsoft.com/office/powerpoint/2010/main" val="80192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6</a:t>
            </a:fld>
            <a:endParaRPr lang="zh-CN" altLang="en-US"/>
          </a:p>
        </p:txBody>
      </p:sp>
    </p:spTree>
    <p:extLst>
      <p:ext uri="{BB962C8B-B14F-4D97-AF65-F5344CB8AC3E}">
        <p14:creationId xmlns:p14="http://schemas.microsoft.com/office/powerpoint/2010/main" val="80740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8</a:t>
            </a:fld>
            <a:endParaRPr lang="zh-CN" altLang="en-US"/>
          </a:p>
        </p:txBody>
      </p:sp>
    </p:spTree>
    <p:extLst>
      <p:ext uri="{BB962C8B-B14F-4D97-AF65-F5344CB8AC3E}">
        <p14:creationId xmlns:p14="http://schemas.microsoft.com/office/powerpoint/2010/main" val="19093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9</a:t>
            </a:fld>
            <a:endParaRPr lang="zh-CN" altLang="en-US"/>
          </a:p>
        </p:txBody>
      </p:sp>
    </p:spTree>
    <p:extLst>
      <p:ext uri="{BB962C8B-B14F-4D97-AF65-F5344CB8AC3E}">
        <p14:creationId xmlns:p14="http://schemas.microsoft.com/office/powerpoint/2010/main" val="150368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10</a:t>
            </a:fld>
            <a:endParaRPr lang="zh-CN" altLang="en-US"/>
          </a:p>
        </p:txBody>
      </p:sp>
    </p:spTree>
    <p:extLst>
      <p:ext uri="{BB962C8B-B14F-4D97-AF65-F5344CB8AC3E}">
        <p14:creationId xmlns:p14="http://schemas.microsoft.com/office/powerpoint/2010/main" val="123380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8663" y="2125663"/>
            <a:ext cx="8264525" cy="1465262"/>
          </a:xfrm>
        </p:spPr>
        <p:txBody>
          <a:bodyPr/>
          <a:lstStyle/>
          <a:p>
            <a:r>
              <a:rPr lang="zh-CN" altLang="en-US"/>
              <a:t>单击此处编辑母版标题样式</a:t>
            </a:r>
          </a:p>
        </p:txBody>
      </p:sp>
      <p:sp>
        <p:nvSpPr>
          <p:cNvPr id="3" name="副标题 2"/>
          <p:cNvSpPr>
            <a:spLocks noGrp="1"/>
          </p:cNvSpPr>
          <p:nvPr>
            <p:ph type="subTitle" idx="1"/>
          </p:nvPr>
        </p:nvSpPr>
        <p:spPr>
          <a:xfrm>
            <a:off x="1458913" y="3876675"/>
            <a:ext cx="6804025" cy="1747838"/>
          </a:xfrm>
        </p:spPr>
        <p:txBody>
          <a:bodyPr/>
          <a:lstStyle>
            <a:lvl1pPr marL="0" indent="0" algn="ctr">
              <a:buNone/>
              <a:defRPr/>
            </a:lvl1pPr>
            <a:lvl2pPr marL="457207" indent="0" algn="ctr">
              <a:buNone/>
              <a:defRPr/>
            </a:lvl2pPr>
            <a:lvl3pPr marL="914414" indent="0" algn="ctr">
              <a:buNone/>
              <a:defRPr/>
            </a:lvl3pPr>
            <a:lvl4pPr marL="1371620" indent="0" algn="ctr">
              <a:buNone/>
              <a:defRPr/>
            </a:lvl4pPr>
            <a:lvl5pPr marL="1828827" indent="0" algn="ctr">
              <a:buNone/>
              <a:defRPr/>
            </a:lvl5pPr>
            <a:lvl6pPr marL="2286034" indent="0" algn="ctr">
              <a:buNone/>
              <a:defRPr/>
            </a:lvl6pPr>
            <a:lvl7pPr marL="2743240" indent="0" algn="ctr">
              <a:buNone/>
              <a:defRPr/>
            </a:lvl7pPr>
            <a:lvl8pPr marL="3200446" indent="0" algn="ctr">
              <a:buNone/>
              <a:defRPr/>
            </a:lvl8pPr>
            <a:lvl9pPr marL="3657653"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a:defRPr/>
            </a:pPr>
            <a:fld id="{F9D1B176-435D-C548-88F2-FF44115E2515}" type="datetime1">
              <a:rPr lang="zh-CN" altLang="en-US"/>
              <a:pPr>
                <a:defRPr/>
              </a:pPr>
              <a:t>2020/1/23</a:t>
            </a:fld>
            <a:endParaRPr 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D721EC52-F4B2-2744-A4AF-80EA149B6371}" type="slidenum">
              <a:rPr lang="en-US" altLang="zh-CN"/>
              <a:pPr>
                <a:defRPr/>
              </a:pPr>
              <a:t>‹#›</a:t>
            </a:fld>
            <a:endParaRPr lang="zh-CN" altLang="zh-CN"/>
          </a:p>
        </p:txBody>
      </p:sp>
    </p:spTree>
    <p:extLst>
      <p:ext uri="{BB962C8B-B14F-4D97-AF65-F5344CB8AC3E}">
        <p14:creationId xmlns:p14="http://schemas.microsoft.com/office/powerpoint/2010/main" val="12338055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77274CC4-5034-FF45-9620-30BC255521D2}" type="datetime1">
              <a:rPr lang="zh-CN" altLang="en-US"/>
              <a:pPr>
                <a:defRPr/>
              </a:pPr>
              <a:t>2020/1/23</a:t>
            </a:fld>
            <a:endParaRPr 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B406EA25-7E9F-6548-BC02-11D5661200F3}" type="slidenum">
              <a:rPr lang="en-US" altLang="zh-CN"/>
              <a:pPr>
                <a:defRPr/>
              </a:pPr>
              <a:t>‹#›</a:t>
            </a:fld>
            <a:endParaRPr lang="zh-CN" altLang="zh-CN"/>
          </a:p>
        </p:txBody>
      </p:sp>
    </p:spTree>
    <p:extLst>
      <p:ext uri="{BB962C8B-B14F-4D97-AF65-F5344CB8AC3E}">
        <p14:creationId xmlns:p14="http://schemas.microsoft.com/office/powerpoint/2010/main" val="115299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501" y="274638"/>
            <a:ext cx="2187575" cy="58356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85775" y="274638"/>
            <a:ext cx="6410325" cy="58356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C993C8CF-AF12-134A-AD2F-D42765A3621E}" type="datetime1">
              <a:rPr lang="zh-CN" altLang="en-US"/>
              <a:pPr>
                <a:defRPr/>
              </a:pPr>
              <a:t>2020/1/23</a:t>
            </a:fld>
            <a:endParaRPr 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1585B7B8-BC8A-734E-B326-76B767536436}" type="slidenum">
              <a:rPr lang="en-US" altLang="zh-CN"/>
              <a:pPr>
                <a:defRPr/>
              </a:pPr>
              <a:t>‹#›</a:t>
            </a:fld>
            <a:endParaRPr lang="zh-CN" altLang="zh-CN"/>
          </a:p>
        </p:txBody>
      </p:sp>
    </p:spTree>
    <p:extLst>
      <p:ext uri="{BB962C8B-B14F-4D97-AF65-F5344CB8AC3E}">
        <p14:creationId xmlns:p14="http://schemas.microsoft.com/office/powerpoint/2010/main" val="5097531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amp; Title - Top">
    <p:spTree>
      <p:nvGrpSpPr>
        <p:cNvPr id="1" name=""/>
        <p:cNvGrpSpPr/>
        <p:nvPr/>
      </p:nvGrpSpPr>
      <p:grpSpPr>
        <a:xfrm>
          <a:off x="0" y="0"/>
          <a:ext cx="0" cy="0"/>
          <a:chOff x="0" y="0"/>
          <a:chExt cx="0" cy="0"/>
        </a:xfrm>
      </p:grpSpPr>
      <p:sp>
        <p:nvSpPr>
          <p:cNvPr id="93" name="Shape 93"/>
          <p:cNvSpPr>
            <a:spLocks noGrp="1"/>
          </p:cNvSpPr>
          <p:nvPr>
            <p:ph type="body" sz="half" idx="1"/>
          </p:nvPr>
        </p:nvSpPr>
        <p:spPr>
          <a:xfrm>
            <a:off x="546854" y="1159094"/>
            <a:ext cx="8628142" cy="5250744"/>
          </a:xfrm>
          <a:prstGeom prst="rect">
            <a:avLst/>
          </a:prstGeom>
        </p:spPr>
        <p:txBody>
          <a:bodyPr anchor="t"/>
          <a:lstStyle>
            <a:lvl1pPr marL="198276" indent="-198276">
              <a:lnSpc>
                <a:spcPct val="110000"/>
              </a:lnSpc>
              <a:buBlip>
                <a:blip r:embed="rId2"/>
              </a:buBlip>
              <a:defRPr sz="1197">
                <a:latin typeface="+mn-lt"/>
              </a:defRPr>
            </a:lvl1pPr>
            <a:lvl2pPr marL="364538" indent="-198276">
              <a:lnSpc>
                <a:spcPct val="110000"/>
              </a:lnSpc>
              <a:buBlip>
                <a:blip r:embed="rId2"/>
              </a:buBlip>
              <a:defRPr sz="1197">
                <a:latin typeface="+mn-lt"/>
              </a:defRPr>
            </a:lvl2pPr>
            <a:lvl3pPr marL="530801" indent="-198276">
              <a:lnSpc>
                <a:spcPct val="110000"/>
              </a:lnSpc>
              <a:buBlip>
                <a:blip r:embed="rId2"/>
              </a:buBlip>
              <a:defRPr sz="1197">
                <a:latin typeface="+mn-lt"/>
              </a:defRPr>
            </a:lvl3pPr>
            <a:lvl4pPr marL="697063" indent="-198276">
              <a:lnSpc>
                <a:spcPct val="110000"/>
              </a:lnSpc>
              <a:buBlip>
                <a:blip r:embed="rId2"/>
              </a:buBlip>
              <a:defRPr sz="1197">
                <a:latin typeface="+mn-lt"/>
              </a:defRPr>
            </a:lvl4pPr>
            <a:lvl5pPr marL="863326" indent="-198276">
              <a:lnSpc>
                <a:spcPct val="110000"/>
              </a:lnSpc>
              <a:buBlip>
                <a:blip r:embed="rId2"/>
              </a:buBlip>
              <a:defRPr sz="1197">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83"/>
          <p:cNvSpPr>
            <a:spLocks noGrp="1"/>
          </p:cNvSpPr>
          <p:nvPr>
            <p:ph type="title"/>
          </p:nvPr>
        </p:nvSpPr>
        <p:spPr>
          <a:xfrm>
            <a:off x="546854" y="194752"/>
            <a:ext cx="8628142" cy="805995"/>
          </a:xfrm>
          <a:prstGeom prst="rect">
            <a:avLst/>
          </a:prstGeom>
        </p:spPr>
        <p:txBody>
          <a:bodyPr anchor="ctr"/>
          <a:lstStyle/>
          <a:p>
            <a:r>
              <a:t>Title Text</a:t>
            </a:r>
          </a:p>
        </p:txBody>
      </p:sp>
    </p:spTree>
    <p:extLst>
      <p:ext uri="{BB962C8B-B14F-4D97-AF65-F5344CB8AC3E}">
        <p14:creationId xmlns:p14="http://schemas.microsoft.com/office/powerpoint/2010/main" val="5618754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0BDA59E0-7E71-7847-B272-5F26400C38FF}" type="datetime1">
              <a:rPr lang="zh-CN" altLang="en-US"/>
              <a:pPr>
                <a:defRPr/>
              </a:pPr>
              <a:t>2020/1/23</a:t>
            </a:fld>
            <a:endParaRPr 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2198572A-3614-AE44-8E7C-DB1BB5C17D58}" type="slidenum">
              <a:rPr lang="en-US" altLang="zh-CN"/>
              <a:pPr>
                <a:defRPr/>
              </a:pPr>
              <a:t>‹#›</a:t>
            </a:fld>
            <a:endParaRPr lang="zh-CN" altLang="zh-CN"/>
          </a:p>
        </p:txBody>
      </p:sp>
    </p:spTree>
    <p:extLst>
      <p:ext uri="{BB962C8B-B14F-4D97-AF65-F5344CB8AC3E}">
        <p14:creationId xmlns:p14="http://schemas.microsoft.com/office/powerpoint/2010/main" val="4672792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8351" y="4395788"/>
            <a:ext cx="8262938" cy="135890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68351" y="2898777"/>
            <a:ext cx="8262938" cy="1497013"/>
          </a:xfrm>
        </p:spPr>
        <p:txBody>
          <a:bodyPr anchor="b"/>
          <a:lstStyle>
            <a:lvl1pPr marL="0" indent="0">
              <a:buNone/>
              <a:defRPr sz="2000"/>
            </a:lvl1pPr>
            <a:lvl2pPr marL="457207" indent="0">
              <a:buNone/>
              <a:defRPr sz="1800"/>
            </a:lvl2pPr>
            <a:lvl3pPr marL="914414" indent="0">
              <a:buNone/>
              <a:defRPr sz="1600"/>
            </a:lvl3pPr>
            <a:lvl4pPr marL="1371620" indent="0">
              <a:buNone/>
              <a:defRPr sz="1400"/>
            </a:lvl4pPr>
            <a:lvl5pPr marL="1828827" indent="0">
              <a:buNone/>
              <a:defRPr sz="1400"/>
            </a:lvl5pPr>
            <a:lvl6pPr marL="2286034" indent="0">
              <a:buNone/>
              <a:defRPr sz="1400"/>
            </a:lvl6pPr>
            <a:lvl7pPr marL="2743240" indent="0">
              <a:buNone/>
              <a:defRPr sz="1400"/>
            </a:lvl7pPr>
            <a:lvl8pPr marL="3200446" indent="0">
              <a:buNone/>
              <a:defRPr sz="1400"/>
            </a:lvl8pPr>
            <a:lvl9pPr marL="3657653"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1EB81DC8-E506-B44D-8015-3857843D105A}" type="datetime1">
              <a:rPr lang="zh-CN" altLang="en-US"/>
              <a:pPr>
                <a:defRPr/>
              </a:pPr>
              <a:t>2020/1/23</a:t>
            </a:fld>
            <a:endParaRPr 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7EA39FD7-3E76-2D47-ABAF-752D74FBB811}" type="slidenum">
              <a:rPr lang="en-US" altLang="zh-CN"/>
              <a:pPr>
                <a:defRPr/>
              </a:pPr>
              <a:t>‹#›</a:t>
            </a:fld>
            <a:endParaRPr lang="zh-CN" altLang="zh-CN"/>
          </a:p>
        </p:txBody>
      </p:sp>
    </p:spTree>
    <p:extLst>
      <p:ext uri="{BB962C8B-B14F-4D97-AF65-F5344CB8AC3E}">
        <p14:creationId xmlns:p14="http://schemas.microsoft.com/office/powerpoint/2010/main" val="2139517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85776"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937125"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a:defRPr/>
            </a:pPr>
            <a:fld id="{9B4D6486-B48C-D046-9A37-090F210A1926}" type="datetime1">
              <a:rPr lang="zh-CN" altLang="en-US"/>
              <a:pPr>
                <a:defRPr/>
              </a:pPr>
              <a:t>2020/1/23</a:t>
            </a:fld>
            <a:endParaRPr 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02862965-5C63-5342-BE75-7F8C24924BEA}" type="slidenum">
              <a:rPr lang="en-US" altLang="zh-CN"/>
              <a:pPr>
                <a:defRPr/>
              </a:pPr>
              <a:t>‹#›</a:t>
            </a:fld>
            <a:endParaRPr lang="zh-CN" altLang="zh-CN"/>
          </a:p>
        </p:txBody>
      </p:sp>
    </p:spTree>
    <p:extLst>
      <p:ext uri="{BB962C8B-B14F-4D97-AF65-F5344CB8AC3E}">
        <p14:creationId xmlns:p14="http://schemas.microsoft.com/office/powerpoint/2010/main" val="9998909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85775" y="1531939"/>
            <a:ext cx="4295775" cy="638175"/>
          </a:xfrm>
        </p:spPr>
        <p:txBody>
          <a:bodyPr anchor="b"/>
          <a:lstStyle>
            <a:lvl1pPr marL="0" indent="0">
              <a:buNone/>
              <a:defRPr sz="2400" b="1"/>
            </a:lvl1pPr>
            <a:lvl2pPr marL="457207" indent="0">
              <a:buNone/>
              <a:defRPr sz="2000" b="1"/>
            </a:lvl2pPr>
            <a:lvl3pPr marL="914414" indent="0">
              <a:buNone/>
              <a:defRPr sz="1800" b="1"/>
            </a:lvl3pPr>
            <a:lvl4pPr marL="1371620" indent="0">
              <a:buNone/>
              <a:defRPr sz="1600" b="1"/>
            </a:lvl4pPr>
            <a:lvl5pPr marL="1828827" indent="0">
              <a:buNone/>
              <a:defRPr sz="1600" b="1"/>
            </a:lvl5pPr>
            <a:lvl6pPr marL="2286034" indent="0">
              <a:buNone/>
              <a:defRPr sz="1600" b="1"/>
            </a:lvl6pPr>
            <a:lvl7pPr marL="2743240" indent="0">
              <a:buNone/>
              <a:defRPr sz="1600" b="1"/>
            </a:lvl7pPr>
            <a:lvl8pPr marL="3200446" indent="0">
              <a:buNone/>
              <a:defRPr sz="1600" b="1"/>
            </a:lvl8pPr>
            <a:lvl9pPr marL="365765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85775" y="2170115"/>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938714" y="1531939"/>
            <a:ext cx="4297362" cy="638175"/>
          </a:xfrm>
        </p:spPr>
        <p:txBody>
          <a:bodyPr anchor="b"/>
          <a:lstStyle>
            <a:lvl1pPr marL="0" indent="0">
              <a:buNone/>
              <a:defRPr sz="2400" b="1"/>
            </a:lvl1pPr>
            <a:lvl2pPr marL="457207" indent="0">
              <a:buNone/>
              <a:defRPr sz="2000" b="1"/>
            </a:lvl2pPr>
            <a:lvl3pPr marL="914414" indent="0">
              <a:buNone/>
              <a:defRPr sz="1800" b="1"/>
            </a:lvl3pPr>
            <a:lvl4pPr marL="1371620" indent="0">
              <a:buNone/>
              <a:defRPr sz="1600" b="1"/>
            </a:lvl4pPr>
            <a:lvl5pPr marL="1828827" indent="0">
              <a:buNone/>
              <a:defRPr sz="1600" b="1"/>
            </a:lvl5pPr>
            <a:lvl6pPr marL="2286034" indent="0">
              <a:buNone/>
              <a:defRPr sz="1600" b="1"/>
            </a:lvl6pPr>
            <a:lvl7pPr marL="2743240" indent="0">
              <a:buNone/>
              <a:defRPr sz="1600" b="1"/>
            </a:lvl7pPr>
            <a:lvl8pPr marL="3200446" indent="0">
              <a:buNone/>
              <a:defRPr sz="1600" b="1"/>
            </a:lvl8pPr>
            <a:lvl9pPr marL="365765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938714" y="2170115"/>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a:defRPr/>
            </a:pPr>
            <a:fld id="{96B43463-8230-5A4F-A3BD-11FF458DAFBD}" type="datetime1">
              <a:rPr lang="zh-CN" altLang="en-US"/>
              <a:pPr>
                <a:defRPr/>
              </a:pPr>
              <a:t>2020/1/23</a:t>
            </a:fld>
            <a:endParaRPr lang="zh-CN"/>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9" name="灯片编号占位符 3"/>
          <p:cNvSpPr>
            <a:spLocks noGrp="1" noChangeArrowheads="1"/>
          </p:cNvSpPr>
          <p:nvPr>
            <p:ph type="sldNum" sz="quarter" idx="12"/>
          </p:nvPr>
        </p:nvSpPr>
        <p:spPr>
          <a:ln/>
        </p:spPr>
        <p:txBody>
          <a:bodyPr/>
          <a:lstStyle>
            <a:lvl1pPr>
              <a:defRPr/>
            </a:lvl1pPr>
          </a:lstStyle>
          <a:p>
            <a:pPr>
              <a:defRPr/>
            </a:pPr>
            <a:fld id="{1A149072-4CD3-9944-B5B2-702931DE5A2A}" type="slidenum">
              <a:rPr lang="en-US" altLang="zh-CN"/>
              <a:pPr>
                <a:defRPr/>
              </a:pPr>
              <a:t>‹#›</a:t>
            </a:fld>
            <a:endParaRPr lang="zh-CN" altLang="zh-CN"/>
          </a:p>
        </p:txBody>
      </p:sp>
    </p:spTree>
    <p:extLst>
      <p:ext uri="{BB962C8B-B14F-4D97-AF65-F5344CB8AC3E}">
        <p14:creationId xmlns:p14="http://schemas.microsoft.com/office/powerpoint/2010/main" val="1107843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a:xfrm>
            <a:off x="485775" y="6369050"/>
            <a:ext cx="2268538" cy="363538"/>
          </a:xfrm>
        </p:spPr>
        <p:txBody>
          <a:bodyPr/>
          <a:lstStyle>
            <a:lvl1pPr>
              <a:defRPr b="0" i="0">
                <a:solidFill>
                  <a:schemeClr val="tx1">
                    <a:lumMod val="50000"/>
                    <a:lumOff val="50000"/>
                  </a:schemeClr>
                </a:solidFill>
                <a:latin typeface="Comic Sans MS" panose="030F0702030302020204" pitchFamily="66" charset="0"/>
              </a:defRPr>
            </a:lvl1pPr>
          </a:lstStyle>
          <a:p>
            <a:pPr>
              <a:defRPr/>
            </a:pPr>
            <a:fld id="{86BBEC71-9F38-9F44-A612-D4F352EE1DA1}" type="datetime1">
              <a:rPr lang="zh-CN" altLang="en-US"/>
              <a:pPr>
                <a:defRPr/>
              </a:pPr>
              <a:t>2020/1/23</a:t>
            </a:fld>
            <a:endParaRPr lang="zh-CN"/>
          </a:p>
        </p:txBody>
      </p:sp>
      <p:sp>
        <p:nvSpPr>
          <p:cNvPr id="4" name="页脚占位符 2"/>
          <p:cNvSpPr>
            <a:spLocks noGrp="1" noChangeArrowheads="1"/>
          </p:cNvSpPr>
          <p:nvPr>
            <p:ph type="ftr" sz="quarter" idx="11"/>
          </p:nvPr>
        </p:nvSpPr>
        <p:spPr>
          <a:xfrm>
            <a:off x="3321050" y="6369050"/>
            <a:ext cx="3079750" cy="363538"/>
          </a:xfrm>
        </p:spPr>
        <p:txBody>
          <a:bodyPr/>
          <a:lstStyle>
            <a:lvl1pPr>
              <a:defRPr b="0" i="0">
                <a:solidFill>
                  <a:schemeClr val="tx1">
                    <a:lumMod val="50000"/>
                    <a:lumOff val="50000"/>
                  </a:schemeClr>
                </a:solidFill>
                <a:latin typeface="Comic Sans MS" panose="030F0702030302020204" pitchFamily="66" charset="0"/>
              </a:defRPr>
            </a:lvl1pPr>
          </a:lstStyle>
          <a:p>
            <a:pPr>
              <a:defRPr/>
            </a:pPr>
            <a:endParaRPr lang="zh-CN"/>
          </a:p>
        </p:txBody>
      </p:sp>
      <p:sp>
        <p:nvSpPr>
          <p:cNvPr id="5" name="灯片编号占位符 3"/>
          <p:cNvSpPr>
            <a:spLocks noGrp="1" noChangeArrowheads="1"/>
          </p:cNvSpPr>
          <p:nvPr>
            <p:ph type="sldNum" sz="quarter" idx="12"/>
          </p:nvPr>
        </p:nvSpPr>
        <p:spPr>
          <a:xfrm>
            <a:off x="6967538" y="6369050"/>
            <a:ext cx="2268537" cy="363538"/>
          </a:xfrm>
        </p:spPr>
        <p:txBody>
          <a:bodyPr/>
          <a:lstStyle>
            <a:lvl1pPr>
              <a:defRPr b="0" i="0">
                <a:solidFill>
                  <a:schemeClr val="tx1">
                    <a:lumMod val="50000"/>
                    <a:lumOff val="50000"/>
                  </a:schemeClr>
                </a:solidFill>
                <a:latin typeface="Comic Sans MS" panose="030F0702030302020204" pitchFamily="66" charset="0"/>
              </a:defRPr>
            </a:lvl1pPr>
          </a:lstStyle>
          <a:p>
            <a:pPr>
              <a:defRPr/>
            </a:pPr>
            <a:fld id="{B3DD023D-70E8-E542-A2AC-A0326937671E}" type="slidenum">
              <a:rPr lang="en-US" altLang="zh-CN"/>
              <a:pPr>
                <a:defRPr/>
              </a:pPr>
              <a:t>‹#›</a:t>
            </a:fld>
            <a:endParaRPr lang="zh-CN" altLang="zh-CN" dirty="0"/>
          </a:p>
        </p:txBody>
      </p:sp>
    </p:spTree>
    <p:extLst>
      <p:ext uri="{BB962C8B-B14F-4D97-AF65-F5344CB8AC3E}">
        <p14:creationId xmlns:p14="http://schemas.microsoft.com/office/powerpoint/2010/main" val="11093443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603A8075-0751-914C-85A2-D154C5F58E7D}" type="datetime1">
              <a:rPr lang="zh-CN" altLang="en-US"/>
              <a:pPr>
                <a:defRPr/>
              </a:pPr>
              <a:t>2020/1/23</a:t>
            </a:fld>
            <a:endParaRPr lang="zh-CN"/>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4" name="灯片编号占位符 3"/>
          <p:cNvSpPr>
            <a:spLocks noGrp="1" noChangeArrowheads="1"/>
          </p:cNvSpPr>
          <p:nvPr>
            <p:ph type="sldNum" sz="quarter" idx="12"/>
          </p:nvPr>
        </p:nvSpPr>
        <p:spPr>
          <a:ln/>
        </p:spPr>
        <p:txBody>
          <a:bodyPr/>
          <a:lstStyle>
            <a:lvl1pPr>
              <a:defRPr/>
            </a:lvl1pPr>
          </a:lstStyle>
          <a:p>
            <a:pPr>
              <a:defRPr/>
            </a:pPr>
            <a:fld id="{0110085B-362B-104B-9170-A77917246491}" type="slidenum">
              <a:rPr lang="en-US" altLang="zh-CN"/>
              <a:pPr>
                <a:defRPr/>
              </a:pPr>
              <a:t>‹#›</a:t>
            </a:fld>
            <a:endParaRPr lang="zh-CN" altLang="zh-CN"/>
          </a:p>
        </p:txBody>
      </p:sp>
    </p:spTree>
    <p:extLst>
      <p:ext uri="{BB962C8B-B14F-4D97-AF65-F5344CB8AC3E}">
        <p14:creationId xmlns:p14="http://schemas.microsoft.com/office/powerpoint/2010/main" val="8467203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5776" y="273052"/>
            <a:ext cx="3198813" cy="11588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85776" y="1431927"/>
            <a:ext cx="3198813" cy="4678363"/>
          </a:xfrm>
        </p:spPr>
        <p:txBody>
          <a:bodyPr/>
          <a:lstStyle>
            <a:lvl1pPr marL="0" indent="0">
              <a:buNone/>
              <a:defRPr sz="1400"/>
            </a:lvl1pPr>
            <a:lvl2pPr marL="457207" indent="0">
              <a:buNone/>
              <a:defRPr sz="1200"/>
            </a:lvl2pPr>
            <a:lvl3pPr marL="914414" indent="0">
              <a:buNone/>
              <a:defRPr sz="1000"/>
            </a:lvl3pPr>
            <a:lvl4pPr marL="1371620" indent="0">
              <a:buNone/>
              <a:defRPr sz="900"/>
            </a:lvl4pPr>
            <a:lvl5pPr marL="1828827" indent="0">
              <a:buNone/>
              <a:defRPr sz="900"/>
            </a:lvl5pPr>
            <a:lvl6pPr marL="2286034" indent="0">
              <a:buNone/>
              <a:defRPr sz="900"/>
            </a:lvl6pPr>
            <a:lvl7pPr marL="2743240" indent="0">
              <a:buNone/>
              <a:defRPr sz="900"/>
            </a:lvl7pPr>
            <a:lvl8pPr marL="3200446" indent="0">
              <a:buNone/>
              <a:defRPr sz="900"/>
            </a:lvl8pPr>
            <a:lvl9pPr marL="3657653"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ABE408CC-1359-7342-BC8D-D0066C46013D}" type="datetime1">
              <a:rPr lang="zh-CN" altLang="en-US"/>
              <a:pPr>
                <a:defRPr/>
              </a:pPr>
              <a:t>2020/1/23</a:t>
            </a:fld>
            <a:endParaRPr 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7865C9DC-5096-AE4D-B313-35A8734649D5}" type="slidenum">
              <a:rPr lang="en-US" altLang="zh-CN"/>
              <a:pPr>
                <a:defRPr/>
              </a:pPr>
              <a:t>‹#›</a:t>
            </a:fld>
            <a:endParaRPr lang="zh-CN" altLang="zh-CN"/>
          </a:p>
        </p:txBody>
      </p:sp>
    </p:spTree>
    <p:extLst>
      <p:ext uri="{BB962C8B-B14F-4D97-AF65-F5344CB8AC3E}">
        <p14:creationId xmlns:p14="http://schemas.microsoft.com/office/powerpoint/2010/main" val="1602680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05001" y="4787900"/>
            <a:ext cx="5834063" cy="5651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05001" y="611190"/>
            <a:ext cx="5834063" cy="4103687"/>
          </a:xfrm>
        </p:spPr>
        <p:txBody>
          <a:bodyPr/>
          <a:lstStyle>
            <a:lvl1pPr marL="0" indent="0">
              <a:buNone/>
              <a:defRPr sz="3200"/>
            </a:lvl1pPr>
            <a:lvl2pPr marL="457207" indent="0">
              <a:buNone/>
              <a:defRPr sz="2800"/>
            </a:lvl2pPr>
            <a:lvl3pPr marL="914414" indent="0">
              <a:buNone/>
              <a:defRPr sz="2400"/>
            </a:lvl3pPr>
            <a:lvl4pPr marL="1371620" indent="0">
              <a:buNone/>
              <a:defRPr sz="2000"/>
            </a:lvl4pPr>
            <a:lvl5pPr marL="1828827" indent="0">
              <a:buNone/>
              <a:defRPr sz="2000"/>
            </a:lvl5pPr>
            <a:lvl6pPr marL="2286034" indent="0">
              <a:buNone/>
              <a:defRPr sz="2000"/>
            </a:lvl6pPr>
            <a:lvl7pPr marL="2743240" indent="0">
              <a:buNone/>
              <a:defRPr sz="2000"/>
            </a:lvl7pPr>
            <a:lvl8pPr marL="3200446" indent="0">
              <a:buNone/>
              <a:defRPr sz="2000"/>
            </a:lvl8pPr>
            <a:lvl9pPr marL="3657653" indent="0">
              <a:buNone/>
              <a:defRPr sz="2000"/>
            </a:lvl9pPr>
          </a:lstStyle>
          <a:p>
            <a:pPr lvl="0"/>
            <a:endParaRPr lang="zh-CN" altLang="en-US" noProof="0"/>
          </a:p>
        </p:txBody>
      </p:sp>
      <p:sp>
        <p:nvSpPr>
          <p:cNvPr id="4" name="文本占位符 3"/>
          <p:cNvSpPr>
            <a:spLocks noGrp="1"/>
          </p:cNvSpPr>
          <p:nvPr>
            <p:ph type="body" sz="half" idx="2"/>
          </p:nvPr>
        </p:nvSpPr>
        <p:spPr>
          <a:xfrm>
            <a:off x="1905001" y="5353052"/>
            <a:ext cx="5834063" cy="803275"/>
          </a:xfrm>
        </p:spPr>
        <p:txBody>
          <a:bodyPr/>
          <a:lstStyle>
            <a:lvl1pPr marL="0" indent="0">
              <a:buNone/>
              <a:defRPr sz="1400"/>
            </a:lvl1pPr>
            <a:lvl2pPr marL="457207" indent="0">
              <a:buNone/>
              <a:defRPr sz="1200"/>
            </a:lvl2pPr>
            <a:lvl3pPr marL="914414" indent="0">
              <a:buNone/>
              <a:defRPr sz="1000"/>
            </a:lvl3pPr>
            <a:lvl4pPr marL="1371620" indent="0">
              <a:buNone/>
              <a:defRPr sz="900"/>
            </a:lvl4pPr>
            <a:lvl5pPr marL="1828827" indent="0">
              <a:buNone/>
              <a:defRPr sz="900"/>
            </a:lvl5pPr>
            <a:lvl6pPr marL="2286034" indent="0">
              <a:buNone/>
              <a:defRPr sz="900"/>
            </a:lvl6pPr>
            <a:lvl7pPr marL="2743240" indent="0">
              <a:buNone/>
              <a:defRPr sz="900"/>
            </a:lvl7pPr>
            <a:lvl8pPr marL="3200446" indent="0">
              <a:buNone/>
              <a:defRPr sz="900"/>
            </a:lvl8pPr>
            <a:lvl9pPr marL="3657653"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AA4CF66-9ECA-8749-B73C-DDD5EFDD1CBE}" type="datetime1">
              <a:rPr lang="zh-CN" altLang="en-US"/>
              <a:pPr>
                <a:defRPr/>
              </a:pPr>
              <a:t>2020/1/23</a:t>
            </a:fld>
            <a:endParaRPr 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2BDE4545-AC3C-254E-BAAC-A78FBEEED4A7}" type="slidenum">
              <a:rPr lang="en-US" altLang="zh-CN"/>
              <a:pPr>
                <a:defRPr/>
              </a:pPr>
              <a:t>‹#›</a:t>
            </a:fld>
            <a:endParaRPr lang="zh-CN" altLang="zh-CN"/>
          </a:p>
        </p:txBody>
      </p:sp>
    </p:spTree>
    <p:extLst>
      <p:ext uri="{BB962C8B-B14F-4D97-AF65-F5344CB8AC3E}">
        <p14:creationId xmlns:p14="http://schemas.microsoft.com/office/powerpoint/2010/main" val="3687540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3" descr="C:\Documents and Settings\Administrator\桌面\未标题-10.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7202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20061122005907836"/>
          <p:cNvPicPr>
            <a:picLocks noChangeAspect="1" noChangeArrowheads="1"/>
          </p:cNvPicPr>
          <p:nvPr userDrawn="1"/>
        </p:nvPicPr>
        <p:blipFill>
          <a:blip r:embed="rId15">
            <a:lum contrast="-24000"/>
            <a:extLst>
              <a:ext uri="{28A0092B-C50C-407E-A947-70E740481C1C}">
                <a14:useLocalDpi xmlns:a14="http://schemas.microsoft.com/office/drawing/2010/main" val="0"/>
              </a:ext>
            </a:extLst>
          </a:blip>
          <a:srcRect/>
          <a:stretch>
            <a:fillRect/>
          </a:stretch>
        </p:blipFill>
        <p:spPr bwMode="auto">
          <a:xfrm rot="660000">
            <a:off x="9013825" y="-28575"/>
            <a:ext cx="733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标题占位符 1"/>
          <p:cNvSpPr>
            <a:spLocks noGrp="1" noChangeArrowheads="1"/>
          </p:cNvSpPr>
          <p:nvPr>
            <p:ph type="title"/>
          </p:nvPr>
        </p:nvSpPr>
        <p:spPr bwMode="auto">
          <a:xfrm>
            <a:off x="485775" y="274638"/>
            <a:ext cx="8750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516" tIns="45258" rIns="90516" bIns="45258" numCol="1" anchor="ctr" anchorCtr="0" compatLnSpc="1">
            <a:prstTxWarp prst="textNoShape">
              <a:avLst/>
            </a:prstTxWarp>
          </a:bodyPr>
          <a:lstStyle/>
          <a:p>
            <a:pPr lvl="0"/>
            <a:r>
              <a:rPr lang="zh-CN" altLang="zh-CN"/>
              <a:t>单击此处编辑母版标题样式</a:t>
            </a:r>
          </a:p>
        </p:txBody>
      </p:sp>
      <p:sp>
        <p:nvSpPr>
          <p:cNvPr id="1029" name="文本占位符 2"/>
          <p:cNvSpPr>
            <a:spLocks noGrp="1" noChangeArrowheads="1"/>
          </p:cNvSpPr>
          <p:nvPr>
            <p:ph type="body" idx="1"/>
          </p:nvPr>
        </p:nvSpPr>
        <p:spPr bwMode="auto">
          <a:xfrm>
            <a:off x="485775" y="15954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516" tIns="45258" rIns="90516" bIns="45258"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4" name="日期占位符 1"/>
          <p:cNvSpPr>
            <a:spLocks noGrp="1" noChangeArrowheads="1"/>
          </p:cNvSpPr>
          <p:nvPr>
            <p:ph type="dt" sz="half" idx="2"/>
          </p:nvPr>
        </p:nvSpPr>
        <p:spPr bwMode="auto">
          <a:xfrm>
            <a:off x="485775" y="6340475"/>
            <a:ext cx="2268538"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eaLnBrk="1" hangingPunct="1">
              <a:defRPr sz="1200">
                <a:solidFill>
                  <a:srgbClr val="898989"/>
                </a:solidFill>
                <a:latin typeface="+mn-lt"/>
                <a:ea typeface="宋体" panose="02010600030101010101" pitchFamily="2" charset="-122"/>
              </a:defRPr>
            </a:lvl1pPr>
          </a:lstStyle>
          <a:p>
            <a:pPr>
              <a:defRPr/>
            </a:pPr>
            <a:fld id="{9E6C5AAE-EC73-3043-A108-A4DB9A1CE5B3}" type="datetime1">
              <a:rPr lang="zh-CN" altLang="en-US"/>
              <a:pPr>
                <a:defRPr/>
              </a:pPr>
              <a:t>2020/1/23</a:t>
            </a:fld>
            <a:endParaRPr lang="zh-CN"/>
          </a:p>
        </p:txBody>
      </p:sp>
      <p:sp>
        <p:nvSpPr>
          <p:cNvPr id="2055" name="页脚占位符 2"/>
          <p:cNvSpPr>
            <a:spLocks noGrp="1" noChangeArrowheads="1"/>
          </p:cNvSpPr>
          <p:nvPr>
            <p:ph type="ftr" sz="quarter" idx="3"/>
          </p:nvPr>
        </p:nvSpPr>
        <p:spPr bwMode="auto">
          <a:xfrm>
            <a:off x="3321050" y="6340475"/>
            <a:ext cx="3079750"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ctr" eaLnBrk="1" hangingPunct="1">
              <a:defRPr sz="1200">
                <a:solidFill>
                  <a:srgbClr val="898989"/>
                </a:solidFill>
                <a:latin typeface="+mn-lt"/>
                <a:ea typeface="宋体" panose="02010600030101010101" pitchFamily="2" charset="-122"/>
              </a:defRPr>
            </a:lvl1pPr>
          </a:lstStyle>
          <a:p>
            <a:pPr>
              <a:defRPr/>
            </a:pPr>
            <a:endParaRPr lang="zh-CN"/>
          </a:p>
        </p:txBody>
      </p:sp>
      <p:sp>
        <p:nvSpPr>
          <p:cNvPr id="2056" name="灯片编号占位符 3"/>
          <p:cNvSpPr>
            <a:spLocks noGrp="1" noChangeArrowheads="1"/>
          </p:cNvSpPr>
          <p:nvPr>
            <p:ph type="sldNum" sz="quarter" idx="4"/>
          </p:nvPr>
        </p:nvSpPr>
        <p:spPr bwMode="auto">
          <a:xfrm>
            <a:off x="6967538" y="6340475"/>
            <a:ext cx="2268537"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宋体" panose="02010600030101010101" pitchFamily="2" charset="-122"/>
              </a:defRPr>
            </a:lvl1pPr>
          </a:lstStyle>
          <a:p>
            <a:pPr>
              <a:defRPr/>
            </a:pPr>
            <a:fld id="{B5368C23-DB88-4244-AF96-6C05DD48B8D8}" type="slidenum">
              <a:rPr lang="en-US"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8" r:id="rId6"/>
    <p:sldLayoutId id="2147483823" r:id="rId7"/>
    <p:sldLayoutId id="2147483824" r:id="rId8"/>
    <p:sldLayoutId id="2147483825" r:id="rId9"/>
    <p:sldLayoutId id="2147483826" r:id="rId10"/>
    <p:sldLayoutId id="2147483827" r:id="rId11"/>
    <p:sldLayoutId id="2147483840" r:id="rId12"/>
  </p:sldLayoutIdLst>
  <p:transition/>
  <p:hf hdr="0" ftr="0" dt="0"/>
  <p:txStyles>
    <p:title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p:titleStyle>
    <p:body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14" rtl="0" eaLnBrk="1" latinLnBrk="0" hangingPunct="1">
        <a:defRPr sz="1800" kern="1200">
          <a:solidFill>
            <a:schemeClr val="tx1"/>
          </a:solidFill>
          <a:latin typeface="+mn-lt"/>
          <a:ea typeface="+mn-ea"/>
          <a:cs typeface="+mn-cs"/>
        </a:defRPr>
      </a:lvl1pPr>
      <a:lvl2pPr marL="457207" algn="l" defTabSz="914414" rtl="0" eaLnBrk="1" latinLnBrk="0" hangingPunct="1">
        <a:defRPr sz="1800" kern="1200">
          <a:solidFill>
            <a:schemeClr val="tx1"/>
          </a:solidFill>
          <a:latin typeface="+mn-lt"/>
          <a:ea typeface="+mn-ea"/>
          <a:cs typeface="+mn-cs"/>
        </a:defRPr>
      </a:lvl2pPr>
      <a:lvl3pPr marL="914414" algn="l" defTabSz="914414" rtl="0" eaLnBrk="1" latinLnBrk="0" hangingPunct="1">
        <a:defRPr sz="1800" kern="1200">
          <a:solidFill>
            <a:schemeClr val="tx1"/>
          </a:solidFill>
          <a:latin typeface="+mn-lt"/>
          <a:ea typeface="+mn-ea"/>
          <a:cs typeface="+mn-cs"/>
        </a:defRPr>
      </a:lvl3pPr>
      <a:lvl4pPr marL="1371620" algn="l" defTabSz="914414" rtl="0" eaLnBrk="1" latinLnBrk="0" hangingPunct="1">
        <a:defRPr sz="1800" kern="1200">
          <a:solidFill>
            <a:schemeClr val="tx1"/>
          </a:solidFill>
          <a:latin typeface="+mn-lt"/>
          <a:ea typeface="+mn-ea"/>
          <a:cs typeface="+mn-cs"/>
        </a:defRPr>
      </a:lvl4pPr>
      <a:lvl5pPr marL="1828827" algn="l" defTabSz="914414" rtl="0" eaLnBrk="1" latinLnBrk="0" hangingPunct="1">
        <a:defRPr sz="1800" kern="1200">
          <a:solidFill>
            <a:schemeClr val="tx1"/>
          </a:solidFill>
          <a:latin typeface="+mn-lt"/>
          <a:ea typeface="+mn-ea"/>
          <a:cs typeface="+mn-cs"/>
        </a:defRPr>
      </a:lvl5pPr>
      <a:lvl6pPr marL="2286034" algn="l" defTabSz="914414" rtl="0" eaLnBrk="1" latinLnBrk="0" hangingPunct="1">
        <a:defRPr sz="1800" kern="1200">
          <a:solidFill>
            <a:schemeClr val="tx1"/>
          </a:solidFill>
          <a:latin typeface="+mn-lt"/>
          <a:ea typeface="+mn-ea"/>
          <a:cs typeface="+mn-cs"/>
        </a:defRPr>
      </a:lvl6pPr>
      <a:lvl7pPr marL="2743240" algn="l" defTabSz="914414" rtl="0" eaLnBrk="1" latinLnBrk="0" hangingPunct="1">
        <a:defRPr sz="1800" kern="1200">
          <a:solidFill>
            <a:schemeClr val="tx1"/>
          </a:solidFill>
          <a:latin typeface="+mn-lt"/>
          <a:ea typeface="+mn-ea"/>
          <a:cs typeface="+mn-cs"/>
        </a:defRPr>
      </a:lvl7pPr>
      <a:lvl8pPr marL="3200446" algn="l" defTabSz="914414" rtl="0" eaLnBrk="1" latinLnBrk="0" hangingPunct="1">
        <a:defRPr sz="1800" kern="1200">
          <a:solidFill>
            <a:schemeClr val="tx1"/>
          </a:solidFill>
          <a:latin typeface="+mn-lt"/>
          <a:ea typeface="+mn-ea"/>
          <a:cs typeface="+mn-cs"/>
        </a:defRPr>
      </a:lvl8pPr>
      <a:lvl9pPr marL="3657653" algn="l" defTabSz="9144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haos@hawai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1.png"/><Relationship Id="rId4" Type="http://schemas.openxmlformats.org/officeDocument/2006/relationships/image" Target="../media/image31.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0.png"/><Relationship Id="rId7" Type="http://schemas.openxmlformats.org/officeDocument/2006/relationships/image" Target="../media/image66.png"/><Relationship Id="rId12"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35.png"/><Relationship Id="rId10" Type="http://schemas.openxmlformats.org/officeDocument/2006/relationships/image" Target="../media/image28.png"/><Relationship Id="rId4" Type="http://schemas.openxmlformats.org/officeDocument/2006/relationships/image" Target="../media/image42.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0.png"/><Relationship Id="rId4" Type="http://schemas.openxmlformats.org/officeDocument/2006/relationships/image" Target="../media/image710.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88.png"/><Relationship Id="rId3" Type="http://schemas.openxmlformats.org/officeDocument/2006/relationships/notesSlide" Target="../notesSlides/notesSlide16.xml"/><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0.png"/><Relationship Id="rId9" Type="http://schemas.openxmlformats.org/officeDocument/2006/relationships/image" Target="../media/image84.png"/><Relationship Id="rId1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83.png"/><Relationship Id="rId4" Type="http://schemas.openxmlformats.org/officeDocument/2006/relationships/image" Target="../media/image92.png"/><Relationship Id="rId9" Type="http://schemas.openxmlformats.org/officeDocument/2006/relationships/image" Target="../media/image97.png"/></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5.png"/><Relationship Id="rId7"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6.png"/><Relationship Id="rId9" Type="http://schemas.openxmlformats.org/officeDocument/2006/relationships/image" Target="../media/image102.png"/></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image" Target="../media/image109.png"/><Relationship Id="rId7" Type="http://schemas.openxmlformats.org/officeDocument/2006/relationships/image" Target="../media/image1010.png"/><Relationship Id="rId1" Type="http://schemas.openxmlformats.org/officeDocument/2006/relationships/slideLayout" Target="../slideLayouts/slideLayout7.xml"/><Relationship Id="rId10" Type="http://schemas.openxmlformats.org/officeDocument/2006/relationships/image" Target="../media/image111.png"/><Relationship Id="rId9"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23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8.png"/><Relationship Id="rId3" Type="http://schemas.openxmlformats.org/officeDocument/2006/relationships/image" Target="../media/image116.pn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1.png"/><Relationship Id="rId5" Type="http://schemas.openxmlformats.org/officeDocument/2006/relationships/image" Target="../media/image41.png"/><Relationship Id="rId15" Type="http://schemas.openxmlformats.org/officeDocument/2006/relationships/image" Target="../media/image60.png"/><Relationship Id="rId10" Type="http://schemas.openxmlformats.org/officeDocument/2006/relationships/image" Target="../media/image45.png"/><Relationship Id="rId4" Type="http://schemas.openxmlformats.org/officeDocument/2006/relationships/image" Target="../media/image56.png"/><Relationship Id="rId9" Type="http://schemas.openxmlformats.org/officeDocument/2006/relationships/image" Target="../media/image44.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70.png"/></Relationships>
</file>

<file path=ppt/slides/_rels/slide3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3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120.png"/><Relationship Id="rId5" Type="http://schemas.openxmlformats.org/officeDocument/2006/relationships/image" Target="../media/image1110.png"/><Relationship Id="rId4" Type="http://schemas.openxmlformats.org/officeDocument/2006/relationships/image" Target="../media/image116.emf"/></Relationships>
</file>

<file path=ppt/slides/_rels/slide37.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130.png"/><Relationship Id="rId5" Type="http://schemas.openxmlformats.org/officeDocument/2006/relationships/image" Target="../media/image1120.png"/><Relationship Id="rId4" Type="http://schemas.openxmlformats.org/officeDocument/2006/relationships/image" Target="../media/image108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ideo" Target="https://www.youtube.com/embed/CCmTY0PKGDs" TargetMode="External"/><Relationship Id="rId4" Type="http://schemas.openxmlformats.org/officeDocument/2006/relationships/image" Target="../media/image1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32.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4.emf"/><Relationship Id="rId3" Type="http://schemas.openxmlformats.org/officeDocument/2006/relationships/notesSlide" Target="../notesSlides/notesSlide32.xml"/><Relationship Id="rId7" Type="http://schemas.openxmlformats.org/officeDocument/2006/relationships/image" Target="../media/image121.e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3.emf"/><Relationship Id="rId5" Type="http://schemas.openxmlformats.org/officeDocument/2006/relationships/image" Target="../media/image120.emf"/><Relationship Id="rId15" Type="http://schemas.openxmlformats.org/officeDocument/2006/relationships/image" Target="../media/image125.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2.e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19.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notesSlide" Target="../notesSlides/notesSlide6.xml"/><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11" Type="http://schemas.openxmlformats.org/officeDocument/2006/relationships/image" Target="../media/image31.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7.png"/><Relationship Id="rId3" Type="http://schemas.openxmlformats.org/officeDocument/2006/relationships/notesSlide" Target="../notesSlides/notesSlide8.xml"/><Relationship Id="rId7" Type="http://schemas.openxmlformats.org/officeDocument/2006/relationships/image" Target="../media/image35.png"/><Relationship Id="rId12"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image" Target="../media/image60.png"/><Relationship Id="rId1" Type="http://schemas.openxmlformats.org/officeDocument/2006/relationships/tags" Target="../tags/tag3.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56.png"/><Relationship Id="rId15" Type="http://schemas.openxmlformats.org/officeDocument/2006/relationships/image" Target="../media/image59.png"/><Relationship Id="rId10" Type="http://schemas.openxmlformats.org/officeDocument/2006/relationships/image" Target="../media/image44.png"/><Relationship Id="rId4" Type="http://schemas.openxmlformats.org/officeDocument/2006/relationships/image" Target="../media/image28.png"/><Relationship Id="rId9" Type="http://schemas.openxmlformats.org/officeDocument/2006/relationships/image" Target="../media/image4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613" y="89704"/>
            <a:ext cx="6193536" cy="461665"/>
          </a:xfrm>
          <a:prstGeom prst="rect">
            <a:avLst/>
          </a:prstGeom>
        </p:spPr>
        <p:txBody>
          <a:bodyPr wrap="square">
            <a:spAutoFit/>
          </a:bodyPr>
          <a:lstStyle/>
          <a:p>
            <a:r>
              <a:rPr lang="en-US" altLang="zh-CN" sz="2400" b="1" dirty="0">
                <a:solidFill>
                  <a:srgbClr val="FFFF00"/>
                </a:solidFill>
                <a:latin typeface="+mn-lt"/>
              </a:rPr>
              <a:t>ATMO402</a:t>
            </a:r>
            <a:r>
              <a:rPr lang="zh-CN" altLang="en-US" sz="2400" b="1" dirty="0">
                <a:solidFill>
                  <a:srgbClr val="FFFF00"/>
                </a:solidFill>
                <a:latin typeface="+mn-lt"/>
              </a:rPr>
              <a:t> </a:t>
            </a:r>
            <a:r>
              <a:rPr lang="en-US" altLang="zh-CN" sz="2400" b="1" dirty="0">
                <a:solidFill>
                  <a:srgbClr val="FFFF00"/>
                </a:solidFill>
                <a:latin typeface="+mn-lt"/>
              </a:rPr>
              <a:t> “Applied Atmospheric Dynamics”</a:t>
            </a:r>
            <a:endParaRPr lang="en-US" sz="2400" b="1" dirty="0">
              <a:solidFill>
                <a:srgbClr val="FFFF00"/>
              </a:solidFill>
              <a:latin typeface="+mn-lt"/>
            </a:endParaRPr>
          </a:p>
        </p:txBody>
      </p:sp>
      <p:sp>
        <p:nvSpPr>
          <p:cNvPr id="5" name="Shape 315"/>
          <p:cNvSpPr txBox="1">
            <a:spLocks/>
          </p:cNvSpPr>
          <p:nvPr/>
        </p:nvSpPr>
        <p:spPr>
          <a:xfrm>
            <a:off x="914004" y="5652517"/>
            <a:ext cx="7823200" cy="8279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ctr" defTabSz="219064" rtl="0" latinLnBrk="0">
              <a:lnSpc>
                <a:spcPct val="80000"/>
              </a:lnSpc>
              <a:spcBef>
                <a:spcPts val="0"/>
              </a:spcBef>
              <a:spcAft>
                <a:spcPts val="0"/>
              </a:spcAft>
              <a:buClrTx/>
              <a:buSzTx/>
              <a:buFontTx/>
              <a:buNone/>
              <a:tabLst/>
              <a:defRPr sz="4000" b="1" i="0" u="none" strike="noStrike" cap="none" spc="0" baseline="0">
                <a:ln>
                  <a:noFill/>
                </a:ln>
                <a:solidFill>
                  <a:srgbClr val="000000"/>
                </a:solidFill>
                <a:uFillTx/>
                <a:latin typeface="+mn-lt"/>
                <a:ea typeface="黑体" charset="-122"/>
                <a:cs typeface="+mn-cs"/>
                <a:sym typeface="Avenir Next Ultra Light"/>
              </a:defRPr>
            </a:lvl1pPr>
            <a:lvl2pPr marL="0" marR="0" indent="85721"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2pPr>
            <a:lvl3pPr marL="0" marR="0" indent="171442"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3pPr>
            <a:lvl4pPr marL="0" marR="0" indent="257163"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4pPr>
            <a:lvl5pPr marL="0" marR="0" indent="342883"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5pPr>
            <a:lvl6pPr marL="0" marR="0" indent="428604"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6pPr>
            <a:lvl7pPr marL="0" marR="0" indent="514325"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7pPr>
            <a:lvl8pPr marL="0" marR="0" indent="600045"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8pPr>
            <a:lvl9pPr marL="0" marR="0" indent="685766"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9pPr>
          </a:lstStyle>
          <a:p>
            <a:pPr hangingPunct="1"/>
            <a:r>
              <a:rPr lang="en-US" altLang="zh-CN" sz="28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Sen</a:t>
            </a:r>
            <a:r>
              <a:rPr lang="zh-CN" altLang="en-US" sz="28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 </a:t>
            </a:r>
            <a:r>
              <a:rPr lang="en-US" altLang="zh-CN" sz="28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Zhao</a:t>
            </a:r>
            <a:r>
              <a:rPr lang="zh-CN" altLang="en-US" sz="28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  </a:t>
            </a:r>
            <a:r>
              <a:rPr lang="en-US" altLang="zh-CN" sz="28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         </a:t>
            </a:r>
            <a:r>
              <a:rPr lang="en-US" altLang="zh-CN" sz="24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Email:</a:t>
            </a:r>
            <a:r>
              <a:rPr lang="zh-CN" altLang="en-US" sz="24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rPr>
              <a:t> </a:t>
            </a:r>
            <a:r>
              <a:rPr lang="en-US" altLang="zh-CN" sz="24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hlinkClick r:id="rId3"/>
              </a:rPr>
              <a:t>zhaos@hawaii.edu</a:t>
            </a:r>
            <a:endParaRPr lang="en-US" altLang="zh-CN" sz="2400" b="0" dirty="0">
              <a:ln w="0"/>
              <a:solidFill>
                <a:schemeClr val="tx1"/>
              </a:solidFill>
              <a:effectLst>
                <a:outerShdw blurRad="38100" dist="19050" dir="2700000" algn="tl" rotWithShape="0">
                  <a:schemeClr val="dk1">
                    <a:alpha val="40000"/>
                  </a:schemeClr>
                </a:outerShdw>
              </a:effectLst>
              <a:latin typeface="Gill Sans" charset="0"/>
              <a:ea typeface="Gill Sans" charset="0"/>
              <a:cs typeface="Gill Sans" charset="0"/>
            </a:endParaRPr>
          </a:p>
        </p:txBody>
      </p:sp>
      <p:sp>
        <p:nvSpPr>
          <p:cNvPr id="6" name="Subtitle 2"/>
          <p:cNvSpPr>
            <a:spLocks noGrp="1"/>
          </p:cNvSpPr>
          <p:nvPr>
            <p:ph type="subTitle" idx="1"/>
          </p:nvPr>
        </p:nvSpPr>
        <p:spPr>
          <a:xfrm>
            <a:off x="513954" y="1321439"/>
            <a:ext cx="8223250" cy="506412"/>
          </a:xfrm>
        </p:spPr>
        <p:txBody>
          <a:bodyPr>
            <a:normAutofit/>
          </a:bodyPr>
          <a:lstStyle/>
          <a:p>
            <a:pPr algn="l" defTabSz="912114" fontAlgn="auto">
              <a:spcBef>
                <a:spcPts val="998"/>
              </a:spcBef>
              <a:spcAft>
                <a:spcPts val="0"/>
              </a:spcAft>
              <a:buFont typeface="Arial" panose="020B0604020202020204" pitchFamily="34" charset="0"/>
              <a:buNone/>
              <a:defRPr/>
            </a:pPr>
            <a:r>
              <a:rPr lang="en-US" sz="2400" dirty="0">
                <a:latin typeface="Microsoft YaHei" panose="020B0503020204020204" pitchFamily="34" charset="-122"/>
                <a:ea typeface="Microsoft YaHei" panose="020B0503020204020204" pitchFamily="34" charset="-122"/>
                <a:cs typeface="Arial Narrow"/>
              </a:rPr>
              <a:t>Elementary Applications of the Basic Equation</a:t>
            </a:r>
            <a:r>
              <a:rPr lang="en-US" altLang="zh-TW" sz="2400" dirty="0">
                <a:latin typeface="Microsoft YaHei" panose="020B0503020204020204" pitchFamily="34" charset="-122"/>
                <a:ea typeface="Microsoft YaHei" panose="020B0503020204020204" pitchFamily="34" charset="-122"/>
                <a:cs typeface="Arial Narrow"/>
              </a:rPr>
              <a:t>s</a:t>
            </a:r>
            <a:endParaRPr lang="en-US" sz="2400" dirty="0">
              <a:latin typeface="Microsoft YaHei" panose="020B0503020204020204" pitchFamily="34" charset="-122"/>
              <a:ea typeface="Microsoft YaHei" panose="020B0503020204020204" pitchFamily="34" charset="-122"/>
              <a:cs typeface="Arial Narrow"/>
            </a:endParaRPr>
          </a:p>
        </p:txBody>
      </p:sp>
      <p:sp>
        <p:nvSpPr>
          <p:cNvPr id="7" name="矩形 3"/>
          <p:cNvSpPr/>
          <p:nvPr/>
        </p:nvSpPr>
        <p:spPr>
          <a:xfrm>
            <a:off x="513954" y="744681"/>
            <a:ext cx="2193164" cy="584775"/>
          </a:xfrm>
          <a:prstGeom prst="rect">
            <a:avLst/>
          </a:prstGeom>
        </p:spPr>
        <p:txBody>
          <a:bodyPr wrap="none">
            <a:spAutoFit/>
          </a:bodyPr>
          <a:lstStyle/>
          <a:p>
            <a:pPr defTabSz="912114" eaLnBrk="1" fontAlgn="auto" hangingPunct="1">
              <a:spcBef>
                <a:spcPts val="0"/>
              </a:spcBef>
              <a:spcAft>
                <a:spcPts val="0"/>
              </a:spcAft>
              <a:defRPr/>
            </a:pPr>
            <a:r>
              <a:rPr lang="en-US" altLang="zh-TW" sz="3200" b="1" dirty="0">
                <a:latin typeface="Microsoft YaHei" panose="020B0503020204020204" pitchFamily="34" charset="-122"/>
                <a:ea typeface="Microsoft YaHei" panose="020B0503020204020204" pitchFamily="34" charset="-122"/>
                <a:cs typeface="Arial Narrow"/>
              </a:rPr>
              <a:t>Chapter 3</a:t>
            </a:r>
            <a:endParaRPr lang="zh-TW" altLang="en-US" sz="3200" b="1" dirty="0">
              <a:latin typeface="Microsoft YaHei" panose="020B0503020204020204" pitchFamily="34" charset="-122"/>
              <a:ea typeface="Microsoft YaHei" panose="020B0503020204020204" pitchFamily="34" charset="-122"/>
            </a:endParaRPr>
          </a:p>
        </p:txBody>
      </p:sp>
      <p:sp>
        <p:nvSpPr>
          <p:cNvPr id="8" name="文字方塊 4"/>
          <p:cNvSpPr txBox="1"/>
          <p:nvPr/>
        </p:nvSpPr>
        <p:spPr>
          <a:xfrm>
            <a:off x="1212454" y="1857652"/>
            <a:ext cx="6826250" cy="3408241"/>
          </a:xfrm>
          <a:prstGeom prst="rect">
            <a:avLst/>
          </a:prstGeom>
          <a:noFill/>
        </p:spPr>
        <p:txBody>
          <a:bodyPr>
            <a:spAutoFit/>
          </a:bodyPr>
          <a:lstStyle/>
          <a:p>
            <a:pPr marL="342043" indent="-342043" defTabSz="912114" eaLnBrk="1" fontAlgn="auto" hangingPunct="1">
              <a:spcBef>
                <a:spcPts val="0"/>
              </a:spcBef>
              <a:spcAft>
                <a:spcPts val="0"/>
              </a:spcAft>
              <a:buFont typeface="Arial" panose="020B0604020202020204" pitchFamily="34" charset="0"/>
              <a:buChar char="•"/>
              <a:defRPr/>
            </a:pPr>
            <a:r>
              <a:rPr kumimoji="1" lang="en-US" altLang="zh-TW" sz="2394" dirty="0">
                <a:latin typeface="Microsoft YaHei" panose="020B0503020204020204" pitchFamily="34" charset="-122"/>
                <a:ea typeface="Microsoft YaHei" panose="020B0503020204020204" pitchFamily="34" charset="-122"/>
              </a:rPr>
              <a:t>Pressure</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as</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a</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Vertical</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Coordinate</a:t>
            </a:r>
          </a:p>
          <a:p>
            <a:pPr marL="342043" indent="-342043" defTabSz="912114" eaLnBrk="1" fontAlgn="auto" hangingPunct="1">
              <a:spcBef>
                <a:spcPts val="0"/>
              </a:spcBef>
              <a:spcAft>
                <a:spcPts val="0"/>
              </a:spcAft>
              <a:buFont typeface="Arial" panose="020B0604020202020204" pitchFamily="34" charset="0"/>
              <a:buChar char="•"/>
              <a:defRPr/>
            </a:pPr>
            <a:r>
              <a:rPr kumimoji="1" lang="en-US" altLang="zh-TW" sz="2394" dirty="0">
                <a:latin typeface="Microsoft YaHei" panose="020B0503020204020204" pitchFamily="34" charset="-122"/>
                <a:ea typeface="Microsoft YaHei" panose="020B0503020204020204" pitchFamily="34" charset="-122"/>
              </a:rPr>
              <a:t>Basic</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Equations</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in</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Isobaric</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Coordinates</a:t>
            </a:r>
          </a:p>
          <a:p>
            <a:pPr marL="342043" indent="-342043" defTabSz="912114" eaLnBrk="1" fontAlgn="auto" hangingPunct="1">
              <a:spcBef>
                <a:spcPts val="0"/>
              </a:spcBef>
              <a:spcAft>
                <a:spcPts val="0"/>
              </a:spcAft>
              <a:buFont typeface="Arial" panose="020B0604020202020204" pitchFamily="34" charset="0"/>
              <a:buChar char="•"/>
              <a:defRPr/>
            </a:pPr>
            <a:r>
              <a:rPr kumimoji="1" lang="en-US" altLang="zh-TW" sz="2394" dirty="0">
                <a:latin typeface="Microsoft YaHei" panose="020B0503020204020204" pitchFamily="34" charset="-122"/>
                <a:ea typeface="Microsoft YaHei" panose="020B0503020204020204" pitchFamily="34" charset="-122"/>
              </a:rPr>
              <a:t>Natural</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Coordinates</a:t>
            </a:r>
          </a:p>
          <a:p>
            <a:pPr marL="342043" indent="-342043" defTabSz="912114" eaLnBrk="1" fontAlgn="auto" hangingPunct="1">
              <a:spcBef>
                <a:spcPts val="0"/>
              </a:spcBef>
              <a:spcAft>
                <a:spcPts val="0"/>
              </a:spcAft>
              <a:buFont typeface="Arial" panose="020B0604020202020204" pitchFamily="34" charset="0"/>
              <a:buChar char="•"/>
              <a:defRPr/>
            </a:pPr>
            <a:r>
              <a:rPr kumimoji="1" lang="en-US" altLang="zh-TW" sz="2394" dirty="0">
                <a:latin typeface="Microsoft YaHei" panose="020B0503020204020204" pitchFamily="34" charset="-122"/>
                <a:ea typeface="Microsoft YaHei" panose="020B0503020204020204" pitchFamily="34" charset="-122"/>
              </a:rPr>
              <a:t>Balanced</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Flow</a:t>
            </a:r>
          </a:p>
          <a:p>
            <a:pPr defTabSz="912114" eaLnBrk="1" fontAlgn="auto" hangingPunct="1">
              <a:spcBef>
                <a:spcPts val="0"/>
              </a:spcBef>
              <a:spcAft>
                <a:spcPts val="0"/>
              </a:spcAft>
              <a:defRPr/>
            </a:pPr>
            <a:r>
              <a:rPr kumimoji="1" lang="en-US" altLang="zh-TW" sz="2394" dirty="0">
                <a:latin typeface="Microsoft YaHei" panose="020B0503020204020204" pitchFamily="34" charset="-122"/>
                <a:ea typeface="Microsoft YaHei" panose="020B0503020204020204" pitchFamily="34" charset="-122"/>
              </a:rPr>
              <a:t>	Geostrophic</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Flow</a:t>
            </a:r>
          </a:p>
          <a:p>
            <a:pPr defTabSz="912114" eaLnBrk="1" fontAlgn="auto" hangingPunct="1">
              <a:spcBef>
                <a:spcPts val="0"/>
              </a:spcBef>
              <a:spcAft>
                <a:spcPts val="0"/>
              </a:spcAft>
              <a:defRPr/>
            </a:pPr>
            <a:r>
              <a:rPr kumimoji="1" lang="en-US" altLang="zh-TW" sz="2394" dirty="0">
                <a:latin typeface="Microsoft YaHei" panose="020B0503020204020204" pitchFamily="34" charset="-122"/>
                <a:ea typeface="Microsoft YaHei" panose="020B0503020204020204" pitchFamily="34" charset="-122"/>
              </a:rPr>
              <a:t>	Inertial</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Flow</a:t>
            </a:r>
          </a:p>
          <a:p>
            <a:pPr defTabSz="912114" eaLnBrk="1" fontAlgn="auto" hangingPunct="1">
              <a:spcBef>
                <a:spcPts val="0"/>
              </a:spcBef>
              <a:spcAft>
                <a:spcPts val="0"/>
              </a:spcAft>
              <a:defRPr/>
            </a:pPr>
            <a:r>
              <a:rPr kumimoji="1" lang="en-US" altLang="zh-TW" sz="2394" dirty="0">
                <a:latin typeface="Microsoft YaHei" panose="020B0503020204020204" pitchFamily="34" charset="-122"/>
                <a:ea typeface="Microsoft YaHei" panose="020B0503020204020204" pitchFamily="34" charset="-122"/>
              </a:rPr>
              <a:t>	Cyclostrophic</a:t>
            </a:r>
            <a:r>
              <a:rPr kumimoji="1" lang="zh-TW" altLang="en-US" sz="2394" dirty="0">
                <a:latin typeface="Microsoft YaHei" panose="020B0503020204020204" pitchFamily="34" charset="-122"/>
                <a:ea typeface="Microsoft YaHei" panose="020B0503020204020204" pitchFamily="34" charset="-122"/>
              </a:rPr>
              <a:t> </a:t>
            </a:r>
            <a:r>
              <a:rPr kumimoji="1" lang="en-US" altLang="zh-TW" sz="2394" dirty="0">
                <a:latin typeface="Microsoft YaHei" panose="020B0503020204020204" pitchFamily="34" charset="-122"/>
                <a:ea typeface="Microsoft YaHei" panose="020B0503020204020204" pitchFamily="34" charset="-122"/>
              </a:rPr>
              <a:t>Flow</a:t>
            </a:r>
          </a:p>
          <a:p>
            <a:pPr defTabSz="912114" eaLnBrk="1" fontAlgn="auto" hangingPunct="1">
              <a:spcBef>
                <a:spcPts val="0"/>
              </a:spcBef>
              <a:spcAft>
                <a:spcPts val="0"/>
              </a:spcAft>
              <a:defRPr/>
            </a:pPr>
            <a:r>
              <a:rPr kumimoji="1" lang="en-US" altLang="zh-TW" sz="2394" b="1" dirty="0">
                <a:latin typeface="Microsoft YaHei" panose="020B0503020204020204" pitchFamily="34" charset="-122"/>
                <a:ea typeface="Microsoft YaHei" panose="020B0503020204020204" pitchFamily="34" charset="-122"/>
              </a:rPr>
              <a:t>	The</a:t>
            </a:r>
            <a:r>
              <a:rPr kumimoji="1" lang="zh-TW" altLang="en-US" sz="2394" b="1" dirty="0">
                <a:latin typeface="Microsoft YaHei" panose="020B0503020204020204" pitchFamily="34" charset="-122"/>
                <a:ea typeface="Microsoft YaHei" panose="020B0503020204020204" pitchFamily="34" charset="-122"/>
              </a:rPr>
              <a:t> </a:t>
            </a:r>
            <a:r>
              <a:rPr kumimoji="1" lang="en-US" altLang="zh-TW" sz="2394" b="1" dirty="0">
                <a:latin typeface="Microsoft YaHei" panose="020B0503020204020204" pitchFamily="34" charset="-122"/>
                <a:ea typeface="Microsoft YaHei" panose="020B0503020204020204" pitchFamily="34" charset="-122"/>
              </a:rPr>
              <a:t>Gradient</a:t>
            </a:r>
            <a:r>
              <a:rPr kumimoji="1" lang="zh-TW" altLang="en-US" sz="2394" b="1" dirty="0">
                <a:latin typeface="Microsoft YaHei" panose="020B0503020204020204" pitchFamily="34" charset="-122"/>
                <a:ea typeface="Microsoft YaHei" panose="020B0503020204020204" pitchFamily="34" charset="-122"/>
              </a:rPr>
              <a:t> </a:t>
            </a:r>
            <a:r>
              <a:rPr kumimoji="1" lang="en-US" altLang="zh-TW" sz="2394" b="1" dirty="0">
                <a:latin typeface="Microsoft YaHei" panose="020B0503020204020204" pitchFamily="34" charset="-122"/>
                <a:ea typeface="Microsoft YaHei" panose="020B0503020204020204" pitchFamily="34" charset="-122"/>
              </a:rPr>
              <a:t>Wind</a:t>
            </a:r>
            <a:r>
              <a:rPr kumimoji="1" lang="zh-TW" altLang="en-US" sz="2394" b="1" dirty="0">
                <a:latin typeface="Microsoft YaHei" panose="020B0503020204020204" pitchFamily="34" charset="-122"/>
                <a:ea typeface="Microsoft YaHei" panose="020B0503020204020204" pitchFamily="34" charset="-122"/>
              </a:rPr>
              <a:t> </a:t>
            </a:r>
            <a:r>
              <a:rPr kumimoji="1" lang="en-US" altLang="zh-TW" sz="2394" b="1" dirty="0">
                <a:latin typeface="Microsoft YaHei" panose="020B0503020204020204" pitchFamily="34" charset="-122"/>
                <a:ea typeface="Microsoft YaHei" panose="020B0503020204020204" pitchFamily="34" charset="-122"/>
              </a:rPr>
              <a:t>Approximation</a:t>
            </a:r>
          </a:p>
          <a:p>
            <a:pPr marL="342043" indent="-342043" defTabSz="912114" eaLnBrk="1" fontAlgn="auto" hangingPunct="1">
              <a:spcBef>
                <a:spcPts val="0"/>
              </a:spcBef>
              <a:spcAft>
                <a:spcPts val="0"/>
              </a:spcAft>
              <a:buFont typeface="Arial" panose="020B0604020202020204" pitchFamily="34" charset="0"/>
              <a:buChar char="•"/>
              <a:defRPr/>
            </a:pPr>
            <a:r>
              <a:rPr kumimoji="1" lang="en-US" altLang="zh-TW" sz="2394" b="1" dirty="0">
                <a:latin typeface="Microsoft YaHei" panose="020B0503020204020204" pitchFamily="34" charset="-122"/>
                <a:ea typeface="Microsoft YaHei" panose="020B0503020204020204" pitchFamily="34" charset="-122"/>
              </a:rPr>
              <a:t>The</a:t>
            </a:r>
            <a:r>
              <a:rPr kumimoji="1" lang="zh-TW" altLang="en-US" sz="2394" b="1" dirty="0">
                <a:latin typeface="Microsoft YaHei" panose="020B0503020204020204" pitchFamily="34" charset="-122"/>
                <a:ea typeface="Microsoft YaHei" panose="020B0503020204020204" pitchFamily="34" charset="-122"/>
              </a:rPr>
              <a:t> </a:t>
            </a:r>
            <a:r>
              <a:rPr kumimoji="1" lang="en-US" altLang="zh-TW" sz="2394" b="1" dirty="0">
                <a:latin typeface="Microsoft YaHei" panose="020B0503020204020204" pitchFamily="34" charset="-122"/>
                <a:ea typeface="Microsoft YaHei" panose="020B0503020204020204" pitchFamily="34" charset="-122"/>
              </a:rPr>
              <a:t>Thermal</a:t>
            </a:r>
            <a:r>
              <a:rPr kumimoji="1" lang="zh-TW" altLang="en-US" sz="2394" b="1" dirty="0">
                <a:latin typeface="Microsoft YaHei" panose="020B0503020204020204" pitchFamily="34" charset="-122"/>
                <a:ea typeface="Microsoft YaHei" panose="020B0503020204020204" pitchFamily="34" charset="-122"/>
              </a:rPr>
              <a:t> </a:t>
            </a:r>
            <a:r>
              <a:rPr kumimoji="1" lang="en-US" altLang="zh-TW" sz="2394" b="1" dirty="0">
                <a:latin typeface="Microsoft YaHei" panose="020B0503020204020204" pitchFamily="34" charset="-122"/>
                <a:ea typeface="Microsoft YaHei" panose="020B0503020204020204" pitchFamily="34" charset="-122"/>
              </a:rPr>
              <a:t>Wind</a:t>
            </a:r>
            <a:endParaRPr kumimoji="1" lang="zh-TW" altLang="en-US" sz="2394"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75023289"/>
      </p:ext>
    </p:extLst>
  </p:cSld>
  <p:clrMapOvr>
    <a:masterClrMapping/>
  </p:clrMapOvr>
  <p:transition advTm="102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10</a:t>
            </a:fld>
            <a:endParaRPr lang="zh-CN" altLang="zh-CN"/>
          </a:p>
        </p:txBody>
      </p:sp>
      <p:sp>
        <p:nvSpPr>
          <p:cNvPr id="20" name="矩形 1"/>
          <p:cNvSpPr>
            <a:spLocks noChangeArrowheads="1"/>
          </p:cNvSpPr>
          <p:nvPr/>
        </p:nvSpPr>
        <p:spPr bwMode="auto">
          <a:xfrm>
            <a:off x="460375" y="111125"/>
            <a:ext cx="4057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Cyclonic low</a:t>
            </a:r>
            <a:r>
              <a:rPr lang="zh-CN" altLang="en-US" sz="2800" b="1" dirty="0">
                <a:solidFill>
                  <a:srgbClr val="FFFF00"/>
                </a:solidFill>
                <a:latin typeface="Arial" charset="0"/>
              </a:rPr>
              <a:t> </a:t>
            </a:r>
            <a:r>
              <a:rPr lang="en-US" altLang="zh-CN" sz="2800" b="1" dirty="0">
                <a:solidFill>
                  <a:srgbClr val="FFFF00"/>
                </a:solidFill>
                <a:latin typeface="Arial" charset="0"/>
              </a:rPr>
              <a:t>in</a:t>
            </a:r>
            <a:r>
              <a:rPr lang="zh-CN" altLang="en-US" sz="2800" b="1" dirty="0">
                <a:solidFill>
                  <a:srgbClr val="FFFF00"/>
                </a:solidFill>
                <a:latin typeface="Arial" charset="0"/>
              </a:rPr>
              <a:t> </a:t>
            </a:r>
            <a:r>
              <a:rPr lang="en-US" altLang="zh-CN" sz="2800" b="1" dirty="0">
                <a:solidFill>
                  <a:srgbClr val="FFFF00"/>
                </a:solidFill>
                <a:latin typeface="Arial" charset="0"/>
              </a:rPr>
              <a:t>the</a:t>
            </a:r>
            <a:r>
              <a:rPr lang="zh-CN" altLang="en-US" sz="2800" b="1" dirty="0">
                <a:solidFill>
                  <a:srgbClr val="FFFF00"/>
                </a:solidFill>
                <a:latin typeface="Arial" charset="0"/>
              </a:rPr>
              <a:t> </a:t>
            </a:r>
            <a:r>
              <a:rPr lang="en-US" altLang="zh-CN" sz="2800" b="1" dirty="0">
                <a:solidFill>
                  <a:srgbClr val="FFFF00"/>
                </a:solidFill>
                <a:latin typeface="Arial" charset="0"/>
              </a:rPr>
              <a:t>NH</a:t>
            </a:r>
          </a:p>
        </p:txBody>
      </p:sp>
      <p:grpSp>
        <p:nvGrpSpPr>
          <p:cNvPr id="22" name="Group 21"/>
          <p:cNvGrpSpPr/>
          <p:nvPr/>
        </p:nvGrpSpPr>
        <p:grpSpPr>
          <a:xfrm>
            <a:off x="360875" y="1620069"/>
            <a:ext cx="2834276" cy="2897766"/>
            <a:chOff x="360875" y="1620069"/>
            <a:chExt cx="2834276" cy="2897766"/>
          </a:xfrm>
        </p:grpSpPr>
        <p:grpSp>
          <p:nvGrpSpPr>
            <p:cNvPr id="3" name="Group 21"/>
            <p:cNvGrpSpPr>
              <a:grpSpLocks/>
            </p:cNvGrpSpPr>
            <p:nvPr/>
          </p:nvGrpSpPr>
          <p:grpSpPr bwMode="auto">
            <a:xfrm>
              <a:off x="485942" y="2297528"/>
              <a:ext cx="1674813" cy="1674812"/>
              <a:chOff x="3198341" y="1836093"/>
              <a:chExt cx="1674421" cy="1674421"/>
            </a:xfrm>
          </p:grpSpPr>
          <p:sp>
            <p:nvSpPr>
              <p:cNvPr id="4"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5"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 name="TextBox 27"/>
            <p:cNvSpPr txBox="1">
              <a:spLocks noChangeArrowheads="1"/>
            </p:cNvSpPr>
            <p:nvPr/>
          </p:nvSpPr>
          <p:spPr bwMode="auto">
            <a:xfrm>
              <a:off x="657191" y="3933060"/>
              <a:ext cx="1469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1600" dirty="0">
                  <a:latin typeface="Microsoft YaHei" charset="-122"/>
                  <a:ea typeface="Microsoft YaHei" charset="-122"/>
                  <a:cs typeface="Microsoft YaHei" charset="-122"/>
                </a:rPr>
                <a:t>C</a:t>
              </a:r>
              <a:r>
                <a:rPr kumimoji="1" lang="en-US" altLang="zh-TW" sz="1600" dirty="0">
                  <a:latin typeface="Microsoft YaHei" charset="-122"/>
                  <a:ea typeface="Microsoft YaHei" charset="-122"/>
                  <a:cs typeface="Microsoft YaHei" charset="-122"/>
                </a:rPr>
                <a:t>yclonic low </a:t>
              </a:r>
            </a:p>
            <a:p>
              <a:pPr algn="ctr"/>
              <a:r>
                <a:rPr kumimoji="1" lang="en-US" altLang="zh-TW" sz="1600" dirty="0">
                  <a:latin typeface="Microsoft YaHei" charset="-122"/>
                  <a:ea typeface="Microsoft YaHei" charset="-122"/>
                  <a:cs typeface="Microsoft YaHei" charset="-122"/>
                </a:rPr>
                <a:t>(regular)</a:t>
              </a:r>
              <a:endParaRPr lang="en-US" altLang="x-none" sz="1600" dirty="0"/>
            </a:p>
          </p:txBody>
        </p:sp>
        <p:grpSp>
          <p:nvGrpSpPr>
            <p:cNvPr id="7" name="Group 63"/>
            <p:cNvGrpSpPr>
              <a:grpSpLocks/>
            </p:cNvGrpSpPr>
            <p:nvPr/>
          </p:nvGrpSpPr>
          <p:grpSpPr bwMode="auto">
            <a:xfrm>
              <a:off x="1587738" y="2324044"/>
              <a:ext cx="594773" cy="811173"/>
              <a:chOff x="4410581" y="1904669"/>
              <a:chExt cx="594360" cy="811310"/>
            </a:xfrm>
          </p:grpSpPr>
          <p:cxnSp>
            <p:nvCxnSpPr>
              <p:cNvPr id="8"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9"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0" name="TextBox 9"/>
                <p:cNvSpPr txBox="1"/>
                <p:nvPr/>
              </p:nvSpPr>
              <p:spPr>
                <a:xfrm>
                  <a:off x="2172856" y="2168149"/>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2172856" y="2168149"/>
                  <a:ext cx="39786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06427" y="2823667"/>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06427" y="2823667"/>
                  <a:ext cx="397866" cy="369332"/>
                </a:xfrm>
                <a:prstGeom prst="rect">
                  <a:avLst/>
                </a:prstGeom>
                <a:blipFill rotWithShape="0">
                  <a:blip r:embed="rId4"/>
                  <a:stretch>
                    <a:fillRect/>
                  </a:stretch>
                </a:blipFill>
              </p:spPr>
              <p:txBody>
                <a:bodyPr/>
                <a:lstStyle/>
                <a:p>
                  <a:r>
                    <a:rPr lang="en-US">
                      <a:noFill/>
                    </a:rPr>
                    <a:t> </a:t>
                  </a:r>
                </a:p>
              </p:txBody>
            </p:sp>
          </mc:Fallback>
        </mc:AlternateContent>
        <p:sp>
          <p:nvSpPr>
            <p:cNvPr id="12" name="Triangle 11"/>
            <p:cNvSpPr/>
            <p:nvPr/>
          </p:nvSpPr>
          <p:spPr bwMode="auto">
            <a:xfrm rot="10800000">
              <a:off x="360875" y="3025830"/>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cxnSp>
          <p:nvCxnSpPr>
            <p:cNvPr id="13" name="Straight Arrow Connector 12"/>
            <p:cNvCxnSpPr/>
            <p:nvPr/>
          </p:nvCxnSpPr>
          <p:spPr bwMode="auto">
            <a:xfrm>
              <a:off x="2160755" y="3201942"/>
              <a:ext cx="511687" cy="5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4" name="Straight Arrow Connector 13"/>
            <p:cNvCxnSpPr/>
            <p:nvPr/>
          </p:nvCxnSpPr>
          <p:spPr bwMode="auto">
            <a:xfrm flipH="1">
              <a:off x="1416098" y="3156216"/>
              <a:ext cx="717037"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5" name="TextBox 14"/>
            <p:cNvSpPr txBox="1"/>
            <p:nvPr/>
          </p:nvSpPr>
          <p:spPr>
            <a:xfrm>
              <a:off x="1548644" y="3187599"/>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6" name="TextBox 15"/>
            <p:cNvSpPr txBox="1"/>
            <p:nvPr/>
          </p:nvSpPr>
          <p:spPr>
            <a:xfrm>
              <a:off x="2066316" y="3231418"/>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7" name="TextBox 16"/>
            <p:cNvSpPr txBox="1"/>
            <p:nvPr/>
          </p:nvSpPr>
          <p:spPr>
            <a:xfrm>
              <a:off x="1096076" y="2811768"/>
              <a:ext cx="466794" cy="646331"/>
            </a:xfrm>
            <a:prstGeom prst="rect">
              <a:avLst/>
            </a:prstGeom>
            <a:noFill/>
          </p:spPr>
          <p:txBody>
            <a:bodyPr wrap="none" rtlCol="0">
              <a:spAutoFit/>
            </a:bodyPr>
            <a:lstStyle/>
            <a:p>
              <a:r>
                <a:rPr lang="en-US" sz="3600" b="1" dirty="0">
                  <a:solidFill>
                    <a:srgbClr val="FF0000"/>
                  </a:solidFill>
                </a:rPr>
                <a:t>L</a:t>
              </a:r>
            </a:p>
          </p:txBody>
        </p:sp>
        <p:cxnSp>
          <p:nvCxnSpPr>
            <p:cNvPr id="18" name="Straight Arrow Connector 17"/>
            <p:cNvCxnSpPr/>
            <p:nvPr/>
          </p:nvCxnSpPr>
          <p:spPr bwMode="auto">
            <a:xfrm>
              <a:off x="2149504" y="3090542"/>
              <a:ext cx="550045" cy="409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19" name="TextBox 18"/>
            <p:cNvSpPr txBox="1"/>
            <p:nvPr/>
          </p:nvSpPr>
          <p:spPr>
            <a:xfrm>
              <a:off x="2114867" y="2789948"/>
              <a:ext cx="851515" cy="307777"/>
            </a:xfrm>
            <a:prstGeom prst="rect">
              <a:avLst/>
            </a:prstGeom>
            <a:noFill/>
          </p:spPr>
          <p:txBody>
            <a:bodyPr wrap="none" rtlCol="0">
              <a:spAutoFit/>
            </a:bodyPr>
            <a:lstStyle/>
            <a:p>
              <a:r>
                <a:rPr lang="en-US" sz="1400" b="1">
                  <a:solidFill>
                    <a:srgbClr val="FF9933"/>
                  </a:solidFill>
                </a:rPr>
                <a:t>Coriolis</a:t>
              </a:r>
            </a:p>
          </p:txBody>
        </p:sp>
        <mc:AlternateContent xmlns:mc="http://schemas.openxmlformats.org/markup-compatibility/2006" xmlns:a14="http://schemas.microsoft.com/office/drawing/2010/main">
          <mc:Choice Requires="a14">
            <p:sp>
              <p:nvSpPr>
                <p:cNvPr id="21" name="Rectangle 20"/>
                <p:cNvSpPr/>
                <p:nvPr/>
              </p:nvSpPr>
              <p:spPr>
                <a:xfrm>
                  <a:off x="509898" y="1620069"/>
                  <a:ext cx="1592103" cy="499560"/>
                </a:xfrm>
                <a:prstGeom prst="rect">
                  <a:avLst/>
                </a:prstGeom>
              </p:spPr>
              <p:txBody>
                <a:bodyPr wrap="none">
                  <a:spAutoFit/>
                </a:bodyPr>
                <a:lstStyle/>
                <a:p>
                  <a14:m>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a14:m>
                  <a:r>
                    <a:rPr lang="en-US" dirty="0"/>
                    <a:t>, </a:t>
                  </a:r>
                  <a14:m>
                    <m:oMath xmlns:m="http://schemas.openxmlformats.org/officeDocument/2006/math">
                      <m:r>
                        <a:rPr lang="en-US" altLang="zh-CN" b="0" i="1" smtClean="0">
                          <a:latin typeface="Cambria Math" charset="0"/>
                        </a:rPr>
                        <m:t>𝑅</m:t>
                      </m:r>
                      <m:r>
                        <a:rPr lang="en-US" altLang="zh-CN" b="0" i="1" smtClean="0">
                          <a:latin typeface="Cambria Math" charset="0"/>
                        </a:rPr>
                        <m:t>&gt;0</m:t>
                      </m:r>
                    </m:oMath>
                  </a14:m>
                  <a:endParaRPr lang="en-US" altLang="zh-CN" dirty="0"/>
                </a:p>
              </p:txBody>
            </p:sp>
          </mc:Choice>
          <mc:Fallback xmlns="">
            <p:sp>
              <p:nvSpPr>
                <p:cNvPr id="21" name="Rectangle 20"/>
                <p:cNvSpPr>
                  <a:spLocks noRot="1" noChangeAspect="1" noMove="1" noResize="1" noEditPoints="1" noAdjustHandles="1" noChangeArrowheads="1" noChangeShapeType="1" noTextEdit="1"/>
                </p:cNvSpPr>
                <p:nvPr/>
              </p:nvSpPr>
              <p:spPr>
                <a:xfrm>
                  <a:off x="509898" y="1620069"/>
                  <a:ext cx="1592103" cy="499560"/>
                </a:xfrm>
                <a:prstGeom prst="rect">
                  <a:avLst/>
                </a:prstGeom>
                <a:blipFill rotWithShape="0">
                  <a:blip r:embed="rId5"/>
                  <a:stretch>
                    <a:fillRect b="-6098"/>
                  </a:stretch>
                </a:blipFill>
              </p:spPr>
              <p:txBody>
                <a:bodyPr/>
                <a:lstStyle/>
                <a:p>
                  <a:r>
                    <a:rPr lang="en-US">
                      <a:noFill/>
                    </a:rPr>
                    <a:t> </a:t>
                  </a:r>
                </a:p>
              </p:txBody>
            </p:sp>
          </mc:Fallback>
        </mc:AlternateContent>
      </p:grpSp>
      <p:pic>
        <p:nvPicPr>
          <p:cNvPr id="27" name="Picture 26"/>
          <p:cNvPicPr>
            <a:picLocks noChangeAspect="1"/>
          </p:cNvPicPr>
          <p:nvPr/>
        </p:nvPicPr>
        <p:blipFill>
          <a:blip r:embed="rId6"/>
          <a:stretch>
            <a:fillRect/>
          </a:stretch>
        </p:blipFill>
        <p:spPr>
          <a:xfrm>
            <a:off x="3363320" y="1417148"/>
            <a:ext cx="5695614" cy="4738131"/>
          </a:xfrm>
          <a:prstGeom prst="rect">
            <a:avLst/>
          </a:prstGeom>
        </p:spPr>
      </p:pic>
      <p:sp>
        <p:nvSpPr>
          <p:cNvPr id="28" name="TextBox 27"/>
          <p:cNvSpPr txBox="1"/>
          <p:nvPr/>
        </p:nvSpPr>
        <p:spPr>
          <a:xfrm>
            <a:off x="5508997" y="1044005"/>
            <a:ext cx="954107" cy="369332"/>
          </a:xfrm>
          <a:prstGeom prst="rect">
            <a:avLst/>
          </a:prstGeom>
          <a:noFill/>
        </p:spPr>
        <p:txBody>
          <a:bodyPr wrap="square" rtlCol="0">
            <a:spAutoFit/>
          </a:bodyPr>
          <a:lstStyle/>
          <a:p>
            <a:r>
              <a:rPr lang="en-US" altLang="zh-CN" dirty="0"/>
              <a:t>500</a:t>
            </a:r>
            <a:r>
              <a:rPr lang="zh-CN" altLang="en-US" dirty="0"/>
              <a:t> </a:t>
            </a:r>
            <a:r>
              <a:rPr lang="en-US" altLang="zh-CN" dirty="0" err="1"/>
              <a:t>mb</a:t>
            </a:r>
            <a:endParaRPr lang="en-US" dirty="0"/>
          </a:p>
        </p:txBody>
      </p:sp>
      <p:sp>
        <p:nvSpPr>
          <p:cNvPr id="31" name="TextBox 30"/>
          <p:cNvSpPr txBox="1"/>
          <p:nvPr/>
        </p:nvSpPr>
        <p:spPr>
          <a:xfrm>
            <a:off x="5292973" y="4140349"/>
            <a:ext cx="360041" cy="646331"/>
          </a:xfrm>
          <a:prstGeom prst="rect">
            <a:avLst/>
          </a:prstGeom>
          <a:noFill/>
        </p:spPr>
        <p:txBody>
          <a:bodyPr wrap="square" rtlCol="0">
            <a:spAutoFit/>
          </a:bodyPr>
          <a:lstStyle/>
          <a:p>
            <a:r>
              <a:rPr lang="en-US" altLang="zh-CN" sz="3600" b="1" dirty="0">
                <a:solidFill>
                  <a:srgbClr val="FF0000"/>
                </a:solidFill>
              </a:rPr>
              <a:t>L</a:t>
            </a: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172529" y="5003895"/>
                <a:ext cx="330558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charset="0"/>
                          <a:ea typeface="Cambria Math" charset="0"/>
                          <a:cs typeface="Cambria Math" charset="0"/>
                        </a:rPr>
                        <m:t>𝑉</m:t>
                      </m:r>
                      <m:r>
                        <a:rPr lang="en-US" altLang="zh-CN" b="0" i="1" smtClean="0">
                          <a:solidFill>
                            <a:schemeClr val="tx1"/>
                          </a:solidFill>
                          <a:latin typeface="Cambria Math" charset="0"/>
                          <a:ea typeface="Cambria Math" charset="0"/>
                          <a:cs typeface="Cambria Math" charset="0"/>
                        </a:rPr>
                        <m:t>=−</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𝑓𝑅</m:t>
                          </m:r>
                        </m:num>
                        <m:den>
                          <m:r>
                            <a:rPr lang="en-US" altLang="zh-CN" b="0" i="1" smtClean="0">
                              <a:solidFill>
                                <a:schemeClr val="tx1"/>
                              </a:solidFill>
                              <a:latin typeface="Cambria Math" charset="0"/>
                              <a:ea typeface="Cambria Math" charset="0"/>
                              <a:cs typeface="Cambria Math" charset="0"/>
                            </a:rPr>
                            <m:t>2</m:t>
                          </m:r>
                        </m:den>
                      </m:f>
                      <m:r>
                        <a:rPr lang="en-US" altLang="zh-CN" b="0" i="1" smtClean="0">
                          <a:solidFill>
                            <a:schemeClr val="tx1"/>
                          </a:solidFill>
                          <a:latin typeface="Cambria Math" charset="0"/>
                          <a:ea typeface="Cambria Math" charset="0"/>
                          <a:cs typeface="Cambria Math" charset="0"/>
                        </a:rPr>
                        <m:t>+</m:t>
                      </m:r>
                      <m:sSup>
                        <m:sSupPr>
                          <m:ctrlPr>
                            <a:rPr lang="en-US" altLang="zh-CN" b="0" i="1" smtClean="0">
                              <a:solidFill>
                                <a:schemeClr val="tx1"/>
                              </a:solidFill>
                              <a:latin typeface="Cambria Math" panose="02040503050406030204" pitchFamily="18" charset="0"/>
                              <a:ea typeface="Cambria Math" charset="0"/>
                              <a:cs typeface="Cambria Math" charset="0"/>
                            </a:rPr>
                          </m:ctrlPr>
                        </m:sSupPr>
                        <m:e>
                          <m:d>
                            <m:dPr>
                              <m:ctrlPr>
                                <a:rPr lang="en-US" altLang="zh-CN" b="0" i="1" smtClean="0">
                                  <a:solidFill>
                                    <a:schemeClr val="tx1"/>
                                  </a:solidFill>
                                  <a:latin typeface="Cambria Math" panose="02040503050406030204" pitchFamily="18" charset="0"/>
                                  <a:ea typeface="Cambria Math" charset="0"/>
                                  <a:cs typeface="Cambria Math" charset="0"/>
                                </a:rPr>
                              </m:ctrlPr>
                            </m:dPr>
                            <m:e>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e>
                        <m:sup>
                          <m:r>
                            <a:rPr lang="en-US" altLang="zh-CN" b="0" i="1" smtClean="0">
                              <a:solidFill>
                                <a:schemeClr val="tx1"/>
                              </a:solidFill>
                              <a:latin typeface="Cambria Math" charset="0"/>
                              <a:ea typeface="Cambria Math" charset="0"/>
                              <a:cs typeface="Cambria Math" charset="0"/>
                            </a:rPr>
                            <m:t>1/2</m:t>
                          </m:r>
                        </m:sup>
                      </m:sSup>
                    </m:oMath>
                  </m:oMathPara>
                </a14:m>
                <a:endParaRPr lang="en-US" altLang="zh-CN" b="1" dirty="0">
                  <a:solidFill>
                    <a:schemeClr val="tx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172529" y="5003895"/>
                <a:ext cx="3305585" cy="7861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23"/>
              <p:cNvSpPr>
                <a:spLocks noChangeArrowheads="1"/>
              </p:cNvSpPr>
              <p:nvPr/>
            </p:nvSpPr>
            <p:spPr bwMode="auto">
              <a:xfrm>
                <a:off x="252413" y="863719"/>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33" name="Rectangle 23"/>
              <p:cNvSpPr>
                <a:spLocks noRot="1" noChangeAspect="1" noMove="1" noResize="1" noEditPoints="1" noAdjustHandles="1" noChangeArrowheads="1" noChangeShapeType="1" noTextEdit="1"/>
              </p:cNvSpPr>
              <p:nvPr/>
            </p:nvSpPr>
            <p:spPr bwMode="auto">
              <a:xfrm>
                <a:off x="252413" y="863719"/>
                <a:ext cx="2544286" cy="646331"/>
              </a:xfrm>
              <a:prstGeom prst="rect">
                <a:avLst/>
              </a:prstGeom>
              <a:blipFill rotWithShape="0">
                <a:blip r:embed="rId9"/>
                <a:stretch>
                  <a:fillRect l="-1914" t="-5660" r="-16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7209551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11</a:t>
            </a:fld>
            <a:endParaRPr lang="zh-CN" altLang="zh-CN"/>
          </a:p>
        </p:txBody>
      </p:sp>
      <p:sp>
        <p:nvSpPr>
          <p:cNvPr id="3" name="Rectangle 2"/>
          <p:cNvSpPr/>
          <p:nvPr/>
        </p:nvSpPr>
        <p:spPr>
          <a:xfrm>
            <a:off x="550549" y="56886"/>
            <a:ext cx="2257349" cy="584775"/>
          </a:xfrm>
          <a:prstGeom prst="rect">
            <a:avLst/>
          </a:prstGeom>
        </p:spPr>
        <p:txBody>
          <a:bodyPr wrap="none">
            <a:spAutoFit/>
          </a:bodyPr>
          <a:lstStyle/>
          <a:p>
            <a:r>
              <a:rPr lang="en-US" sz="3200" b="1" dirty="0">
                <a:solidFill>
                  <a:srgbClr val="FFFF00"/>
                </a:solidFill>
              </a:rPr>
              <a:t>Baric Flow</a:t>
            </a:r>
          </a:p>
        </p:txBody>
      </p:sp>
      <p:grpSp>
        <p:nvGrpSpPr>
          <p:cNvPr id="4" name="Group 20"/>
          <p:cNvGrpSpPr>
            <a:grpSpLocks/>
          </p:cNvGrpSpPr>
          <p:nvPr/>
        </p:nvGrpSpPr>
        <p:grpSpPr bwMode="auto">
          <a:xfrm>
            <a:off x="912752" y="3294819"/>
            <a:ext cx="1674813" cy="1674812"/>
            <a:chOff x="6972826" y="1980109"/>
            <a:chExt cx="1674421" cy="1674421"/>
          </a:xfrm>
        </p:grpSpPr>
        <p:sp>
          <p:nvSpPr>
            <p:cNvPr id="5"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6"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 name="TextBox 56"/>
          <p:cNvSpPr txBox="1">
            <a:spLocks noChangeArrowheads="1"/>
          </p:cNvSpPr>
          <p:nvPr/>
        </p:nvSpPr>
        <p:spPr bwMode="auto">
          <a:xfrm>
            <a:off x="745993" y="5148461"/>
            <a:ext cx="19712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b="1" dirty="0">
                <a:latin typeface="Microsoft YaHei" charset="-122"/>
                <a:ea typeface="Microsoft YaHei" charset="-122"/>
                <a:cs typeface="Microsoft YaHei" charset="-122"/>
              </a:rPr>
              <a:t>Anti-</a:t>
            </a:r>
            <a:r>
              <a:rPr kumimoji="1" lang="en-US" altLang="zh-TW" sz="1600" b="1" dirty="0">
                <a:latin typeface="Microsoft YaHei" charset="-122"/>
                <a:ea typeface="Microsoft YaHei" charset="-122"/>
                <a:cs typeface="Microsoft YaHei" charset="-122"/>
              </a:rPr>
              <a:t>cyclonic low (anomalous)</a:t>
            </a:r>
            <a:endParaRPr lang="en-US" altLang="x-none" sz="1600" b="1" dirty="0"/>
          </a:p>
        </p:txBody>
      </p:sp>
      <p:sp>
        <p:nvSpPr>
          <p:cNvPr id="8" name="Triangle 7"/>
          <p:cNvSpPr/>
          <p:nvPr/>
        </p:nvSpPr>
        <p:spPr bwMode="auto">
          <a:xfrm>
            <a:off x="800422" y="4058285"/>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9" name="Group 63"/>
          <p:cNvGrpSpPr>
            <a:grpSpLocks/>
          </p:cNvGrpSpPr>
          <p:nvPr/>
        </p:nvGrpSpPr>
        <p:grpSpPr bwMode="auto">
          <a:xfrm flipH="1" flipV="1">
            <a:off x="2583555" y="4233804"/>
            <a:ext cx="527854" cy="772522"/>
            <a:chOff x="4410581" y="1904669"/>
            <a:chExt cx="594360" cy="811310"/>
          </a:xfrm>
        </p:grpSpPr>
        <p:cxnSp>
          <p:nvCxnSpPr>
            <p:cNvPr id="10"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1"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2" name="TextBox 11"/>
              <p:cNvSpPr txBox="1"/>
              <p:nvPr/>
            </p:nvSpPr>
            <p:spPr>
              <a:xfrm>
                <a:off x="2571988" y="484080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571988" y="4840802"/>
                <a:ext cx="397866"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66977" y="415024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966977" y="4150248"/>
                <a:ext cx="39786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89511" y="2893434"/>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&lt;</m:t>
                      </m:r>
                      <m:r>
                        <a:rPr lang="en-US" altLang="zh-CN" b="1" i="1" smtClean="0">
                          <a:latin typeface="Cambria Math" charset="0"/>
                        </a:rPr>
                        <m:t>𝟎</m:t>
                      </m:r>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089511" y="2893434"/>
                <a:ext cx="663643" cy="276999"/>
              </a:xfrm>
              <a:prstGeom prst="rect">
                <a:avLst/>
              </a:prstGeom>
              <a:blipFill rotWithShape="0">
                <a:blip r:embed="rId4"/>
                <a:stretch>
                  <a:fillRect l="-6422" r="-7339" b="-8889"/>
                </a:stretch>
              </a:blipFill>
            </p:spPr>
            <p:txBody>
              <a:bodyPr/>
              <a:lstStyle/>
              <a:p>
                <a:r>
                  <a:rPr lang="en-US">
                    <a:noFill/>
                  </a:rPr>
                  <a:t> </a:t>
                </a:r>
              </a:p>
            </p:txBody>
          </p:sp>
        </mc:Fallback>
      </mc:AlternateContent>
      <p:sp>
        <p:nvSpPr>
          <p:cNvPr id="16" name="TextBox 15"/>
          <p:cNvSpPr txBox="1"/>
          <p:nvPr/>
        </p:nvSpPr>
        <p:spPr>
          <a:xfrm>
            <a:off x="1544881" y="3781426"/>
            <a:ext cx="466794" cy="646331"/>
          </a:xfrm>
          <a:prstGeom prst="rect">
            <a:avLst/>
          </a:prstGeom>
          <a:noFill/>
        </p:spPr>
        <p:txBody>
          <a:bodyPr wrap="none" rtlCol="0">
            <a:spAutoFit/>
          </a:bodyPr>
          <a:lstStyle/>
          <a:p>
            <a:r>
              <a:rPr lang="en-US" sz="3600" b="1" dirty="0">
                <a:solidFill>
                  <a:srgbClr val="FF0000"/>
                </a:solidFill>
              </a:rPr>
              <a:t>L</a:t>
            </a:r>
          </a:p>
        </p:txBody>
      </p:sp>
      <p:cxnSp>
        <p:nvCxnSpPr>
          <p:cNvPr id="17" name="Straight Arrow Connector 16"/>
          <p:cNvCxnSpPr/>
          <p:nvPr/>
        </p:nvCxnSpPr>
        <p:spPr bwMode="auto">
          <a:xfrm>
            <a:off x="2587565" y="4263005"/>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8" name="Straight Arrow Connector 17"/>
          <p:cNvCxnSpPr/>
          <p:nvPr/>
        </p:nvCxnSpPr>
        <p:spPr bwMode="auto">
          <a:xfrm flipH="1">
            <a:off x="1955352" y="4268358"/>
            <a:ext cx="594034"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9" name="TextBox 18"/>
          <p:cNvSpPr txBox="1"/>
          <p:nvPr/>
        </p:nvSpPr>
        <p:spPr>
          <a:xfrm>
            <a:off x="1996029" y="4318156"/>
            <a:ext cx="553357" cy="307777"/>
          </a:xfrm>
          <a:prstGeom prst="rect">
            <a:avLst/>
          </a:prstGeom>
          <a:noFill/>
        </p:spPr>
        <p:txBody>
          <a:bodyPr wrap="none" rtlCol="0">
            <a:spAutoFit/>
          </a:bodyPr>
          <a:lstStyle/>
          <a:p>
            <a:r>
              <a:rPr lang="en-US" sz="1400" b="1" dirty="0">
                <a:solidFill>
                  <a:srgbClr val="0000CC"/>
                </a:solidFill>
              </a:rPr>
              <a:t>PGF</a:t>
            </a:r>
          </a:p>
        </p:txBody>
      </p:sp>
      <p:sp>
        <p:nvSpPr>
          <p:cNvPr id="20" name="TextBox 19"/>
          <p:cNvSpPr txBox="1"/>
          <p:nvPr/>
        </p:nvSpPr>
        <p:spPr>
          <a:xfrm>
            <a:off x="2534834" y="4247578"/>
            <a:ext cx="1128835" cy="307777"/>
          </a:xfrm>
          <a:prstGeom prst="rect">
            <a:avLst/>
          </a:prstGeom>
          <a:noFill/>
        </p:spPr>
        <p:txBody>
          <a:bodyPr wrap="none" rtlCol="0">
            <a:spAutoFit/>
          </a:bodyPr>
          <a:lstStyle/>
          <a:p>
            <a:r>
              <a:rPr lang="en-US" sz="1400" b="1" dirty="0">
                <a:solidFill>
                  <a:srgbClr val="FF0000"/>
                </a:solidFill>
              </a:rPr>
              <a:t>Centrifugal</a:t>
            </a:r>
          </a:p>
        </p:txBody>
      </p:sp>
      <p:cxnSp>
        <p:nvCxnSpPr>
          <p:cNvPr id="21" name="Straight Arrow Connector 20"/>
          <p:cNvCxnSpPr/>
          <p:nvPr/>
        </p:nvCxnSpPr>
        <p:spPr bwMode="auto">
          <a:xfrm flipH="1">
            <a:off x="2048239" y="4193537"/>
            <a:ext cx="523749" cy="27856"/>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22" name="TextBox 21"/>
          <p:cNvSpPr txBox="1"/>
          <p:nvPr/>
        </p:nvSpPr>
        <p:spPr>
          <a:xfrm>
            <a:off x="1796059" y="3871985"/>
            <a:ext cx="851515" cy="307777"/>
          </a:xfrm>
          <a:prstGeom prst="rect">
            <a:avLst/>
          </a:prstGeom>
          <a:noFill/>
        </p:spPr>
        <p:txBody>
          <a:bodyPr wrap="none" rtlCol="0">
            <a:spAutoFit/>
          </a:bodyPr>
          <a:lstStyle/>
          <a:p>
            <a:r>
              <a:rPr lang="en-US" sz="1400" b="1" dirty="0">
                <a:solidFill>
                  <a:srgbClr val="FF9933"/>
                </a:solidFill>
              </a:rPr>
              <a:t>Coriolis</a:t>
            </a:r>
          </a:p>
        </p:txBody>
      </p:sp>
      <mc:AlternateContent xmlns:mc="http://schemas.openxmlformats.org/markup-compatibility/2006" xmlns:a14="http://schemas.microsoft.com/office/drawing/2010/main">
        <mc:Choice Requires="a14">
          <p:sp>
            <p:nvSpPr>
              <p:cNvPr id="23" name="Rectangle 22"/>
              <p:cNvSpPr/>
              <p:nvPr/>
            </p:nvSpPr>
            <p:spPr>
              <a:xfrm>
                <a:off x="1820128" y="2690221"/>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820128" y="2690221"/>
                <a:ext cx="987770" cy="6190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a:spLocks noChangeArrowheads="1"/>
              </p:cNvSpPr>
              <p:nvPr/>
            </p:nvSpPr>
            <p:spPr bwMode="auto">
              <a:xfrm>
                <a:off x="807590" y="5862661"/>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24" name="Rectangle 23"/>
              <p:cNvSpPr>
                <a:spLocks noRot="1" noChangeAspect="1" noMove="1" noResize="1" noEditPoints="1" noAdjustHandles="1" noChangeArrowheads="1" noChangeShapeType="1" noTextEdit="1"/>
              </p:cNvSpPr>
              <p:nvPr/>
            </p:nvSpPr>
            <p:spPr bwMode="auto">
              <a:xfrm>
                <a:off x="807590" y="5862661"/>
                <a:ext cx="2544286" cy="646331"/>
              </a:xfrm>
              <a:prstGeom prst="rect">
                <a:avLst/>
              </a:prstGeom>
              <a:blipFill rotWithShape="0">
                <a:blip r:embed="rId6"/>
                <a:stretch>
                  <a:fillRect l="-1914" t="-5660" r="-16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 name="Rectangle 24"/>
          <p:cNvSpPr/>
          <p:nvPr/>
        </p:nvSpPr>
        <p:spPr>
          <a:xfrm>
            <a:off x="585650" y="811094"/>
            <a:ext cx="8883787" cy="830997"/>
          </a:xfrm>
          <a:prstGeom prst="rect">
            <a:avLst/>
          </a:prstGeom>
        </p:spPr>
        <p:txBody>
          <a:bodyPr wrap="square">
            <a:spAutoFit/>
          </a:bodyPr>
          <a:lstStyle/>
          <a:p>
            <a:r>
              <a:rPr lang="en-US" altLang="zh-CN" sz="2400" dirty="0">
                <a:ea typeface="Arial" charset="0"/>
                <a:cs typeface="Arial" charset="0"/>
              </a:rPr>
              <a:t>Baric</a:t>
            </a:r>
            <a:r>
              <a:rPr lang="zh-CN" altLang="en-US" sz="2400" dirty="0">
                <a:ea typeface="Arial" charset="0"/>
                <a:cs typeface="Arial" charset="0"/>
              </a:rPr>
              <a:t> </a:t>
            </a:r>
            <a:r>
              <a:rPr lang="en-US" altLang="zh-CN" sz="2400" dirty="0">
                <a:ea typeface="Arial" charset="0"/>
                <a:cs typeface="Arial" charset="0"/>
              </a:rPr>
              <a:t>flow:</a:t>
            </a:r>
            <a:r>
              <a:rPr lang="zh-CN" altLang="en-US" sz="2400" dirty="0">
                <a:ea typeface="Arial" charset="0"/>
                <a:cs typeface="Arial" charset="0"/>
              </a:rPr>
              <a:t> </a:t>
            </a:r>
            <a:r>
              <a:rPr lang="en-US" altLang="zh-CN" sz="2400" dirty="0">
                <a:ea typeface="Arial" charset="0"/>
                <a:cs typeface="Arial" charset="0"/>
              </a:rPr>
              <a:t>the</a:t>
            </a:r>
            <a:r>
              <a:rPr lang="zh-CN" altLang="en-US" sz="2400" dirty="0">
                <a:ea typeface="Arial" charset="0"/>
                <a:cs typeface="Arial" charset="0"/>
              </a:rPr>
              <a:t> </a:t>
            </a:r>
            <a:r>
              <a:rPr lang="en-US" sz="2400" dirty="0">
                <a:ea typeface="Arial" charset="0"/>
                <a:cs typeface="Arial" charset="0"/>
              </a:rPr>
              <a:t>Coriolis and pressure gradient forces are oppositely directed. </a:t>
            </a:r>
          </a:p>
        </p:txBody>
      </p:sp>
      <p:sp>
        <p:nvSpPr>
          <p:cNvPr id="26" name="Rectangle 25"/>
          <p:cNvSpPr/>
          <p:nvPr/>
        </p:nvSpPr>
        <p:spPr>
          <a:xfrm>
            <a:off x="4119856" y="4132225"/>
            <a:ext cx="5349581" cy="1200329"/>
          </a:xfrm>
          <a:prstGeom prst="rect">
            <a:avLst/>
          </a:prstGeom>
        </p:spPr>
        <p:txBody>
          <a:bodyPr wrap="square">
            <a:spAutoFit/>
          </a:bodyPr>
          <a:lstStyle/>
          <a:p>
            <a:r>
              <a:rPr lang="en-US" sz="2400" dirty="0">
                <a:ea typeface="Arial" charset="0"/>
                <a:cs typeface="Arial" charset="0"/>
              </a:rPr>
              <a:t>the geostrophic wind </a:t>
            </a:r>
            <a:r>
              <a:rPr lang="en-US" sz="2400" i="1" dirty="0">
                <a:ea typeface="Arial" charset="0"/>
                <a:cs typeface="Arial" charset="0"/>
              </a:rPr>
              <a:t>V</a:t>
            </a:r>
            <a:r>
              <a:rPr lang="en-US" sz="2400" i="1" baseline="-25000" dirty="0">
                <a:ea typeface="Arial" charset="0"/>
                <a:cs typeface="Arial" charset="0"/>
              </a:rPr>
              <a:t>g</a:t>
            </a:r>
            <a:r>
              <a:rPr lang="en-US" sz="2400" dirty="0">
                <a:ea typeface="Arial" charset="0"/>
                <a:cs typeface="Arial" charset="0"/>
              </a:rPr>
              <a:t> is negative and is clearly not a useful approximation to the actual speed</a:t>
            </a:r>
          </a:p>
        </p:txBody>
      </p:sp>
      <p:sp>
        <p:nvSpPr>
          <p:cNvPr id="27" name="Rectangle 26"/>
          <p:cNvSpPr/>
          <p:nvPr/>
        </p:nvSpPr>
        <p:spPr>
          <a:xfrm>
            <a:off x="567102" y="1856715"/>
            <a:ext cx="8883787" cy="461665"/>
          </a:xfrm>
          <a:prstGeom prst="rect">
            <a:avLst/>
          </a:prstGeom>
        </p:spPr>
        <p:txBody>
          <a:bodyPr wrap="square">
            <a:spAutoFit/>
          </a:bodyPr>
          <a:lstStyle/>
          <a:p>
            <a:r>
              <a:rPr lang="en-US" altLang="zh-CN" sz="2400" dirty="0">
                <a:solidFill>
                  <a:srgbClr val="FF0000"/>
                </a:solidFill>
                <a:ea typeface="Arial" charset="0"/>
                <a:cs typeface="Arial" charset="0"/>
              </a:rPr>
              <a:t>However</a:t>
            </a:r>
            <a:r>
              <a:rPr lang="en-US" altLang="zh-CN" sz="2400" dirty="0">
                <a:ea typeface="Arial" charset="0"/>
                <a:cs typeface="Arial" charset="0"/>
              </a:rPr>
              <a:t>,</a:t>
            </a:r>
            <a:r>
              <a:rPr lang="zh-CN" altLang="en-US" sz="2400" dirty="0">
                <a:ea typeface="Arial" charset="0"/>
                <a:cs typeface="Arial" charset="0"/>
              </a:rPr>
              <a:t> </a:t>
            </a:r>
            <a:r>
              <a:rPr lang="en-US" altLang="zh-CN" sz="2400" dirty="0">
                <a:ea typeface="Arial" charset="0"/>
                <a:cs typeface="Arial" charset="0"/>
              </a:rPr>
              <a:t>anomalous</a:t>
            </a:r>
            <a:r>
              <a:rPr lang="zh-CN" altLang="en-US" sz="2400" dirty="0">
                <a:ea typeface="Arial" charset="0"/>
                <a:cs typeface="Arial" charset="0"/>
              </a:rPr>
              <a:t> </a:t>
            </a:r>
            <a:r>
              <a:rPr lang="en-US" altLang="zh-CN" sz="2400" dirty="0">
                <a:ea typeface="Arial" charset="0"/>
                <a:cs typeface="Arial" charset="0"/>
              </a:rPr>
              <a:t>low</a:t>
            </a:r>
            <a:r>
              <a:rPr lang="zh-CN" altLang="en-US" sz="2400" dirty="0">
                <a:ea typeface="Arial" charset="0"/>
                <a:cs typeface="Arial" charset="0"/>
              </a:rPr>
              <a:t> </a:t>
            </a:r>
            <a:r>
              <a:rPr lang="en-US" altLang="zh-CN" sz="2400" dirty="0">
                <a:ea typeface="Arial" charset="0"/>
                <a:cs typeface="Arial" charset="0"/>
              </a:rPr>
              <a:t>is</a:t>
            </a:r>
            <a:r>
              <a:rPr lang="zh-CN" altLang="en-US" sz="2400" dirty="0">
                <a:ea typeface="Arial" charset="0"/>
                <a:cs typeface="Arial" charset="0"/>
              </a:rPr>
              <a:t> </a:t>
            </a:r>
            <a:r>
              <a:rPr lang="en-US" altLang="zh-CN" sz="2400" b="1" dirty="0">
                <a:solidFill>
                  <a:srgbClr val="FF0000"/>
                </a:solidFill>
                <a:ea typeface="Arial" charset="0"/>
                <a:cs typeface="Arial" charset="0"/>
              </a:rPr>
              <a:t>anti-baric</a:t>
            </a:r>
            <a:r>
              <a:rPr lang="zh-CN" altLang="en-US" sz="2400" b="1" dirty="0">
                <a:solidFill>
                  <a:srgbClr val="FF0000"/>
                </a:solidFill>
                <a:ea typeface="Arial" charset="0"/>
                <a:cs typeface="Arial" charset="0"/>
              </a:rPr>
              <a:t> </a:t>
            </a:r>
            <a:r>
              <a:rPr lang="en-US" altLang="zh-CN" sz="2400" b="1" dirty="0">
                <a:solidFill>
                  <a:srgbClr val="FF0000"/>
                </a:solidFill>
                <a:ea typeface="Arial" charset="0"/>
                <a:cs typeface="Arial" charset="0"/>
              </a:rPr>
              <a:t>flow.</a:t>
            </a:r>
            <a:endParaRPr lang="en-US" sz="2400" b="1" dirty="0">
              <a:solidFill>
                <a:srgbClr val="FF0000"/>
              </a:solidFill>
              <a:ea typeface="Arial" charset="0"/>
              <a:cs typeface="Arial" charset="0"/>
            </a:endParaRPr>
          </a:p>
        </p:txBody>
      </p:sp>
      <p:sp>
        <p:nvSpPr>
          <p:cNvPr id="29" name="Rectangle 28"/>
          <p:cNvSpPr/>
          <p:nvPr/>
        </p:nvSpPr>
        <p:spPr>
          <a:xfrm>
            <a:off x="3992607" y="2678727"/>
            <a:ext cx="5729243" cy="461665"/>
          </a:xfrm>
          <a:prstGeom prst="rect">
            <a:avLst/>
          </a:prstGeom>
        </p:spPr>
        <p:txBody>
          <a:bodyPr wrap="square">
            <a:spAutoFit/>
          </a:bodyPr>
          <a:lstStyle/>
          <a:p>
            <a:r>
              <a:rPr lang="en-US" altLang="zh-CN" sz="2400" dirty="0">
                <a:ea typeface="Arial" charset="0"/>
                <a:cs typeface="Arial" charset="0"/>
              </a:rPr>
              <a:t>Recalling</a:t>
            </a:r>
            <a:r>
              <a:rPr lang="zh-CN" altLang="en-US" sz="2400" dirty="0">
                <a:ea typeface="Arial" charset="0"/>
                <a:cs typeface="Arial" charset="0"/>
              </a:rPr>
              <a:t> </a:t>
            </a:r>
            <a:r>
              <a:rPr lang="en-US" altLang="zh-CN" sz="2400" dirty="0">
                <a:ea typeface="Arial" charset="0"/>
                <a:cs typeface="Arial" charset="0"/>
              </a:rPr>
              <a:t>the</a:t>
            </a:r>
            <a:r>
              <a:rPr lang="zh-CN" altLang="en-US" sz="2400" dirty="0">
                <a:ea typeface="Arial" charset="0"/>
                <a:cs typeface="Arial" charset="0"/>
              </a:rPr>
              <a:t> </a:t>
            </a:r>
            <a:r>
              <a:rPr lang="en-US" altLang="zh-CN" sz="2400" dirty="0">
                <a:ea typeface="Arial" charset="0"/>
                <a:cs typeface="Arial" charset="0"/>
              </a:rPr>
              <a:t>geostrophic</a:t>
            </a:r>
            <a:r>
              <a:rPr lang="zh-CN" altLang="en-US" sz="2400" dirty="0">
                <a:ea typeface="Arial" charset="0"/>
                <a:cs typeface="Arial" charset="0"/>
              </a:rPr>
              <a:t> </a:t>
            </a:r>
            <a:r>
              <a:rPr lang="en-US" altLang="zh-CN" sz="2400" dirty="0">
                <a:ea typeface="Arial" charset="0"/>
                <a:cs typeface="Arial" charset="0"/>
              </a:rPr>
              <a:t>approximation</a:t>
            </a:r>
            <a:endParaRPr lang="en-US" sz="2400" b="1" dirty="0">
              <a:ea typeface="Arial" charset="0"/>
              <a:cs typeface="Arial" charset="0"/>
            </a:endParaRPr>
          </a:p>
        </p:txBody>
      </p:sp>
      <mc:AlternateContent xmlns:mc="http://schemas.openxmlformats.org/markup-compatibility/2006" xmlns:a14="http://schemas.microsoft.com/office/drawing/2010/main">
        <mc:Choice Requires="a14">
          <p:sp>
            <p:nvSpPr>
              <p:cNvPr id="30" name="Rectangle 29"/>
              <p:cNvSpPr/>
              <p:nvPr/>
            </p:nvSpPr>
            <p:spPr>
              <a:xfrm>
                <a:off x="5225466" y="3202831"/>
                <a:ext cx="2783647" cy="80451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charset="0"/>
                          <a:ea typeface="Cambria Math" charset="0"/>
                          <a:cs typeface="Cambria Math" charset="0"/>
                        </a:rPr>
                        <m:t>0=</m:t>
                      </m:r>
                      <m:d>
                        <m:dPr>
                          <m:begChr m:val="["/>
                          <m:endChr m:val="]"/>
                          <m:ctrlPr>
                            <a:rPr lang="mr-IN" altLang="zh-CN" sz="2400" b="0" i="1" smtClean="0">
                              <a:latin typeface="Cambria Math" panose="02040503050406030204" pitchFamily="18" charset="0"/>
                              <a:ea typeface="Cambria Math" charset="0"/>
                              <a:cs typeface="Cambria Math" charset="0"/>
                            </a:rPr>
                          </m:ctrlPr>
                        </m:dPr>
                        <m:e>
                          <m:r>
                            <a:rPr lang="en-US" altLang="zh-CN" sz="2400" b="0" i="1" smtClean="0">
                              <a:solidFill>
                                <a:srgbClr val="FF9933"/>
                              </a:solidFill>
                              <a:latin typeface="Cambria Math" charset="0"/>
                              <a:ea typeface="Cambria Math" charset="0"/>
                              <a:cs typeface="Cambria Math" charset="0"/>
                            </a:rPr>
                            <m:t>−</m:t>
                          </m:r>
                          <m:r>
                            <a:rPr lang="en-US" altLang="zh-CN" sz="2400" b="0" i="1" smtClean="0">
                              <a:solidFill>
                                <a:srgbClr val="FF9933"/>
                              </a:solidFill>
                              <a:latin typeface="Cambria Math" charset="0"/>
                              <a:ea typeface="Cambria Math" charset="0"/>
                              <a:cs typeface="Cambria Math" charset="0"/>
                            </a:rPr>
                            <m:t>𝑓</m:t>
                          </m:r>
                          <m:sSub>
                            <m:sSubPr>
                              <m:ctrlPr>
                                <a:rPr lang="en-US" altLang="zh-CN" sz="2400" b="0" i="1" smtClean="0">
                                  <a:solidFill>
                                    <a:srgbClr val="FF9933"/>
                                  </a:solidFill>
                                  <a:latin typeface="Cambria Math" panose="02040503050406030204" pitchFamily="18" charset="0"/>
                                  <a:ea typeface="Cambria Math" charset="0"/>
                                  <a:cs typeface="Cambria Math" charset="0"/>
                                </a:rPr>
                              </m:ctrlPr>
                            </m:sSubPr>
                            <m:e>
                              <m:r>
                                <a:rPr lang="en-US" altLang="zh-CN" sz="2400" b="0" i="1" smtClean="0">
                                  <a:solidFill>
                                    <a:srgbClr val="FF9933"/>
                                  </a:solidFill>
                                  <a:latin typeface="Cambria Math" charset="0"/>
                                  <a:ea typeface="Cambria Math" charset="0"/>
                                  <a:cs typeface="Cambria Math" charset="0"/>
                                </a:rPr>
                                <m:t>𝑉</m:t>
                              </m:r>
                            </m:e>
                            <m:sub>
                              <m:r>
                                <a:rPr lang="en-US" altLang="zh-CN" sz="2400" b="0" i="1" smtClean="0">
                                  <a:solidFill>
                                    <a:srgbClr val="FF9933"/>
                                  </a:solidFill>
                                  <a:latin typeface="Cambria Math" charset="0"/>
                                  <a:ea typeface="Cambria Math" charset="0"/>
                                  <a:cs typeface="Cambria Math" charset="0"/>
                                </a:rPr>
                                <m:t>𝑔</m:t>
                              </m:r>
                            </m:sub>
                          </m:sSub>
                          <m:r>
                            <a:rPr lang="en-US" altLang="zh-CN" sz="2400" b="0" i="1" smtClean="0">
                              <a:solidFill>
                                <a:srgbClr val="0000CC"/>
                              </a:solidFill>
                              <a:latin typeface="Cambria Math" charset="0"/>
                              <a:ea typeface="Cambria Math" charset="0"/>
                              <a:cs typeface="Cambria Math" charset="0"/>
                            </a:rPr>
                            <m:t>−</m:t>
                          </m:r>
                          <m:f>
                            <m:fPr>
                              <m:ctrlPr>
                                <a:rPr lang="en-US" altLang="zh-CN" sz="2400" b="0" i="1" smtClean="0">
                                  <a:solidFill>
                                    <a:srgbClr val="0000CC"/>
                                  </a:solidFill>
                                  <a:latin typeface="Cambria Math" panose="02040503050406030204" pitchFamily="18" charset="0"/>
                                  <a:ea typeface="Cambria Math" charset="0"/>
                                  <a:cs typeface="Cambria Math" charset="0"/>
                                </a:rPr>
                              </m:ctrlPr>
                            </m:fPr>
                            <m:num>
                              <m:r>
                                <a:rPr lang="en-US" altLang="zh-CN" sz="2400" i="1" smtClean="0">
                                  <a:solidFill>
                                    <a:srgbClr val="0000CC"/>
                                  </a:solidFill>
                                  <a:latin typeface="Cambria Math" charset="0"/>
                                  <a:ea typeface="Cambria Math" charset="0"/>
                                  <a:cs typeface="Cambria Math" charset="0"/>
                                </a:rPr>
                                <m:t>𝜕</m:t>
                              </m:r>
                              <m:r>
                                <m:rPr>
                                  <m:sty m:val="p"/>
                                </m:rPr>
                                <a:rPr lang="el-GR" altLang="zh-CN" sz="2400" i="1" smtClean="0">
                                  <a:solidFill>
                                    <a:srgbClr val="0000CC"/>
                                  </a:solidFill>
                                  <a:latin typeface="Cambria Math" charset="0"/>
                                  <a:ea typeface="Cambria Math" charset="0"/>
                                  <a:cs typeface="Cambria Math" charset="0"/>
                                </a:rPr>
                                <m:t>Φ</m:t>
                              </m:r>
                            </m:num>
                            <m:den>
                              <m:r>
                                <a:rPr lang="en-US" altLang="zh-CN" sz="2400" i="1">
                                  <a:solidFill>
                                    <a:srgbClr val="0000CC"/>
                                  </a:solidFill>
                                  <a:latin typeface="Cambria Math" charset="0"/>
                                  <a:ea typeface="Cambria Math" charset="0"/>
                                  <a:cs typeface="Cambria Math" charset="0"/>
                                </a:rPr>
                                <m:t>𝜕</m:t>
                              </m:r>
                              <m:r>
                                <a:rPr lang="en-US" altLang="zh-CN" sz="2400" b="0" i="1" smtClean="0">
                                  <a:solidFill>
                                    <a:srgbClr val="0000CC"/>
                                  </a:solidFill>
                                  <a:latin typeface="Cambria Math" charset="0"/>
                                  <a:ea typeface="Cambria Math" charset="0"/>
                                  <a:cs typeface="Cambria Math" charset="0"/>
                                </a:rPr>
                                <m:t>𝑛</m:t>
                              </m:r>
                            </m:den>
                          </m:f>
                        </m:e>
                      </m:d>
                      <m:r>
                        <a:rPr lang="en-US" altLang="zh-CN" sz="2400" b="1" i="1" smtClean="0">
                          <a:latin typeface="Cambria Math" charset="0"/>
                          <a:ea typeface="Cambria Math" charset="0"/>
                          <a:cs typeface="Cambria Math" charset="0"/>
                        </a:rPr>
                        <m:t>𝒏</m:t>
                      </m:r>
                    </m:oMath>
                  </m:oMathPara>
                </a14:m>
                <a:endParaRPr lang="en-US" sz="2400" b="1" dirty="0"/>
              </a:p>
            </p:txBody>
          </p:sp>
        </mc:Choice>
        <mc:Fallback xmlns="">
          <p:sp>
            <p:nvSpPr>
              <p:cNvPr id="30" name="Rectangle 29"/>
              <p:cNvSpPr>
                <a:spLocks noRot="1" noChangeAspect="1" noMove="1" noResize="1" noEditPoints="1" noAdjustHandles="1" noChangeArrowheads="1" noChangeShapeType="1" noTextEdit="1"/>
              </p:cNvSpPr>
              <p:nvPr/>
            </p:nvSpPr>
            <p:spPr>
              <a:xfrm>
                <a:off x="5225466" y="3202831"/>
                <a:ext cx="2783647" cy="804516"/>
              </a:xfrm>
              <a:prstGeom prst="rect">
                <a:avLst/>
              </a:prstGeom>
              <a:blipFill rotWithShape="0">
                <a:blip r:embed="rId7"/>
                <a:stretch>
                  <a:fillRect/>
                </a:stretch>
              </a:blipFill>
            </p:spPr>
            <p:txBody>
              <a:bodyPr/>
              <a:lstStyle/>
              <a:p>
                <a:r>
                  <a:rPr lang="en-US">
                    <a:noFill/>
                  </a:rPr>
                  <a:t> </a:t>
                </a:r>
              </a:p>
            </p:txBody>
          </p:sp>
        </mc:Fallback>
      </mc:AlternateContent>
      <p:sp>
        <p:nvSpPr>
          <p:cNvPr id="31" name="Rectangle 30"/>
          <p:cNvSpPr/>
          <p:nvPr/>
        </p:nvSpPr>
        <p:spPr>
          <a:xfrm>
            <a:off x="1213297" y="3734750"/>
            <a:ext cx="1005403" cy="1569660"/>
          </a:xfrm>
          <a:prstGeom prst="rect">
            <a:avLst/>
          </a:prstGeom>
        </p:spPr>
        <p:txBody>
          <a:bodyPr wrap="none">
            <a:spAutoFit/>
          </a:bodyPr>
          <a:lstStyle/>
          <a:p>
            <a:r>
              <a:rPr lang="en-US" altLang="zh-CN" sz="9600">
                <a:solidFill>
                  <a:srgbClr val="000000"/>
                </a:solidFill>
              </a:rPr>
              <a:t>X</a:t>
            </a:r>
            <a:endParaRPr lang="en-US"/>
          </a:p>
        </p:txBody>
      </p:sp>
    </p:spTree>
    <p:extLst>
      <p:ext uri="{BB962C8B-B14F-4D97-AF65-F5344CB8AC3E}">
        <p14:creationId xmlns:p14="http://schemas.microsoft.com/office/powerpoint/2010/main" val="682227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12</a:t>
            </a:fld>
            <a:endParaRPr lang="zh-CN" altLang="zh-CN"/>
          </a:p>
        </p:txBody>
      </p:sp>
      <p:sp>
        <p:nvSpPr>
          <p:cNvPr id="20" name="矩形 1"/>
          <p:cNvSpPr>
            <a:spLocks noChangeArrowheads="1"/>
          </p:cNvSpPr>
          <p:nvPr/>
        </p:nvSpPr>
        <p:spPr bwMode="auto">
          <a:xfrm>
            <a:off x="460375" y="111125"/>
            <a:ext cx="3180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Anticyclonic high</a:t>
            </a:r>
          </a:p>
        </p:txBody>
      </p:sp>
      <mc:AlternateContent xmlns:mc="http://schemas.openxmlformats.org/markup-compatibility/2006" xmlns:a14="http://schemas.microsoft.com/office/drawing/2010/main">
        <mc:Choice Requires="a14">
          <p:sp>
            <p:nvSpPr>
              <p:cNvPr id="25" name="Rectangle 24"/>
              <p:cNvSpPr/>
              <p:nvPr/>
            </p:nvSpPr>
            <p:spPr>
              <a:xfrm>
                <a:off x="6786688" y="32851"/>
                <a:ext cx="2935162" cy="78669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25" name="Rectangle 24"/>
              <p:cNvSpPr>
                <a:spLocks noRot="1" noChangeAspect="1" noMove="1" noResize="1" noEditPoints="1" noAdjustHandles="1" noChangeArrowheads="1" noChangeShapeType="1" noTextEdit="1"/>
              </p:cNvSpPr>
              <p:nvPr/>
            </p:nvSpPr>
            <p:spPr>
              <a:xfrm>
                <a:off x="6786688" y="32851"/>
                <a:ext cx="2935162" cy="786690"/>
              </a:xfrm>
              <a:prstGeom prst="rect">
                <a:avLst/>
              </a:prstGeom>
              <a:blipFill rotWithShape="0">
                <a:blip r:embed="rId3"/>
                <a:stretch>
                  <a:fillRect/>
                </a:stretch>
              </a:blipFill>
            </p:spPr>
            <p:txBody>
              <a:bodyPr/>
              <a:lstStyle/>
              <a:p>
                <a:r>
                  <a:rPr lang="en-US">
                    <a:noFill/>
                  </a:rPr>
                  <a:t> </a:t>
                </a:r>
              </a:p>
            </p:txBody>
          </p:sp>
        </mc:Fallback>
      </mc:AlternateContent>
      <p:grpSp>
        <p:nvGrpSpPr>
          <p:cNvPr id="23" name="Group 22"/>
          <p:cNvGrpSpPr/>
          <p:nvPr/>
        </p:nvGrpSpPr>
        <p:grpSpPr>
          <a:xfrm>
            <a:off x="1459101" y="2219696"/>
            <a:ext cx="2998513" cy="2207798"/>
            <a:chOff x="152047" y="2267947"/>
            <a:chExt cx="2998513" cy="2207798"/>
          </a:xfrm>
        </p:grpSpPr>
        <p:grpSp>
          <p:nvGrpSpPr>
            <p:cNvPr id="47" name="Group 20"/>
            <p:cNvGrpSpPr>
              <a:grpSpLocks/>
            </p:cNvGrpSpPr>
            <p:nvPr/>
          </p:nvGrpSpPr>
          <p:grpSpPr bwMode="auto">
            <a:xfrm>
              <a:off x="387486" y="2267947"/>
              <a:ext cx="1674813" cy="1674812"/>
              <a:chOff x="6972826" y="1980109"/>
              <a:chExt cx="1674421" cy="1674421"/>
            </a:xfrm>
          </p:grpSpPr>
          <p:sp>
            <p:nvSpPr>
              <p:cNvPr id="48"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49"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0" name="TextBox 56"/>
            <p:cNvSpPr txBox="1">
              <a:spLocks noChangeArrowheads="1"/>
            </p:cNvSpPr>
            <p:nvPr/>
          </p:nvSpPr>
          <p:spPr bwMode="auto">
            <a:xfrm>
              <a:off x="152047" y="4137191"/>
              <a:ext cx="2400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dirty="0">
                  <a:latin typeface="Microsoft YaHei" charset="-122"/>
                  <a:ea typeface="Microsoft YaHei" charset="-122"/>
                  <a:cs typeface="Microsoft YaHei" charset="-122"/>
                </a:rPr>
                <a:t>Regular</a:t>
              </a:r>
              <a:r>
                <a:rPr kumimoji="1" lang="zh-CN" altLang="en-US" sz="1600" dirty="0">
                  <a:latin typeface="Microsoft YaHei" charset="-122"/>
                  <a:ea typeface="Microsoft YaHei" charset="-122"/>
                  <a:cs typeface="Microsoft YaHei" charset="-122"/>
                </a:rPr>
                <a:t> </a:t>
              </a:r>
              <a:r>
                <a:rPr kumimoji="1" lang="en-US" altLang="zh-CN" sz="1600" dirty="0">
                  <a:latin typeface="Microsoft YaHei" charset="-122"/>
                  <a:ea typeface="Microsoft YaHei" charset="-122"/>
                  <a:cs typeface="Microsoft YaHei" charset="-122"/>
                </a:rPr>
                <a:t>H</a:t>
              </a:r>
              <a:r>
                <a:rPr kumimoji="1" lang="en-US" altLang="zh-TW" sz="1600" dirty="0">
                  <a:latin typeface="Microsoft YaHei" charset="-122"/>
                  <a:ea typeface="Microsoft YaHei" charset="-122"/>
                  <a:cs typeface="Microsoft YaHei" charset="-122"/>
                </a:rPr>
                <a:t>igh</a:t>
              </a:r>
              <a:endParaRPr lang="en-US" altLang="x-none" sz="1600" dirty="0"/>
            </a:p>
          </p:txBody>
        </p:sp>
        <p:sp>
          <p:nvSpPr>
            <p:cNvPr id="51" name="Triangle 50"/>
            <p:cNvSpPr/>
            <p:nvPr/>
          </p:nvSpPr>
          <p:spPr bwMode="auto">
            <a:xfrm>
              <a:off x="275156" y="3031413"/>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52" name="Group 63"/>
            <p:cNvGrpSpPr>
              <a:grpSpLocks/>
            </p:cNvGrpSpPr>
            <p:nvPr/>
          </p:nvGrpSpPr>
          <p:grpSpPr bwMode="auto">
            <a:xfrm flipH="1" flipV="1">
              <a:off x="2058289" y="3206932"/>
              <a:ext cx="527854" cy="772522"/>
              <a:chOff x="4410581" y="1904669"/>
              <a:chExt cx="594360" cy="811310"/>
            </a:xfrm>
          </p:grpSpPr>
          <p:cxnSp>
            <p:nvCxnSpPr>
              <p:cNvPr id="5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5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55" name="TextBox 54"/>
                <p:cNvSpPr txBox="1"/>
                <p:nvPr/>
              </p:nvSpPr>
              <p:spPr>
                <a:xfrm>
                  <a:off x="2046722" y="381393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2046722" y="3813930"/>
                  <a:ext cx="39786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441711" y="312337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441711" y="3123376"/>
                  <a:ext cx="397866" cy="369332"/>
                </a:xfrm>
                <a:prstGeom prst="rect">
                  <a:avLst/>
                </a:prstGeom>
                <a:blipFill rotWithShape="0">
                  <a:blip r:embed="rId5"/>
                  <a:stretch>
                    <a:fillRect/>
                  </a:stretch>
                </a:blipFill>
              </p:spPr>
              <p:txBody>
                <a:bodyPr/>
                <a:lstStyle/>
                <a:p>
                  <a:r>
                    <a:rPr lang="en-US">
                      <a:noFill/>
                    </a:rPr>
                    <a:t> </a:t>
                  </a:r>
                </a:p>
              </p:txBody>
            </p:sp>
          </mc:Fallback>
        </mc:AlternateContent>
        <p:sp>
          <p:nvSpPr>
            <p:cNvPr id="57" name="TextBox 56"/>
            <p:cNvSpPr txBox="1"/>
            <p:nvPr/>
          </p:nvSpPr>
          <p:spPr>
            <a:xfrm>
              <a:off x="1019615" y="2754554"/>
              <a:ext cx="518091" cy="646331"/>
            </a:xfrm>
            <a:prstGeom prst="rect">
              <a:avLst/>
            </a:prstGeom>
            <a:noFill/>
          </p:spPr>
          <p:txBody>
            <a:bodyPr wrap="none" rtlCol="0">
              <a:spAutoFit/>
            </a:bodyPr>
            <a:lstStyle/>
            <a:p>
              <a:r>
                <a:rPr lang="en-US" sz="3600" b="1" dirty="0">
                  <a:solidFill>
                    <a:srgbClr val="0000CC"/>
                  </a:solidFill>
                </a:rPr>
                <a:t>H</a:t>
              </a:r>
            </a:p>
          </p:txBody>
        </p:sp>
        <p:cxnSp>
          <p:nvCxnSpPr>
            <p:cNvPr id="58" name="Straight Arrow Connector 57"/>
            <p:cNvCxnSpPr/>
            <p:nvPr/>
          </p:nvCxnSpPr>
          <p:spPr bwMode="auto">
            <a:xfrm flipV="1">
              <a:off x="2062299" y="3230459"/>
              <a:ext cx="356386" cy="5676"/>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59" name="Straight Arrow Connector 58"/>
            <p:cNvCxnSpPr/>
            <p:nvPr/>
          </p:nvCxnSpPr>
          <p:spPr bwMode="auto">
            <a:xfrm>
              <a:off x="2054505" y="3131700"/>
              <a:ext cx="785072" cy="20386"/>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60" name="TextBox 59"/>
            <p:cNvSpPr txBox="1"/>
            <p:nvPr/>
          </p:nvSpPr>
          <p:spPr>
            <a:xfrm>
              <a:off x="2165032" y="2774930"/>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61" name="TextBox 60"/>
            <p:cNvSpPr txBox="1"/>
            <p:nvPr/>
          </p:nvSpPr>
          <p:spPr>
            <a:xfrm>
              <a:off x="2021725" y="3294131"/>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cxnSp>
          <p:nvCxnSpPr>
            <p:cNvPr id="62" name="Straight Arrow Connector 61"/>
            <p:cNvCxnSpPr/>
            <p:nvPr/>
          </p:nvCxnSpPr>
          <p:spPr bwMode="auto">
            <a:xfrm flipH="1">
              <a:off x="1152015" y="3213927"/>
              <a:ext cx="894860" cy="9868"/>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63" name="TextBox 62"/>
            <p:cNvSpPr txBox="1"/>
            <p:nvPr/>
          </p:nvSpPr>
          <p:spPr>
            <a:xfrm>
              <a:off x="1210198" y="3260490"/>
              <a:ext cx="851515" cy="307777"/>
            </a:xfrm>
            <a:prstGeom prst="rect">
              <a:avLst/>
            </a:prstGeom>
            <a:noFill/>
          </p:spPr>
          <p:txBody>
            <a:bodyPr wrap="none" rtlCol="0">
              <a:spAutoFit/>
            </a:bodyPr>
            <a:lstStyle/>
            <a:p>
              <a:r>
                <a:rPr lang="en-US" sz="1400" b="1">
                  <a:solidFill>
                    <a:srgbClr val="FF9933"/>
                  </a:solidFill>
                </a:rPr>
                <a:t>Coriolis</a:t>
              </a:r>
            </a:p>
          </p:txBody>
        </p:sp>
      </p:grpSp>
      <mc:AlternateContent xmlns:mc="http://schemas.openxmlformats.org/markup-compatibility/2006" xmlns:a14="http://schemas.microsoft.com/office/drawing/2010/main">
        <mc:Choice Requires="a14">
          <p:sp>
            <p:nvSpPr>
              <p:cNvPr id="64" name="Rectangle 63"/>
              <p:cNvSpPr/>
              <p:nvPr/>
            </p:nvSpPr>
            <p:spPr>
              <a:xfrm>
                <a:off x="1143116" y="1372619"/>
                <a:ext cx="330558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charset="0"/>
                          <a:ea typeface="Cambria Math" charset="0"/>
                          <a:cs typeface="Cambria Math" charset="0"/>
                        </a:rPr>
                        <m:t>𝑉</m:t>
                      </m:r>
                      <m:r>
                        <a:rPr lang="en-US" altLang="zh-CN" b="0" i="1" smtClean="0">
                          <a:solidFill>
                            <a:schemeClr val="tx1"/>
                          </a:solidFill>
                          <a:latin typeface="Cambria Math" charset="0"/>
                          <a:ea typeface="Cambria Math" charset="0"/>
                          <a:cs typeface="Cambria Math" charset="0"/>
                        </a:rPr>
                        <m:t>=−</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𝑓𝑅</m:t>
                          </m:r>
                        </m:num>
                        <m:den>
                          <m:r>
                            <a:rPr lang="en-US" altLang="zh-CN" b="0" i="1" smtClean="0">
                              <a:solidFill>
                                <a:schemeClr val="tx1"/>
                              </a:solidFill>
                              <a:latin typeface="Cambria Math" charset="0"/>
                              <a:ea typeface="Cambria Math" charset="0"/>
                              <a:cs typeface="Cambria Math" charset="0"/>
                            </a:rPr>
                            <m:t>2</m:t>
                          </m:r>
                        </m:den>
                      </m:f>
                      <m:r>
                        <a:rPr lang="en-US" altLang="zh-CN" b="0" i="1" smtClean="0">
                          <a:solidFill>
                            <a:schemeClr val="tx1"/>
                          </a:solidFill>
                          <a:latin typeface="Cambria Math" charset="0"/>
                          <a:ea typeface="Cambria Math" charset="0"/>
                          <a:cs typeface="Cambria Math" charset="0"/>
                        </a:rPr>
                        <m:t>−</m:t>
                      </m:r>
                      <m:sSup>
                        <m:sSupPr>
                          <m:ctrlPr>
                            <a:rPr lang="en-US" altLang="zh-CN" b="0" i="1" smtClean="0">
                              <a:solidFill>
                                <a:schemeClr val="tx1"/>
                              </a:solidFill>
                              <a:latin typeface="Cambria Math" panose="02040503050406030204" pitchFamily="18" charset="0"/>
                              <a:ea typeface="Cambria Math" charset="0"/>
                              <a:cs typeface="Cambria Math" charset="0"/>
                            </a:rPr>
                          </m:ctrlPr>
                        </m:sSupPr>
                        <m:e>
                          <m:d>
                            <m:dPr>
                              <m:ctrlPr>
                                <a:rPr lang="en-US" altLang="zh-CN" b="0" i="1" smtClean="0">
                                  <a:solidFill>
                                    <a:schemeClr val="tx1"/>
                                  </a:solidFill>
                                  <a:latin typeface="Cambria Math" panose="02040503050406030204" pitchFamily="18" charset="0"/>
                                  <a:ea typeface="Cambria Math" charset="0"/>
                                  <a:cs typeface="Cambria Math" charset="0"/>
                                </a:rPr>
                              </m:ctrlPr>
                            </m:dPr>
                            <m:e>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e>
                        <m:sup>
                          <m:r>
                            <a:rPr lang="en-US" altLang="zh-CN" b="0" i="1" smtClean="0">
                              <a:solidFill>
                                <a:schemeClr val="tx1"/>
                              </a:solidFill>
                              <a:latin typeface="Cambria Math" charset="0"/>
                              <a:ea typeface="Cambria Math" charset="0"/>
                              <a:cs typeface="Cambria Math" charset="0"/>
                            </a:rPr>
                            <m:t>1/2</m:t>
                          </m:r>
                        </m:sup>
                      </m:sSup>
                    </m:oMath>
                  </m:oMathPara>
                </a14:m>
                <a:endParaRPr lang="en-US" altLang="zh-CN" b="1" dirty="0">
                  <a:solidFill>
                    <a:schemeClr val="tx1"/>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1143116" y="1372619"/>
                <a:ext cx="3305585"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160911" y="828777"/>
                <a:ext cx="1729063" cy="544893"/>
              </a:xfrm>
              <a:prstGeom prst="rect">
                <a:avLst/>
              </a:prstGeom>
            </p:spPr>
            <p:txBody>
              <a:bodyPr wrap="none">
                <a:spAutoFit/>
              </a:bodyPr>
              <a:lstStyle/>
              <a:p>
                <a14:m>
                  <m:oMath xmlns:m="http://schemas.openxmlformats.org/officeDocument/2006/math">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r>
                      <a:rPr lang="en-US" altLang="zh-CN" sz="2000" b="0" i="1" smtClean="0">
                        <a:solidFill>
                          <a:srgbClr val="0000CC"/>
                        </a:solidFill>
                        <a:latin typeface="Cambria Math" charset="0"/>
                        <a:ea typeface="Cambria Math" charset="0"/>
                        <a:cs typeface="Cambria Math" charset="0"/>
                      </a:rPr>
                      <m:t>&lt;0</m:t>
                    </m:r>
                  </m:oMath>
                </a14:m>
                <a:r>
                  <a:rPr lang="en-US" sz="2000" dirty="0"/>
                  <a:t>, </a:t>
                </a:r>
                <a14:m>
                  <m:oMath xmlns:m="http://schemas.openxmlformats.org/officeDocument/2006/math">
                    <m:r>
                      <a:rPr lang="en-US" altLang="zh-CN" sz="2000" b="0" i="1" smtClean="0">
                        <a:latin typeface="Cambria Math" charset="0"/>
                      </a:rPr>
                      <m:t>𝑅</m:t>
                    </m:r>
                    <m:r>
                      <a:rPr lang="en-US" altLang="zh-CN" sz="2000" b="0" i="1" smtClean="0">
                        <a:latin typeface="Cambria Math" charset="0"/>
                      </a:rPr>
                      <m:t>&lt;0</m:t>
                    </m:r>
                  </m:oMath>
                </a14:m>
                <a:endParaRPr lang="en-US" altLang="zh-CN" sz="2000" dirty="0"/>
              </a:p>
            </p:txBody>
          </p:sp>
        </mc:Choice>
        <mc:Fallback xmlns="">
          <p:sp>
            <p:nvSpPr>
              <p:cNvPr id="65" name="Rectangle 64"/>
              <p:cNvSpPr>
                <a:spLocks noRot="1" noChangeAspect="1" noMove="1" noResize="1" noEditPoints="1" noAdjustHandles="1" noChangeArrowheads="1" noChangeShapeType="1" noTextEdit="1"/>
              </p:cNvSpPr>
              <p:nvPr/>
            </p:nvSpPr>
            <p:spPr>
              <a:xfrm>
                <a:off x="3160911" y="828777"/>
                <a:ext cx="1729063" cy="544893"/>
              </a:xfrm>
              <a:prstGeom prst="rect">
                <a:avLst/>
              </a:prstGeom>
              <a:blipFill rotWithShape="0">
                <a:blip r:embed="rId7"/>
                <a:stretch>
                  <a:fillRect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5653013" y="1267648"/>
                <a:ext cx="330558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charset="0"/>
                          <a:ea typeface="Cambria Math" charset="0"/>
                          <a:cs typeface="Cambria Math" charset="0"/>
                        </a:rPr>
                        <m:t>𝑉</m:t>
                      </m:r>
                      <m:r>
                        <a:rPr lang="en-US" altLang="zh-CN" b="0" i="1" smtClean="0">
                          <a:solidFill>
                            <a:schemeClr val="tx1"/>
                          </a:solidFill>
                          <a:latin typeface="Cambria Math" charset="0"/>
                          <a:ea typeface="Cambria Math" charset="0"/>
                          <a:cs typeface="Cambria Math" charset="0"/>
                        </a:rPr>
                        <m:t>=−</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𝑓𝑅</m:t>
                          </m:r>
                        </m:num>
                        <m:den>
                          <m:r>
                            <a:rPr lang="en-US" altLang="zh-CN" b="0" i="1" smtClean="0">
                              <a:solidFill>
                                <a:schemeClr val="tx1"/>
                              </a:solidFill>
                              <a:latin typeface="Cambria Math" charset="0"/>
                              <a:ea typeface="Cambria Math" charset="0"/>
                              <a:cs typeface="Cambria Math" charset="0"/>
                            </a:rPr>
                            <m:t>2</m:t>
                          </m:r>
                        </m:den>
                      </m:f>
                      <m:r>
                        <a:rPr lang="en-US" altLang="zh-CN" b="0" i="1" smtClean="0">
                          <a:solidFill>
                            <a:schemeClr val="tx1"/>
                          </a:solidFill>
                          <a:latin typeface="Cambria Math" charset="0"/>
                          <a:ea typeface="Cambria Math" charset="0"/>
                          <a:cs typeface="Cambria Math" charset="0"/>
                        </a:rPr>
                        <m:t>+</m:t>
                      </m:r>
                      <m:sSup>
                        <m:sSupPr>
                          <m:ctrlPr>
                            <a:rPr lang="en-US" altLang="zh-CN" b="0" i="1" smtClean="0">
                              <a:solidFill>
                                <a:schemeClr val="tx1"/>
                              </a:solidFill>
                              <a:latin typeface="Cambria Math" panose="02040503050406030204" pitchFamily="18" charset="0"/>
                              <a:ea typeface="Cambria Math" charset="0"/>
                              <a:cs typeface="Cambria Math" charset="0"/>
                            </a:rPr>
                          </m:ctrlPr>
                        </m:sSupPr>
                        <m:e>
                          <m:d>
                            <m:dPr>
                              <m:ctrlPr>
                                <a:rPr lang="en-US" altLang="zh-CN" b="0" i="1" smtClean="0">
                                  <a:solidFill>
                                    <a:schemeClr val="tx1"/>
                                  </a:solidFill>
                                  <a:latin typeface="Cambria Math" panose="02040503050406030204" pitchFamily="18" charset="0"/>
                                  <a:ea typeface="Cambria Math" charset="0"/>
                                  <a:cs typeface="Cambria Math" charset="0"/>
                                </a:rPr>
                              </m:ctrlPr>
                            </m:dPr>
                            <m:e>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e>
                        <m:sup>
                          <m:r>
                            <a:rPr lang="en-US" altLang="zh-CN" b="0" i="1" smtClean="0">
                              <a:solidFill>
                                <a:schemeClr val="tx1"/>
                              </a:solidFill>
                              <a:latin typeface="Cambria Math" charset="0"/>
                              <a:ea typeface="Cambria Math" charset="0"/>
                              <a:cs typeface="Cambria Math" charset="0"/>
                            </a:rPr>
                            <m:t>1/2</m:t>
                          </m:r>
                        </m:sup>
                      </m:sSup>
                    </m:oMath>
                  </m:oMathPara>
                </a14:m>
                <a:endParaRPr lang="en-US" altLang="zh-CN" b="1" dirty="0">
                  <a:solidFill>
                    <a:schemeClr val="tx1"/>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5653013" y="1267648"/>
                <a:ext cx="3305585" cy="786177"/>
              </a:xfrm>
              <a:prstGeom prst="rect">
                <a:avLst/>
              </a:prstGeom>
              <a:blipFill rotWithShape="0">
                <a:blip r:embed="rId8"/>
                <a:stretch>
                  <a:fillRect/>
                </a:stretch>
              </a:blipFill>
            </p:spPr>
            <p:txBody>
              <a:bodyPr/>
              <a:lstStyle/>
              <a:p>
                <a:r>
                  <a:rPr lang="en-US">
                    <a:noFill/>
                  </a:rPr>
                  <a:t> </a:t>
                </a:r>
              </a:p>
            </p:txBody>
          </p:sp>
        </mc:Fallback>
      </mc:AlternateContent>
      <p:grpSp>
        <p:nvGrpSpPr>
          <p:cNvPr id="68" name="Group 67"/>
          <p:cNvGrpSpPr/>
          <p:nvPr/>
        </p:nvGrpSpPr>
        <p:grpSpPr>
          <a:xfrm>
            <a:off x="5615912" y="2183961"/>
            <a:ext cx="2998513" cy="2207798"/>
            <a:chOff x="152047" y="2267947"/>
            <a:chExt cx="2998513" cy="2207798"/>
          </a:xfrm>
        </p:grpSpPr>
        <p:grpSp>
          <p:nvGrpSpPr>
            <p:cNvPr id="69" name="Group 20"/>
            <p:cNvGrpSpPr>
              <a:grpSpLocks/>
            </p:cNvGrpSpPr>
            <p:nvPr/>
          </p:nvGrpSpPr>
          <p:grpSpPr bwMode="auto">
            <a:xfrm>
              <a:off x="387486" y="2267947"/>
              <a:ext cx="1674813" cy="1674812"/>
              <a:chOff x="6972826" y="1980109"/>
              <a:chExt cx="1674421" cy="1674421"/>
            </a:xfrm>
          </p:grpSpPr>
          <p:sp>
            <p:nvSpPr>
              <p:cNvPr id="84"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85"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0" name="TextBox 56"/>
            <p:cNvSpPr txBox="1">
              <a:spLocks noChangeArrowheads="1"/>
            </p:cNvSpPr>
            <p:nvPr/>
          </p:nvSpPr>
          <p:spPr bwMode="auto">
            <a:xfrm>
              <a:off x="152047" y="4137191"/>
              <a:ext cx="2400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dirty="0">
                  <a:latin typeface="Microsoft YaHei" charset="-122"/>
                  <a:ea typeface="Microsoft YaHei" charset="-122"/>
                  <a:cs typeface="Microsoft YaHei" charset="-122"/>
                </a:rPr>
                <a:t>Anomalous</a:t>
              </a:r>
              <a:r>
                <a:rPr kumimoji="1" lang="zh-CN" altLang="en-US" sz="1600" dirty="0">
                  <a:latin typeface="Microsoft YaHei" charset="-122"/>
                  <a:ea typeface="Microsoft YaHei" charset="-122"/>
                  <a:cs typeface="Microsoft YaHei" charset="-122"/>
                </a:rPr>
                <a:t> </a:t>
              </a:r>
              <a:r>
                <a:rPr kumimoji="1" lang="en-US" altLang="zh-CN" sz="1600" dirty="0">
                  <a:latin typeface="Microsoft YaHei" charset="-122"/>
                  <a:ea typeface="Microsoft YaHei" charset="-122"/>
                  <a:cs typeface="Microsoft YaHei" charset="-122"/>
                </a:rPr>
                <a:t>High</a:t>
              </a:r>
              <a:endParaRPr lang="en-US" altLang="x-none" sz="1600" dirty="0"/>
            </a:p>
          </p:txBody>
        </p:sp>
        <p:sp>
          <p:nvSpPr>
            <p:cNvPr id="71" name="Triangle 70"/>
            <p:cNvSpPr/>
            <p:nvPr/>
          </p:nvSpPr>
          <p:spPr bwMode="auto">
            <a:xfrm>
              <a:off x="275156" y="3031413"/>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72" name="Group 63"/>
            <p:cNvGrpSpPr>
              <a:grpSpLocks/>
            </p:cNvGrpSpPr>
            <p:nvPr/>
          </p:nvGrpSpPr>
          <p:grpSpPr bwMode="auto">
            <a:xfrm flipH="1" flipV="1">
              <a:off x="2058289" y="3206932"/>
              <a:ext cx="527854" cy="772522"/>
              <a:chOff x="4410581" y="1904669"/>
              <a:chExt cx="594360" cy="811310"/>
            </a:xfrm>
          </p:grpSpPr>
          <p:cxnSp>
            <p:nvCxnSpPr>
              <p:cNvPr id="8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8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73" name="TextBox 72"/>
                <p:cNvSpPr txBox="1"/>
                <p:nvPr/>
              </p:nvSpPr>
              <p:spPr>
                <a:xfrm>
                  <a:off x="2046722" y="381393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73" name="TextBox 72"/>
                <p:cNvSpPr txBox="1">
                  <a:spLocks noRot="1" noChangeAspect="1" noMove="1" noResize="1" noEditPoints="1" noAdjustHandles="1" noChangeArrowheads="1" noChangeShapeType="1" noTextEdit="1"/>
                </p:cNvSpPr>
                <p:nvPr/>
              </p:nvSpPr>
              <p:spPr>
                <a:xfrm>
                  <a:off x="2046722" y="3813930"/>
                  <a:ext cx="39786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441711" y="312337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441711" y="3123376"/>
                  <a:ext cx="397866" cy="369332"/>
                </a:xfrm>
                <a:prstGeom prst="rect">
                  <a:avLst/>
                </a:prstGeom>
                <a:blipFill rotWithShape="0">
                  <a:blip r:embed="rId9"/>
                  <a:stretch>
                    <a:fillRect/>
                  </a:stretch>
                </a:blipFill>
              </p:spPr>
              <p:txBody>
                <a:bodyPr/>
                <a:lstStyle/>
                <a:p>
                  <a:r>
                    <a:rPr lang="en-US">
                      <a:noFill/>
                    </a:rPr>
                    <a:t> </a:t>
                  </a:r>
                </a:p>
              </p:txBody>
            </p:sp>
          </mc:Fallback>
        </mc:AlternateContent>
        <p:sp>
          <p:nvSpPr>
            <p:cNvPr id="75" name="TextBox 74"/>
            <p:cNvSpPr txBox="1"/>
            <p:nvPr/>
          </p:nvSpPr>
          <p:spPr>
            <a:xfrm>
              <a:off x="1019615" y="2754554"/>
              <a:ext cx="518091" cy="646331"/>
            </a:xfrm>
            <a:prstGeom prst="rect">
              <a:avLst/>
            </a:prstGeom>
            <a:noFill/>
          </p:spPr>
          <p:txBody>
            <a:bodyPr wrap="none" rtlCol="0">
              <a:spAutoFit/>
            </a:bodyPr>
            <a:lstStyle/>
            <a:p>
              <a:r>
                <a:rPr lang="en-US" sz="3600" b="1" dirty="0">
                  <a:solidFill>
                    <a:srgbClr val="0000CC"/>
                  </a:solidFill>
                </a:rPr>
                <a:t>H</a:t>
              </a:r>
            </a:p>
          </p:txBody>
        </p:sp>
        <p:cxnSp>
          <p:nvCxnSpPr>
            <p:cNvPr id="76" name="Straight Arrow Connector 75"/>
            <p:cNvCxnSpPr/>
            <p:nvPr/>
          </p:nvCxnSpPr>
          <p:spPr bwMode="auto">
            <a:xfrm flipV="1">
              <a:off x="2062299" y="3226740"/>
              <a:ext cx="879020" cy="9393"/>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77" name="Straight Arrow Connector 76"/>
            <p:cNvCxnSpPr/>
            <p:nvPr/>
          </p:nvCxnSpPr>
          <p:spPr bwMode="auto">
            <a:xfrm>
              <a:off x="2054505" y="3131700"/>
              <a:ext cx="693841" cy="6448"/>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78" name="TextBox 77"/>
            <p:cNvSpPr txBox="1"/>
            <p:nvPr/>
          </p:nvSpPr>
          <p:spPr>
            <a:xfrm>
              <a:off x="2165032" y="2774930"/>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79" name="TextBox 78"/>
            <p:cNvSpPr txBox="1"/>
            <p:nvPr/>
          </p:nvSpPr>
          <p:spPr>
            <a:xfrm>
              <a:off x="2021725" y="3294131"/>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cxnSp>
          <p:nvCxnSpPr>
            <p:cNvPr id="80" name="Straight Arrow Connector 79"/>
            <p:cNvCxnSpPr/>
            <p:nvPr/>
          </p:nvCxnSpPr>
          <p:spPr bwMode="auto">
            <a:xfrm flipH="1" flipV="1">
              <a:off x="1205393" y="3211375"/>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81" name="TextBox 80"/>
            <p:cNvSpPr txBox="1"/>
            <p:nvPr/>
          </p:nvSpPr>
          <p:spPr>
            <a:xfrm>
              <a:off x="1210198" y="3260490"/>
              <a:ext cx="851515" cy="307777"/>
            </a:xfrm>
            <a:prstGeom prst="rect">
              <a:avLst/>
            </a:prstGeom>
            <a:noFill/>
          </p:spPr>
          <p:txBody>
            <a:bodyPr wrap="none" rtlCol="0">
              <a:spAutoFit/>
            </a:bodyPr>
            <a:lstStyle/>
            <a:p>
              <a:r>
                <a:rPr lang="en-US" sz="1400" b="1">
                  <a:solidFill>
                    <a:srgbClr val="FF9933"/>
                  </a:solidFill>
                </a:rPr>
                <a:t>Coriolis</a:t>
              </a:r>
            </a:p>
          </p:txBody>
        </p:sp>
      </p:grpSp>
      <mc:AlternateContent xmlns:mc="http://schemas.openxmlformats.org/markup-compatibility/2006" xmlns:a14="http://schemas.microsoft.com/office/drawing/2010/main">
        <mc:Choice Requires="a14">
          <p:sp>
            <p:nvSpPr>
              <p:cNvPr id="93" name="Rectangle 23"/>
              <p:cNvSpPr>
                <a:spLocks noChangeArrowheads="1"/>
              </p:cNvSpPr>
              <p:nvPr/>
            </p:nvSpPr>
            <p:spPr bwMode="auto">
              <a:xfrm>
                <a:off x="252413" y="863719"/>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93" name="Rectangle 23"/>
              <p:cNvSpPr>
                <a:spLocks noRot="1" noChangeAspect="1" noMove="1" noResize="1" noEditPoints="1" noAdjustHandles="1" noChangeArrowheads="1" noChangeShapeType="1" noTextEdit="1"/>
              </p:cNvSpPr>
              <p:nvPr/>
            </p:nvSpPr>
            <p:spPr bwMode="auto">
              <a:xfrm>
                <a:off x="252413" y="863719"/>
                <a:ext cx="2544286" cy="646331"/>
              </a:xfrm>
              <a:prstGeom prst="rect">
                <a:avLst/>
              </a:prstGeom>
              <a:blipFill rotWithShape="0">
                <a:blip r:embed="rId10"/>
                <a:stretch>
                  <a:fillRect l="-1914" t="-5660" r="-16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4" name="Rectangle 93"/>
          <p:cNvSpPr/>
          <p:nvPr/>
        </p:nvSpPr>
        <p:spPr>
          <a:xfrm>
            <a:off x="460374" y="4576525"/>
            <a:ext cx="6500885" cy="369332"/>
          </a:xfrm>
          <a:prstGeom prst="rect">
            <a:avLst/>
          </a:prstGeom>
        </p:spPr>
        <p:txBody>
          <a:bodyPr wrap="square">
            <a:spAutoFit/>
          </a:bodyPr>
          <a:lstStyle/>
          <a:p>
            <a:pPr defTabSz="914400" hangingPunct="1">
              <a:spcBef>
                <a:spcPts val="0"/>
              </a:spcBef>
            </a:pPr>
            <a:r>
              <a:rPr lang="en-US" altLang="zh-CN">
                <a:solidFill>
                  <a:prstClr val="black"/>
                </a:solidFill>
                <a:latin typeface="Calibri"/>
                <a:ea typeface=""/>
              </a:rPr>
              <a:t>For both regular and anomalous </a:t>
            </a:r>
            <a:r>
              <a:rPr lang="en-US" altLang="zh-CN">
                <a:solidFill>
                  <a:srgbClr val="FF6600"/>
                </a:solidFill>
                <a:latin typeface="Calibri"/>
                <a:ea typeface=""/>
              </a:rPr>
              <a:t>highs</a:t>
            </a:r>
            <a:r>
              <a:rPr lang="en-US" altLang="zh-CN">
                <a:solidFill>
                  <a:prstClr val="black"/>
                </a:solidFill>
                <a:latin typeface="Calibri"/>
                <a:ea typeface=""/>
              </a:rPr>
              <a:t>, it is required</a:t>
            </a:r>
            <a:endParaRPr lang="en-US" altLang="zh-CN" dirty="0">
              <a:solidFill>
                <a:prstClr val="black"/>
              </a:solidFill>
              <a:latin typeface="Calibri"/>
              <a:ea typeface=""/>
            </a:endParaRPr>
          </a:p>
        </p:txBody>
      </p:sp>
      <mc:AlternateContent xmlns:mc="http://schemas.openxmlformats.org/markup-compatibility/2006" xmlns:a14="http://schemas.microsoft.com/office/drawing/2010/main">
        <mc:Choice Requires="a14">
          <p:sp>
            <p:nvSpPr>
              <p:cNvPr id="95" name="Rectangle 94"/>
              <p:cNvSpPr/>
              <p:nvPr/>
            </p:nvSpPr>
            <p:spPr>
              <a:xfrm>
                <a:off x="1803658" y="4954071"/>
                <a:ext cx="196573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r>
                        <a:rPr lang="en-US" altLang="zh-CN" b="0" i="0" smtClean="0">
                          <a:solidFill>
                            <a:schemeClr val="tx1"/>
                          </a:solidFill>
                          <a:latin typeface="Cambria Math" charset="0"/>
                          <a:ea typeface="Cambria Math" charset="0"/>
                          <a:cs typeface="Cambria Math" charset="0"/>
                        </a:rPr>
                        <m:t>&gt;0</m:t>
                      </m:r>
                    </m:oMath>
                  </m:oMathPara>
                </a14:m>
                <a:endParaRPr lang="en-US" dirty="0"/>
              </a:p>
            </p:txBody>
          </p:sp>
        </mc:Choice>
        <mc:Fallback xmlns="">
          <p:sp>
            <p:nvSpPr>
              <p:cNvPr id="95" name="Rectangle 94"/>
              <p:cNvSpPr>
                <a:spLocks noRot="1" noChangeAspect="1" noMove="1" noResize="1" noEditPoints="1" noAdjustHandles="1" noChangeArrowheads="1" noChangeShapeType="1" noTextEdit="1"/>
              </p:cNvSpPr>
              <p:nvPr/>
            </p:nvSpPr>
            <p:spPr>
              <a:xfrm>
                <a:off x="1803658" y="4954071"/>
                <a:ext cx="1965731" cy="648126"/>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p:cNvSpPr/>
              <p:nvPr/>
            </p:nvSpPr>
            <p:spPr>
              <a:xfrm>
                <a:off x="5512259" y="4934274"/>
                <a:ext cx="1577740" cy="662682"/>
              </a:xfrm>
              <a:prstGeom prst="rect">
                <a:avLst/>
              </a:prstGeom>
              <a:solidFill>
                <a:schemeClr val="accent5">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r-HR" altLang="zh-CN" i="1" smtClean="0">
                              <a:solidFill>
                                <a:schemeClr val="tx1"/>
                              </a:solidFill>
                              <a:latin typeface="Cambria Math" panose="02040503050406030204" pitchFamily="18" charset="0"/>
                              <a:ea typeface="Cambria Math" charset="0"/>
                              <a:cs typeface="Cambria Math" charset="0"/>
                            </a:rPr>
                          </m:ctrlPr>
                        </m:dPr>
                        <m:e>
                          <m:f>
                            <m:fPr>
                              <m:ctrlPr>
                                <a:rPr lang="en-US" altLang="zh-CN"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m:t>
                              </m:r>
                              <m:r>
                                <a:rPr lang="el-GR" altLang="zh-CN" b="0" i="1" smtClean="0">
                                  <a:solidFill>
                                    <a:schemeClr val="tx1"/>
                                  </a:solidFill>
                                  <a:latin typeface="Cambria Math" charset="0"/>
                                  <a:ea typeface="Cambria Math" charset="0"/>
                                  <a:cs typeface="Cambria Math" charset="0"/>
                                </a:rPr>
                                <m:t>𝛷</m:t>
                              </m:r>
                            </m:num>
                            <m:den>
                              <m:r>
                                <a:rPr lang="en-US" altLang="zh-CN" b="0"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r>
                        <a:rPr lang="en-US" altLang="zh-CN" b="0" i="0" smtClean="0">
                          <a:solidFill>
                            <a:schemeClr val="tx1"/>
                          </a:solidFill>
                          <a:latin typeface="Cambria Math" charset="0"/>
                          <a:ea typeface="Cambria Math" charset="0"/>
                          <a:cs typeface="Cambria Math" charset="0"/>
                        </a:rPr>
                        <m:t>&lt;</m:t>
                      </m:r>
                      <m:f>
                        <m:fPr>
                          <m:ctrlPr>
                            <a:rPr lang="en-US" altLang="zh-CN" i="1" smtClean="0">
                              <a:solidFill>
                                <a:schemeClr val="tx1"/>
                              </a:solidFill>
                              <a:latin typeface="Cambria Math" panose="02040503050406030204" pitchFamily="18" charset="0"/>
                              <a:ea typeface="Cambria Math" charset="0"/>
                              <a:cs typeface="Cambria Math" charset="0"/>
                            </a:rPr>
                          </m:ctrlPr>
                        </m:fPr>
                        <m:num>
                          <m:sSup>
                            <m:sSupPr>
                              <m:ctrlPr>
                                <a:rPr lang="en-US" altLang="zh-CN"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d>
                            <m:dPr>
                              <m:begChr m:val="|"/>
                              <m:endChr m:val="|"/>
                              <m:ctrlPr>
                                <a:rPr lang="hr-HR" altLang="zh-CN" i="1" smtClean="0">
                                  <a:solidFill>
                                    <a:schemeClr val="tx1"/>
                                  </a:solidFill>
                                  <a:latin typeface="Cambria Math" panose="02040503050406030204" pitchFamily="18" charset="0"/>
                                  <a:ea typeface="Cambria Math" charset="0"/>
                                  <a:cs typeface="Cambria Math" charset="0"/>
                                </a:rPr>
                              </m:ctrlPr>
                            </m:dPr>
                            <m:e>
                              <m:r>
                                <a:rPr lang="en-US" altLang="zh-CN" b="0" i="1" smtClean="0">
                                  <a:solidFill>
                                    <a:schemeClr val="tx1"/>
                                  </a:solidFill>
                                  <a:latin typeface="Cambria Math" charset="0"/>
                                  <a:ea typeface="Cambria Math" charset="0"/>
                                  <a:cs typeface="Cambria Math" charset="0"/>
                                </a:rPr>
                                <m:t>𝑅</m:t>
                              </m:r>
                            </m:e>
                          </m:d>
                        </m:num>
                        <m:den>
                          <m:r>
                            <a:rPr lang="en-US" altLang="zh-CN" b="0" i="1" smtClean="0">
                              <a:solidFill>
                                <a:schemeClr val="tx1"/>
                              </a:solidFill>
                              <a:latin typeface="Cambria Math" charset="0"/>
                              <a:ea typeface="Cambria Math" charset="0"/>
                              <a:cs typeface="Cambria Math" charset="0"/>
                            </a:rPr>
                            <m:t>4</m:t>
                          </m:r>
                        </m:den>
                      </m:f>
                    </m:oMath>
                  </m:oMathPara>
                </a14:m>
                <a:endParaRPr lang="en-US" dirty="0"/>
              </a:p>
            </p:txBody>
          </p:sp>
        </mc:Choice>
        <mc:Fallback xmlns="">
          <p:sp>
            <p:nvSpPr>
              <p:cNvPr id="96" name="Rectangle 95"/>
              <p:cNvSpPr>
                <a:spLocks noRot="1" noChangeAspect="1" noMove="1" noResize="1" noEditPoints="1" noAdjustHandles="1" noChangeArrowheads="1" noChangeShapeType="1" noTextEdit="1"/>
              </p:cNvSpPr>
              <p:nvPr/>
            </p:nvSpPr>
            <p:spPr>
              <a:xfrm>
                <a:off x="5512259" y="4934274"/>
                <a:ext cx="1577740" cy="662682"/>
              </a:xfrm>
              <a:prstGeom prst="rect">
                <a:avLst/>
              </a:prstGeom>
              <a:blipFill rotWithShape="0">
                <a:blip r:embed="rId12"/>
                <a:stretch>
                  <a:fillRect/>
                </a:stretch>
              </a:blipFill>
            </p:spPr>
            <p:txBody>
              <a:bodyPr/>
              <a:lstStyle/>
              <a:p>
                <a:r>
                  <a:rPr lang="en-US">
                    <a:noFill/>
                  </a:rPr>
                  <a:t> </a:t>
                </a:r>
              </a:p>
            </p:txBody>
          </p:sp>
        </mc:Fallback>
      </mc:AlternateContent>
      <p:sp>
        <p:nvSpPr>
          <p:cNvPr id="97" name="Rectangle 96"/>
          <p:cNvSpPr/>
          <p:nvPr/>
        </p:nvSpPr>
        <p:spPr>
          <a:xfrm>
            <a:off x="489019" y="5826691"/>
            <a:ext cx="8723529" cy="646331"/>
          </a:xfrm>
          <a:prstGeom prst="rect">
            <a:avLst/>
          </a:prstGeom>
        </p:spPr>
        <p:txBody>
          <a:bodyPr wrap="square">
            <a:spAutoFit/>
          </a:bodyPr>
          <a:lstStyle/>
          <a:p>
            <a:pPr defTabSz="914400" hangingPunct="1">
              <a:spcBef>
                <a:spcPts val="0"/>
              </a:spcBef>
            </a:pPr>
            <a:r>
              <a:rPr lang="en-US" altLang="zh-CN">
                <a:solidFill>
                  <a:prstClr val="black"/>
                </a:solidFill>
                <a:latin typeface="Calibri"/>
                <a:ea typeface=""/>
              </a:rPr>
              <a:t>As |R| </a:t>
            </a:r>
            <a:r>
              <a:rPr lang="en-US" altLang="zh-CN">
                <a:solidFill>
                  <a:prstClr val="black"/>
                </a:solidFill>
                <a:latin typeface="Calibri"/>
                <a:ea typeface=""/>
                <a:sym typeface="Wingdings"/>
              </a:rPr>
              <a:t> 0, pressure gradient approach zero. </a:t>
            </a:r>
            <a:r>
              <a:rPr lang="en-US" altLang="zh-CN" dirty="0">
                <a:solidFill>
                  <a:prstClr val="black"/>
                </a:solidFill>
                <a:latin typeface="Calibri"/>
                <a:ea typeface=""/>
                <a:sym typeface="Wingdings"/>
              </a:rPr>
              <a:t>The pressure field near the center of a high is always flat, the wind is usually gentle.</a:t>
            </a:r>
            <a:endParaRPr lang="en-US" altLang="zh-CN" dirty="0">
              <a:solidFill>
                <a:prstClr val="black"/>
              </a:solidFill>
              <a:latin typeface="Calibri"/>
              <a:ea typeface=""/>
            </a:endParaRPr>
          </a:p>
        </p:txBody>
      </p:sp>
    </p:spTree>
    <p:extLst>
      <p:ext uri="{BB962C8B-B14F-4D97-AF65-F5344CB8AC3E}">
        <p14:creationId xmlns:p14="http://schemas.microsoft.com/office/powerpoint/2010/main" val="8796995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13</a:t>
            </a:fld>
            <a:endParaRPr lang="zh-CN" altLang="zh-CN"/>
          </a:p>
        </p:txBody>
      </p:sp>
      <p:pic>
        <p:nvPicPr>
          <p:cNvPr id="4" name="Picture 3"/>
          <p:cNvPicPr>
            <a:picLocks noChangeAspect="1"/>
          </p:cNvPicPr>
          <p:nvPr/>
        </p:nvPicPr>
        <p:blipFill>
          <a:blip r:embed="rId3"/>
          <a:stretch>
            <a:fillRect/>
          </a:stretch>
        </p:blipFill>
        <p:spPr>
          <a:xfrm>
            <a:off x="900485" y="877974"/>
            <a:ext cx="8033720" cy="5652516"/>
          </a:xfrm>
          <a:prstGeom prst="rect">
            <a:avLst/>
          </a:prstGeom>
        </p:spPr>
      </p:pic>
      <p:sp>
        <p:nvSpPr>
          <p:cNvPr id="3" name="Rectangle 2"/>
          <p:cNvSpPr/>
          <p:nvPr/>
        </p:nvSpPr>
        <p:spPr>
          <a:xfrm>
            <a:off x="612453" y="181231"/>
            <a:ext cx="3456384" cy="523220"/>
          </a:xfrm>
          <a:prstGeom prst="rect">
            <a:avLst/>
          </a:prstGeom>
        </p:spPr>
        <p:txBody>
          <a:bodyPr wrap="square">
            <a:spAutoFit/>
          </a:bodyPr>
          <a:lstStyle/>
          <a:p>
            <a:pPr eaLnBrk="1" hangingPunct="1"/>
            <a:r>
              <a:rPr lang="en-US" altLang="zh-CN" sz="2800" b="1">
                <a:solidFill>
                  <a:srgbClr val="FFFF00"/>
                </a:solidFill>
              </a:rPr>
              <a:t>Anticyclonic high</a:t>
            </a:r>
            <a:endParaRPr lang="en-US" altLang="zh-CN" sz="2800" b="1" dirty="0">
              <a:solidFill>
                <a:srgbClr val="FFFF00"/>
              </a:solidFill>
            </a:endParaRPr>
          </a:p>
        </p:txBody>
      </p:sp>
    </p:spTree>
    <p:extLst>
      <p:ext uri="{BB962C8B-B14F-4D97-AF65-F5344CB8AC3E}">
        <p14:creationId xmlns:p14="http://schemas.microsoft.com/office/powerpoint/2010/main" val="1728884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14</a:t>
            </a:fld>
            <a:endParaRPr lang="zh-CN" altLang="zh-CN"/>
          </a:p>
        </p:txBody>
      </p:sp>
      <p:sp>
        <p:nvSpPr>
          <p:cNvPr id="3" name="Rectangle 2"/>
          <p:cNvSpPr/>
          <p:nvPr/>
        </p:nvSpPr>
        <p:spPr>
          <a:xfrm>
            <a:off x="612453" y="181231"/>
            <a:ext cx="6912768" cy="523220"/>
          </a:xfrm>
          <a:prstGeom prst="rect">
            <a:avLst/>
          </a:prstGeom>
        </p:spPr>
        <p:txBody>
          <a:bodyPr wrap="square">
            <a:spAutoFit/>
          </a:bodyPr>
          <a:lstStyle/>
          <a:p>
            <a:pPr eaLnBrk="1" hangingPunct="1"/>
            <a:r>
              <a:rPr lang="en-US" altLang="zh-CN" sz="2800" b="1" dirty="0">
                <a:solidFill>
                  <a:srgbClr val="FFFF00"/>
                </a:solidFill>
              </a:rPr>
              <a:t>Why</a:t>
            </a:r>
            <a:r>
              <a:rPr lang="zh-CN" altLang="en-US" sz="2800" b="1" dirty="0">
                <a:solidFill>
                  <a:srgbClr val="FFFF00"/>
                </a:solidFill>
              </a:rPr>
              <a:t> </a:t>
            </a:r>
            <a:r>
              <a:rPr lang="en-US" altLang="zh-CN" sz="2800" b="1" dirty="0">
                <a:solidFill>
                  <a:srgbClr val="FFFF00"/>
                </a:solidFill>
              </a:rPr>
              <a:t>we</a:t>
            </a:r>
            <a:r>
              <a:rPr lang="zh-CN" altLang="en-US" sz="2800" b="1" dirty="0">
                <a:solidFill>
                  <a:srgbClr val="FFFF00"/>
                </a:solidFill>
              </a:rPr>
              <a:t> </a:t>
            </a:r>
            <a:r>
              <a:rPr lang="en-US" altLang="zh-CN" sz="2800" b="1" dirty="0">
                <a:solidFill>
                  <a:srgbClr val="FFFF00"/>
                </a:solidFill>
              </a:rPr>
              <a:t>call</a:t>
            </a:r>
            <a:r>
              <a:rPr lang="zh-CN" altLang="en-US" sz="2800" b="1" dirty="0">
                <a:solidFill>
                  <a:srgbClr val="FFFF00"/>
                </a:solidFill>
              </a:rPr>
              <a:t> </a:t>
            </a:r>
            <a:r>
              <a:rPr lang="en-US" altLang="zh-CN" sz="2800" b="1" dirty="0">
                <a:solidFill>
                  <a:srgbClr val="FFFF00"/>
                </a:solidFill>
              </a:rPr>
              <a:t>“regular”</a:t>
            </a:r>
            <a:r>
              <a:rPr lang="zh-CN" altLang="en-US" sz="2800" b="1" dirty="0">
                <a:solidFill>
                  <a:srgbClr val="FFFF00"/>
                </a:solidFill>
              </a:rPr>
              <a:t> </a:t>
            </a:r>
            <a:r>
              <a:rPr lang="en-US" altLang="zh-CN" sz="2800" b="1" dirty="0">
                <a:solidFill>
                  <a:srgbClr val="FFFF00"/>
                </a:solidFill>
              </a:rPr>
              <a:t>or</a:t>
            </a:r>
            <a:r>
              <a:rPr lang="zh-CN" altLang="en-US" sz="2800" b="1" dirty="0">
                <a:solidFill>
                  <a:srgbClr val="FFFF00"/>
                </a:solidFill>
              </a:rPr>
              <a:t> </a:t>
            </a:r>
            <a:r>
              <a:rPr lang="en-US" altLang="zh-CN" sz="2800" b="1" dirty="0">
                <a:solidFill>
                  <a:srgbClr val="FFFF00"/>
                </a:solidFill>
              </a:rPr>
              <a:t>“anomalous”</a:t>
            </a:r>
            <a:r>
              <a:rPr lang="zh-CN" altLang="en-US" sz="2800" b="1" dirty="0">
                <a:solidFill>
                  <a:srgbClr val="FFFF00"/>
                </a:solidFill>
              </a:rPr>
              <a:t> </a:t>
            </a:r>
            <a:r>
              <a:rPr lang="en-US" altLang="zh-CN" sz="2800" b="1" dirty="0">
                <a:solidFill>
                  <a:srgbClr val="FFFF00"/>
                </a:solidFill>
              </a:rPr>
              <a:t>?</a:t>
            </a:r>
          </a:p>
        </p:txBody>
      </p:sp>
      <p:sp>
        <p:nvSpPr>
          <p:cNvPr id="4" name="Rectangle 3"/>
          <p:cNvSpPr/>
          <p:nvPr/>
        </p:nvSpPr>
        <p:spPr>
          <a:xfrm>
            <a:off x="406999" y="936021"/>
            <a:ext cx="8755599" cy="830997"/>
          </a:xfrm>
          <a:prstGeom prst="rect">
            <a:avLst/>
          </a:prstGeom>
        </p:spPr>
        <p:txBody>
          <a:bodyPr wrap="square">
            <a:spAutoFit/>
          </a:bodyPr>
          <a:lstStyle/>
          <a:p>
            <a:r>
              <a:rPr lang="en-US" sz="2400" dirty="0">
                <a:solidFill>
                  <a:srgbClr val="FF0000"/>
                </a:solidFill>
                <a:ea typeface="Arial" charset="0"/>
                <a:cs typeface="Arial" charset="0"/>
              </a:rPr>
              <a:t>The absolute angular momentum </a:t>
            </a:r>
            <a:r>
              <a:rPr lang="en-US" sz="2400" dirty="0">
                <a:ea typeface="Arial" charset="0"/>
                <a:cs typeface="Arial" charset="0"/>
              </a:rPr>
              <a:t>about the axis of rotation for the circularly symmetric motions is given by </a:t>
            </a:r>
            <a:r>
              <a:rPr lang="en-US" sz="2400" i="1" dirty="0">
                <a:ea typeface="Arial" charset="0"/>
                <a:cs typeface="Arial" charset="0"/>
              </a:rPr>
              <a:t>VR + f R</a:t>
            </a:r>
            <a:r>
              <a:rPr lang="en-US" sz="2400" i="1" baseline="30000" dirty="0">
                <a:ea typeface="Arial" charset="0"/>
                <a:cs typeface="Arial" charset="0"/>
              </a:rPr>
              <a:t>2</a:t>
            </a:r>
            <a:r>
              <a:rPr lang="en-US" sz="2400" i="1" dirty="0">
                <a:ea typeface="Arial" charset="0"/>
                <a:cs typeface="Arial" charset="0"/>
              </a:rPr>
              <a:t>/2</a:t>
            </a:r>
            <a:r>
              <a:rPr lang="en-US" altLang="zh-CN" sz="2400" i="1" dirty="0">
                <a:ea typeface="Arial" charset="0"/>
                <a:cs typeface="Arial" charset="0"/>
              </a:rPr>
              <a:t>.</a:t>
            </a:r>
            <a:endParaRPr lang="en-US" sz="2400" dirty="0">
              <a:ea typeface="Arial" charset="0"/>
              <a:cs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2522604"/>
              </p:ext>
            </p:extLst>
          </p:nvPr>
        </p:nvGraphicFramePr>
        <p:xfrm>
          <a:off x="828220" y="2268141"/>
          <a:ext cx="7993146" cy="2380007"/>
        </p:xfrm>
        <a:graphic>
          <a:graphicData uri="http://schemas.openxmlformats.org/drawingml/2006/table">
            <a:tbl>
              <a:tblPr firstRow="1" bandRow="1">
                <a:tableStyleId>{5C22544A-7EE6-4342-B048-85BDC9FD1C3A}</a:tableStyleId>
              </a:tblPr>
              <a:tblGrid>
                <a:gridCol w="2664382">
                  <a:extLst>
                    <a:ext uri="{9D8B030D-6E8A-4147-A177-3AD203B41FA5}">
                      <a16:colId xmlns:a16="http://schemas.microsoft.com/office/drawing/2014/main" val="20000"/>
                    </a:ext>
                  </a:extLst>
                </a:gridCol>
                <a:gridCol w="2664382">
                  <a:extLst>
                    <a:ext uri="{9D8B030D-6E8A-4147-A177-3AD203B41FA5}">
                      <a16:colId xmlns:a16="http://schemas.microsoft.com/office/drawing/2014/main" val="20001"/>
                    </a:ext>
                  </a:extLst>
                </a:gridCol>
                <a:gridCol w="2664382">
                  <a:extLst>
                    <a:ext uri="{9D8B030D-6E8A-4147-A177-3AD203B41FA5}">
                      <a16:colId xmlns:a16="http://schemas.microsoft.com/office/drawing/2014/main" val="20002"/>
                    </a:ext>
                  </a:extLst>
                </a:gridCol>
              </a:tblGrid>
              <a:tr h="544515">
                <a:tc>
                  <a:txBody>
                    <a:bodyPr/>
                    <a:lstStyle/>
                    <a:p>
                      <a:endParaRPr lang="en-US" sz="2400" dirty="0"/>
                    </a:p>
                  </a:txBody>
                  <a:tcPr/>
                </a:tc>
                <a:tc>
                  <a:txBody>
                    <a:bodyPr/>
                    <a:lstStyle/>
                    <a:p>
                      <a:pPr algn="ctr"/>
                      <a:r>
                        <a:rPr lang="en-US" altLang="zh-CN" sz="2400" dirty="0"/>
                        <a:t>NH</a:t>
                      </a:r>
                      <a:endParaRPr lang="en-US" sz="2400" dirty="0"/>
                    </a:p>
                  </a:txBody>
                  <a:tcPr anchor="ctr"/>
                </a:tc>
                <a:tc>
                  <a:txBody>
                    <a:bodyPr/>
                    <a:lstStyle/>
                    <a:p>
                      <a:pPr algn="ctr"/>
                      <a:r>
                        <a:rPr lang="en-US" altLang="zh-CN" sz="2400" dirty="0"/>
                        <a:t>SH</a:t>
                      </a:r>
                      <a:endParaRPr lang="en-US" sz="2400" dirty="0"/>
                    </a:p>
                  </a:txBody>
                  <a:tcPr anchor="ctr"/>
                </a:tc>
                <a:extLst>
                  <a:ext uri="{0D108BD9-81ED-4DB2-BD59-A6C34878D82A}">
                    <a16:rowId xmlns:a16="http://schemas.microsoft.com/office/drawing/2014/main" val="10000"/>
                  </a:ext>
                </a:extLst>
              </a:tr>
              <a:tr h="895645">
                <a:tc>
                  <a:txBody>
                    <a:bodyPr/>
                    <a:lstStyle/>
                    <a:p>
                      <a:pPr marL="0" marR="0" indent="0" algn="ctr" defTabSz="914414" rtl="0" eaLnBrk="1" fontAlgn="auto" latinLnBrk="0" hangingPunct="1">
                        <a:lnSpc>
                          <a:spcPct val="100000"/>
                        </a:lnSpc>
                        <a:spcBef>
                          <a:spcPts val="0"/>
                        </a:spcBef>
                        <a:spcAft>
                          <a:spcPts val="0"/>
                        </a:spcAft>
                        <a:buClrTx/>
                        <a:buSzTx/>
                        <a:buFontTx/>
                        <a:buNone/>
                        <a:tabLst/>
                        <a:defRPr/>
                      </a:pPr>
                      <a:r>
                        <a:rPr lang="en-US" sz="2400" dirty="0">
                          <a:solidFill>
                            <a:srgbClr val="FF0000"/>
                          </a:solidFill>
                          <a:ea typeface="Arial" charset="0"/>
                          <a:cs typeface="Arial" charset="0"/>
                        </a:rPr>
                        <a:t>absolute angular momentum</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&gt;</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0</a:t>
                      </a:r>
                      <a:r>
                        <a:rPr lang="en-US" sz="2400" dirty="0">
                          <a:solidFill>
                            <a:srgbClr val="FF0000"/>
                          </a:solidFill>
                          <a:ea typeface="Arial" charset="0"/>
                          <a:cs typeface="Arial" charset="0"/>
                        </a:rPr>
                        <a:t> </a:t>
                      </a:r>
                      <a:endParaRPr lang="en-US" sz="2400" dirty="0"/>
                    </a:p>
                  </a:txBody>
                  <a:tcPr anchor="ctr"/>
                </a:tc>
                <a:tc>
                  <a:txBody>
                    <a:bodyPr/>
                    <a:lstStyle/>
                    <a:p>
                      <a:pPr algn="ctr"/>
                      <a:r>
                        <a:rPr lang="en-US" altLang="zh-CN" sz="2400" dirty="0"/>
                        <a:t>regular</a:t>
                      </a:r>
                      <a:endParaRPr lang="en-US" sz="2400" dirty="0"/>
                    </a:p>
                  </a:txBody>
                  <a:tcPr anchor="ctr"/>
                </a:tc>
                <a:tc>
                  <a:txBody>
                    <a:bodyPr/>
                    <a:lstStyle/>
                    <a:p>
                      <a:pPr algn="ctr"/>
                      <a:r>
                        <a:rPr lang="en-US" altLang="zh-CN" sz="2400" dirty="0"/>
                        <a:t>anomalous</a:t>
                      </a:r>
                      <a:endParaRPr lang="en-US" sz="2400" dirty="0"/>
                    </a:p>
                  </a:txBody>
                  <a:tcPr anchor="ctr"/>
                </a:tc>
                <a:extLst>
                  <a:ext uri="{0D108BD9-81ED-4DB2-BD59-A6C34878D82A}">
                    <a16:rowId xmlns:a16="http://schemas.microsoft.com/office/drawing/2014/main" val="10001"/>
                  </a:ext>
                </a:extLst>
              </a:tr>
              <a:tr h="939847">
                <a:tc>
                  <a:txBody>
                    <a:bodyPr/>
                    <a:lstStyle/>
                    <a:p>
                      <a:pPr algn="ctr"/>
                      <a:r>
                        <a:rPr lang="en-US" sz="2400" dirty="0">
                          <a:solidFill>
                            <a:srgbClr val="FF0000"/>
                          </a:solidFill>
                          <a:ea typeface="Arial" charset="0"/>
                          <a:cs typeface="Arial" charset="0"/>
                        </a:rPr>
                        <a:t>absolute angular momentum</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&lt;</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0</a:t>
                      </a:r>
                      <a:r>
                        <a:rPr lang="en-US" sz="2400" dirty="0">
                          <a:solidFill>
                            <a:srgbClr val="FF0000"/>
                          </a:solidFill>
                          <a:ea typeface="Arial" charset="0"/>
                          <a:cs typeface="Arial" charset="0"/>
                        </a:rPr>
                        <a:t> </a:t>
                      </a:r>
                      <a:endParaRPr lang="en-US" sz="2400" dirty="0"/>
                    </a:p>
                  </a:txBody>
                  <a:tcPr anchor="ctr"/>
                </a:tc>
                <a:tc>
                  <a:txBody>
                    <a:bodyPr/>
                    <a:lstStyle/>
                    <a:p>
                      <a:pPr algn="ctr"/>
                      <a:r>
                        <a:rPr lang="en-US" altLang="zh-CN" sz="2400" dirty="0"/>
                        <a:t>anomalous</a:t>
                      </a:r>
                      <a:endParaRPr lang="en-US" sz="2400" dirty="0"/>
                    </a:p>
                  </a:txBody>
                  <a:tcPr anchor="ctr"/>
                </a:tc>
                <a:tc>
                  <a:txBody>
                    <a:bodyPr/>
                    <a:lstStyle/>
                    <a:p>
                      <a:pPr algn="ctr"/>
                      <a:r>
                        <a:rPr lang="en-US" altLang="zh-CN" sz="2400" dirty="0"/>
                        <a:t>regular</a:t>
                      </a:r>
                      <a:endParaRPr lang="en-US" sz="2400" dirty="0"/>
                    </a:p>
                  </a:txBody>
                  <a:tcPr anchor="ctr"/>
                </a:tc>
                <a:extLst>
                  <a:ext uri="{0D108BD9-81ED-4DB2-BD59-A6C34878D82A}">
                    <a16:rowId xmlns:a16="http://schemas.microsoft.com/office/drawing/2014/main" val="10002"/>
                  </a:ext>
                </a:extLst>
              </a:tr>
            </a:tbl>
          </a:graphicData>
        </a:graphic>
      </p:graphicFrame>
      <p:sp>
        <p:nvSpPr>
          <p:cNvPr id="14" name="Rectangle 13"/>
          <p:cNvSpPr/>
          <p:nvPr/>
        </p:nvSpPr>
        <p:spPr>
          <a:xfrm>
            <a:off x="828220" y="4954742"/>
            <a:ext cx="8159689" cy="1200329"/>
          </a:xfrm>
          <a:prstGeom prst="rect">
            <a:avLst/>
          </a:prstGeom>
        </p:spPr>
        <p:txBody>
          <a:bodyPr wrap="square">
            <a:spAutoFit/>
          </a:bodyPr>
          <a:lstStyle/>
          <a:p>
            <a:pPr marL="285750" indent="-285750">
              <a:buFont typeface="Arial" charset="0"/>
              <a:buChar char="•"/>
            </a:pPr>
            <a:r>
              <a:rPr lang="en-US" sz="2400" dirty="0">
                <a:latin typeface="Arial Narrow"/>
                <a:cs typeface="Arial Narrow"/>
              </a:rPr>
              <a:t>Regular gradient wind balances have positive absolute angular momentum in the NH.</a:t>
            </a:r>
          </a:p>
          <a:p>
            <a:pPr marL="285750" indent="-285750">
              <a:buFont typeface="Arial" charset="0"/>
              <a:buChar char="•"/>
            </a:pPr>
            <a:r>
              <a:rPr lang="en-US" sz="2400" dirty="0">
                <a:latin typeface="Arial Narrow"/>
                <a:cs typeface="Arial Narrow"/>
              </a:rPr>
              <a:t>Anomalous cases have negative absolute angular momentum</a:t>
            </a:r>
          </a:p>
        </p:txBody>
      </p:sp>
    </p:spTree>
    <p:extLst>
      <p:ext uri="{BB962C8B-B14F-4D97-AF65-F5344CB8AC3E}">
        <p14:creationId xmlns:p14="http://schemas.microsoft.com/office/powerpoint/2010/main" val="1738401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15</a:t>
            </a:fld>
            <a:endParaRPr lang="zh-CN" altLang="zh-CN"/>
          </a:p>
        </p:txBody>
      </p:sp>
      <p:grpSp>
        <p:nvGrpSpPr>
          <p:cNvPr id="3" name="Group 2"/>
          <p:cNvGrpSpPr/>
          <p:nvPr/>
        </p:nvGrpSpPr>
        <p:grpSpPr>
          <a:xfrm>
            <a:off x="1332533" y="744996"/>
            <a:ext cx="6593516" cy="1692896"/>
            <a:chOff x="126244" y="2584514"/>
            <a:chExt cx="6593516" cy="1692896"/>
          </a:xfrm>
        </p:grpSpPr>
        <mc:AlternateContent xmlns:mc="http://schemas.openxmlformats.org/markup-compatibility/2006" xmlns:a14="http://schemas.microsoft.com/office/drawing/2010/main">
          <mc:Choice Requires="a14">
            <p:sp>
              <p:nvSpPr>
                <p:cNvPr id="4" name="Rectangle 3"/>
                <p:cNvSpPr/>
                <p:nvPr/>
              </p:nvSpPr>
              <p:spPr>
                <a:xfrm>
                  <a:off x="2277282" y="2584514"/>
                  <a:ext cx="3652667" cy="863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charset="0"/>
                            <a:ea typeface="Cambria Math" charset="0"/>
                            <a:cs typeface="Cambria Math" charset="0"/>
                          </a:rPr>
                          <m:t>𝑉</m:t>
                        </m:r>
                        <m:r>
                          <a:rPr lang="en-US" altLang="zh-CN" sz="2000" b="0" i="1" smtClean="0">
                            <a:solidFill>
                              <a:schemeClr val="tx1"/>
                            </a:solidFill>
                            <a:latin typeface="Cambria Math" charset="0"/>
                            <a:ea typeface="Cambria Math" charset="0"/>
                            <a:cs typeface="Cambria Math" charset="0"/>
                          </a:rPr>
                          <m:t>=−</m:t>
                        </m:r>
                        <m:f>
                          <m:fPr>
                            <m:ctrlPr>
                              <a:rPr lang="en-US" altLang="zh-CN" sz="2000" b="0" i="1" smtClean="0">
                                <a:solidFill>
                                  <a:schemeClr val="tx1"/>
                                </a:solidFill>
                                <a:latin typeface="Cambria Math" panose="02040503050406030204" pitchFamily="18" charset="0"/>
                                <a:ea typeface="Cambria Math" charset="0"/>
                                <a:cs typeface="Cambria Math" charset="0"/>
                              </a:rPr>
                            </m:ctrlPr>
                          </m:fPr>
                          <m:num>
                            <m:r>
                              <a:rPr lang="en-US" altLang="zh-CN" sz="2000" b="0" i="1" smtClean="0">
                                <a:solidFill>
                                  <a:schemeClr val="tx1"/>
                                </a:solidFill>
                                <a:latin typeface="Cambria Math" charset="0"/>
                                <a:ea typeface="Cambria Math" charset="0"/>
                                <a:cs typeface="Cambria Math" charset="0"/>
                              </a:rPr>
                              <m:t>𝑓𝑅</m:t>
                            </m:r>
                          </m:num>
                          <m:den>
                            <m:r>
                              <a:rPr lang="en-US" altLang="zh-CN" sz="2000" b="0" i="1" smtClean="0">
                                <a:solidFill>
                                  <a:schemeClr val="tx1"/>
                                </a:solidFill>
                                <a:latin typeface="Cambria Math" charset="0"/>
                                <a:ea typeface="Cambria Math" charset="0"/>
                                <a:cs typeface="Cambria Math" charset="0"/>
                              </a:rPr>
                              <m:t>2</m:t>
                            </m:r>
                          </m:den>
                        </m:f>
                        <m:r>
                          <a:rPr lang="en-US" altLang="zh-CN" sz="2000" b="0" i="1" smtClean="0">
                            <a:solidFill>
                              <a:schemeClr val="tx1"/>
                            </a:solidFill>
                            <a:latin typeface="Cambria Math" charset="0"/>
                            <a:ea typeface="Cambria Math" charset="0"/>
                            <a:cs typeface="Cambria Math" charset="0"/>
                          </a:rPr>
                          <m:t>±</m:t>
                        </m:r>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d>
                              <m:dPr>
                                <m:ctrlPr>
                                  <a:rPr lang="en-US" altLang="zh-CN" sz="2000" b="0" i="1" smtClean="0">
                                    <a:solidFill>
                                      <a:schemeClr val="tx1"/>
                                    </a:solidFill>
                                    <a:latin typeface="Cambria Math" panose="02040503050406030204" pitchFamily="18" charset="0"/>
                                    <a:ea typeface="Cambria Math" charset="0"/>
                                    <a:cs typeface="Cambria Math" charset="0"/>
                                  </a:rPr>
                                </m:ctrlPr>
                              </m:dPr>
                              <m:e>
                                <m:f>
                                  <m:fPr>
                                    <m:ctrlPr>
                                      <a:rPr lang="en-US" altLang="zh-CN" sz="2000" b="0" i="1" smtClean="0">
                                        <a:solidFill>
                                          <a:schemeClr val="tx1"/>
                                        </a:solidFill>
                                        <a:latin typeface="Cambria Math" panose="02040503050406030204" pitchFamily="18" charset="0"/>
                                        <a:ea typeface="Cambria Math" charset="0"/>
                                        <a:cs typeface="Cambria Math" charset="0"/>
                                      </a:rPr>
                                    </m:ctrlPr>
                                  </m:fPr>
                                  <m:num>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r>
                                          <a:rPr lang="en-US" altLang="zh-CN" sz="2000" b="0" i="1" smtClean="0">
                                            <a:solidFill>
                                              <a:schemeClr val="tx1"/>
                                            </a:solidFill>
                                            <a:latin typeface="Cambria Math" charset="0"/>
                                            <a:ea typeface="Cambria Math" charset="0"/>
                                            <a:cs typeface="Cambria Math" charset="0"/>
                                          </a:rPr>
                                          <m:t>𝑓</m:t>
                                        </m:r>
                                      </m:e>
                                      <m:sup>
                                        <m:r>
                                          <a:rPr lang="en-US" altLang="zh-CN" sz="2000" b="0" i="1" smtClean="0">
                                            <a:solidFill>
                                              <a:schemeClr val="tx1"/>
                                            </a:solidFill>
                                            <a:latin typeface="Cambria Math" charset="0"/>
                                            <a:ea typeface="Cambria Math" charset="0"/>
                                            <a:cs typeface="Cambria Math" charset="0"/>
                                          </a:rPr>
                                          <m:t>2</m:t>
                                        </m:r>
                                      </m:sup>
                                    </m:sSup>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r>
                                          <a:rPr lang="en-US" altLang="zh-CN" sz="2000" b="0" i="1" smtClean="0">
                                            <a:solidFill>
                                              <a:schemeClr val="tx1"/>
                                            </a:solidFill>
                                            <a:latin typeface="Cambria Math" charset="0"/>
                                            <a:ea typeface="Cambria Math" charset="0"/>
                                            <a:cs typeface="Cambria Math" charset="0"/>
                                          </a:rPr>
                                          <m:t>𝑅</m:t>
                                        </m:r>
                                      </m:e>
                                      <m:sup>
                                        <m:r>
                                          <a:rPr lang="en-US" altLang="zh-CN" sz="2000" b="0" i="1" smtClean="0">
                                            <a:solidFill>
                                              <a:schemeClr val="tx1"/>
                                            </a:solidFill>
                                            <a:latin typeface="Cambria Math" charset="0"/>
                                            <a:ea typeface="Cambria Math" charset="0"/>
                                            <a:cs typeface="Cambria Math" charset="0"/>
                                          </a:rPr>
                                          <m:t>2</m:t>
                                        </m:r>
                                      </m:sup>
                                    </m:sSup>
                                  </m:num>
                                  <m:den>
                                    <m:r>
                                      <a:rPr lang="en-US" altLang="zh-CN" sz="2000" b="0" i="1" smtClean="0">
                                        <a:solidFill>
                                          <a:schemeClr val="tx1"/>
                                        </a:solidFill>
                                        <a:latin typeface="Cambria Math" charset="0"/>
                                        <a:ea typeface="Cambria Math" charset="0"/>
                                        <a:cs typeface="Cambria Math" charset="0"/>
                                      </a:rPr>
                                      <m:t>4</m:t>
                                    </m:r>
                                  </m:den>
                                </m:f>
                                <m:r>
                                  <a:rPr lang="en-US" altLang="zh-CN" sz="2000" b="0" i="1" smtClean="0">
                                    <a:solidFill>
                                      <a:schemeClr val="tx1"/>
                                    </a:solidFill>
                                    <a:latin typeface="Cambria Math" charset="0"/>
                                    <a:ea typeface="Cambria Math" charset="0"/>
                                    <a:cs typeface="Cambria Math" charset="0"/>
                                  </a:rPr>
                                  <m:t>−</m:t>
                                </m:r>
                                <m:r>
                                  <a:rPr lang="en-US" altLang="zh-CN" sz="2000" b="0" i="1" smtClean="0">
                                    <a:solidFill>
                                      <a:schemeClr val="tx1"/>
                                    </a:solidFill>
                                    <a:latin typeface="Cambria Math" charset="0"/>
                                    <a:ea typeface="Cambria Math" charset="0"/>
                                    <a:cs typeface="Cambria Math" charset="0"/>
                                  </a:rPr>
                                  <m:t>𝑅</m:t>
                                </m:r>
                                <m:f>
                                  <m:fPr>
                                    <m:ctrlPr>
                                      <a:rPr lang="en-US" altLang="zh-CN" sz="2000" b="0" i="1" smtClean="0">
                                        <a:solidFill>
                                          <a:schemeClr val="tx1"/>
                                        </a:solidFill>
                                        <a:latin typeface="Cambria Math" panose="02040503050406030204" pitchFamily="18" charset="0"/>
                                        <a:ea typeface="Cambria Math" charset="0"/>
                                        <a:cs typeface="Cambria Math" charset="0"/>
                                      </a:rPr>
                                    </m:ctrlPr>
                                  </m:fPr>
                                  <m:num>
                                    <m:r>
                                      <a:rPr lang="en-US" altLang="zh-CN" sz="2000" i="1" smtClean="0">
                                        <a:solidFill>
                                          <a:schemeClr val="tx1"/>
                                        </a:solidFill>
                                        <a:latin typeface="Cambria Math" charset="0"/>
                                        <a:ea typeface="Cambria Math" charset="0"/>
                                        <a:cs typeface="Cambria Math" charset="0"/>
                                      </a:rPr>
                                      <m:t>𝜕</m:t>
                                    </m:r>
                                    <m:r>
                                      <m:rPr>
                                        <m:sty m:val="p"/>
                                      </m:rPr>
                                      <a:rPr lang="el-GR" altLang="zh-CN" sz="2000" i="1" smtClean="0">
                                        <a:solidFill>
                                          <a:schemeClr val="tx1"/>
                                        </a:solidFill>
                                        <a:latin typeface="Cambria Math" charset="0"/>
                                        <a:ea typeface="Cambria Math" charset="0"/>
                                        <a:cs typeface="Cambria Math" charset="0"/>
                                      </a:rPr>
                                      <m:t>Φ</m:t>
                                    </m:r>
                                  </m:num>
                                  <m:den>
                                    <m:r>
                                      <a:rPr lang="en-US" altLang="zh-CN" sz="2000" i="1">
                                        <a:solidFill>
                                          <a:schemeClr val="tx1"/>
                                        </a:solidFill>
                                        <a:latin typeface="Cambria Math" charset="0"/>
                                        <a:ea typeface="Cambria Math" charset="0"/>
                                        <a:cs typeface="Cambria Math" charset="0"/>
                                      </a:rPr>
                                      <m:t>𝜕</m:t>
                                    </m:r>
                                    <m:r>
                                      <a:rPr lang="en-US" altLang="zh-CN" sz="2000" b="0" i="1" smtClean="0">
                                        <a:solidFill>
                                          <a:schemeClr val="tx1"/>
                                        </a:solidFill>
                                        <a:latin typeface="Cambria Math" charset="0"/>
                                        <a:ea typeface="Cambria Math" charset="0"/>
                                        <a:cs typeface="Cambria Math" charset="0"/>
                                      </a:rPr>
                                      <m:t>𝑛</m:t>
                                    </m:r>
                                  </m:den>
                                </m:f>
                              </m:e>
                            </m:d>
                          </m:e>
                          <m:sup>
                            <m:r>
                              <a:rPr lang="en-US" altLang="zh-CN" sz="2000" b="0" i="1" smtClean="0">
                                <a:solidFill>
                                  <a:schemeClr val="tx1"/>
                                </a:solidFill>
                                <a:latin typeface="Cambria Math" charset="0"/>
                                <a:ea typeface="Cambria Math" charset="0"/>
                                <a:cs typeface="Cambria Math" charset="0"/>
                              </a:rPr>
                              <m:t>1/2</m:t>
                            </m:r>
                          </m:sup>
                        </m:sSup>
                      </m:oMath>
                    </m:oMathPara>
                  </a14:m>
                  <a:endParaRPr lang="en-US" altLang="zh-CN" sz="2000" b="1"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277282" y="2584514"/>
                  <a:ext cx="3652667" cy="863250"/>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503001" y="2816084"/>
              <a:ext cx="6108641" cy="400110"/>
            </a:xfrm>
            <a:prstGeom prst="rect">
              <a:avLst/>
            </a:prstGeom>
          </p:spPr>
          <p:txBody>
            <a:bodyPr wrap="square">
              <a:spAutoFit/>
            </a:bodyPr>
            <a:lstStyle/>
            <a:p>
              <a:r>
                <a:rPr lang="en-US" altLang="zh-CN" sz="2000">
                  <a:ea typeface="Arial" charset="0"/>
                  <a:cs typeface="Arial" charset="0"/>
                </a:rPr>
                <a:t>Gradient</a:t>
              </a:r>
              <a:r>
                <a:rPr lang="zh-CN" altLang="en-US" sz="2000" dirty="0">
                  <a:ea typeface="Arial" charset="0"/>
                  <a:cs typeface="Arial" charset="0"/>
                </a:rPr>
                <a:t> </a:t>
              </a:r>
              <a:r>
                <a:rPr lang="en-US" altLang="zh-CN" sz="2000" dirty="0">
                  <a:ea typeface="Arial" charset="0"/>
                  <a:cs typeface="Arial" charset="0"/>
                </a:rPr>
                <a:t>wind</a:t>
              </a:r>
              <a:endParaRPr lang="en-US" sz="2000" dirty="0">
                <a:ea typeface="Arial" charset="0"/>
                <a:cs typeface="Arial" charset="0"/>
              </a:endParaRPr>
            </a:p>
          </p:txBody>
        </p:sp>
        <mc:AlternateContent xmlns:mc="http://schemas.openxmlformats.org/markup-compatibility/2006" xmlns:a14="http://schemas.microsoft.com/office/drawing/2010/main">
          <mc:Choice Requires="a14">
            <p:sp>
              <p:nvSpPr>
                <p:cNvPr id="6" name="Rectangle 5"/>
                <p:cNvSpPr/>
                <p:nvPr/>
              </p:nvSpPr>
              <p:spPr>
                <a:xfrm>
                  <a:off x="2338368" y="3414160"/>
                  <a:ext cx="4381392" cy="863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charset="0"/>
                            <a:ea typeface="Cambria Math" charset="0"/>
                            <a:cs typeface="Cambria Math" charset="0"/>
                          </a:rPr>
                          <m:t>𝑉𝑅</m:t>
                        </m:r>
                        <m:r>
                          <a:rPr lang="en-US" altLang="zh-CN" sz="2000" b="0" i="1" smtClean="0">
                            <a:solidFill>
                              <a:schemeClr val="tx1"/>
                            </a:solidFill>
                            <a:latin typeface="Cambria Math" charset="0"/>
                            <a:ea typeface="Cambria Math" charset="0"/>
                            <a:cs typeface="Cambria Math" charset="0"/>
                          </a:rPr>
                          <m:t>=−</m:t>
                        </m:r>
                        <m:r>
                          <a:rPr lang="en-US" altLang="zh-CN" sz="2000" i="1">
                            <a:latin typeface="Cambria Math" charset="0"/>
                            <a:ea typeface="Cambria Math" charset="0"/>
                            <a:cs typeface="Cambria Math" charset="0"/>
                          </a:rPr>
                          <m:t>𝑓</m:t>
                        </m:r>
                        <m:sSup>
                          <m:sSupPr>
                            <m:ctrlPr>
                              <a:rPr lang="en-US" altLang="zh-CN" sz="2000" i="1">
                                <a:latin typeface="Cambria Math" panose="02040503050406030204" pitchFamily="18" charset="0"/>
                                <a:ea typeface="Cambria Math" charset="0"/>
                                <a:cs typeface="Cambria Math" charset="0"/>
                              </a:rPr>
                            </m:ctrlPr>
                          </m:sSupPr>
                          <m:e>
                            <m:r>
                              <a:rPr lang="en-US" altLang="zh-CN" sz="2000" i="1">
                                <a:latin typeface="Cambria Math" charset="0"/>
                                <a:ea typeface="Cambria Math" charset="0"/>
                                <a:cs typeface="Cambria Math" charset="0"/>
                              </a:rPr>
                              <m:t>𝑅</m:t>
                            </m:r>
                          </m:e>
                          <m:sup>
                            <m:r>
                              <a:rPr lang="en-US" altLang="zh-CN" sz="2000" i="1">
                                <a:latin typeface="Cambria Math" charset="0"/>
                                <a:ea typeface="Cambria Math" charset="0"/>
                                <a:cs typeface="Cambria Math" charset="0"/>
                              </a:rPr>
                              <m:t>2</m:t>
                            </m:r>
                          </m:sup>
                        </m:sSup>
                        <m:r>
                          <a:rPr lang="en-US" altLang="zh-CN" sz="2000" i="1">
                            <a:latin typeface="Cambria Math" charset="0"/>
                            <a:ea typeface="Cambria Math" charset="0"/>
                            <a:cs typeface="Cambria Math" charset="0"/>
                          </a:rPr>
                          <m:t>/2±</m:t>
                        </m:r>
                        <m:r>
                          <a:rPr lang="en-US" altLang="zh-CN" sz="2000" b="0" i="1" smtClean="0">
                            <a:solidFill>
                              <a:schemeClr val="tx1"/>
                            </a:solidFill>
                            <a:latin typeface="Cambria Math" charset="0"/>
                            <a:ea typeface="Cambria Math" charset="0"/>
                            <a:cs typeface="Cambria Math" charset="0"/>
                          </a:rPr>
                          <m:t>𝑅</m:t>
                        </m:r>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d>
                              <m:dPr>
                                <m:ctrlPr>
                                  <a:rPr lang="en-US" altLang="zh-CN" sz="2000" b="0" i="1" smtClean="0">
                                    <a:solidFill>
                                      <a:schemeClr val="tx1"/>
                                    </a:solidFill>
                                    <a:latin typeface="Cambria Math" panose="02040503050406030204" pitchFamily="18" charset="0"/>
                                    <a:ea typeface="Cambria Math" charset="0"/>
                                    <a:cs typeface="Cambria Math" charset="0"/>
                                  </a:rPr>
                                </m:ctrlPr>
                              </m:dPr>
                              <m:e>
                                <m:f>
                                  <m:fPr>
                                    <m:ctrlPr>
                                      <a:rPr lang="en-US" altLang="zh-CN" sz="2000" b="0" i="1" smtClean="0">
                                        <a:solidFill>
                                          <a:schemeClr val="tx1"/>
                                        </a:solidFill>
                                        <a:latin typeface="Cambria Math" panose="02040503050406030204" pitchFamily="18" charset="0"/>
                                        <a:ea typeface="Cambria Math" charset="0"/>
                                        <a:cs typeface="Cambria Math" charset="0"/>
                                      </a:rPr>
                                    </m:ctrlPr>
                                  </m:fPr>
                                  <m:num>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r>
                                          <a:rPr lang="en-US" altLang="zh-CN" sz="2000" b="0" i="1" smtClean="0">
                                            <a:solidFill>
                                              <a:schemeClr val="tx1"/>
                                            </a:solidFill>
                                            <a:latin typeface="Cambria Math" charset="0"/>
                                            <a:ea typeface="Cambria Math" charset="0"/>
                                            <a:cs typeface="Cambria Math" charset="0"/>
                                          </a:rPr>
                                          <m:t>𝑓</m:t>
                                        </m:r>
                                      </m:e>
                                      <m:sup>
                                        <m:r>
                                          <a:rPr lang="en-US" altLang="zh-CN" sz="2000" b="0" i="1" smtClean="0">
                                            <a:solidFill>
                                              <a:schemeClr val="tx1"/>
                                            </a:solidFill>
                                            <a:latin typeface="Cambria Math" charset="0"/>
                                            <a:ea typeface="Cambria Math" charset="0"/>
                                            <a:cs typeface="Cambria Math" charset="0"/>
                                          </a:rPr>
                                          <m:t>2</m:t>
                                        </m:r>
                                      </m:sup>
                                    </m:sSup>
                                    <m:sSup>
                                      <m:sSupPr>
                                        <m:ctrlPr>
                                          <a:rPr lang="en-US" altLang="zh-CN" sz="2000" b="0" i="1" smtClean="0">
                                            <a:solidFill>
                                              <a:schemeClr val="tx1"/>
                                            </a:solidFill>
                                            <a:latin typeface="Cambria Math" panose="02040503050406030204" pitchFamily="18" charset="0"/>
                                            <a:ea typeface="Cambria Math" charset="0"/>
                                            <a:cs typeface="Cambria Math" charset="0"/>
                                          </a:rPr>
                                        </m:ctrlPr>
                                      </m:sSupPr>
                                      <m:e>
                                        <m:r>
                                          <a:rPr lang="en-US" altLang="zh-CN" sz="2000" b="0" i="1" smtClean="0">
                                            <a:solidFill>
                                              <a:schemeClr val="tx1"/>
                                            </a:solidFill>
                                            <a:latin typeface="Cambria Math" charset="0"/>
                                            <a:ea typeface="Cambria Math" charset="0"/>
                                            <a:cs typeface="Cambria Math" charset="0"/>
                                          </a:rPr>
                                          <m:t>𝑅</m:t>
                                        </m:r>
                                      </m:e>
                                      <m:sup>
                                        <m:r>
                                          <a:rPr lang="en-US" altLang="zh-CN" sz="2000" b="0" i="1" smtClean="0">
                                            <a:solidFill>
                                              <a:schemeClr val="tx1"/>
                                            </a:solidFill>
                                            <a:latin typeface="Cambria Math" charset="0"/>
                                            <a:ea typeface="Cambria Math" charset="0"/>
                                            <a:cs typeface="Cambria Math" charset="0"/>
                                          </a:rPr>
                                          <m:t>2</m:t>
                                        </m:r>
                                      </m:sup>
                                    </m:sSup>
                                  </m:num>
                                  <m:den>
                                    <m:r>
                                      <a:rPr lang="en-US" altLang="zh-CN" sz="2000" b="0" i="1" smtClean="0">
                                        <a:solidFill>
                                          <a:schemeClr val="tx1"/>
                                        </a:solidFill>
                                        <a:latin typeface="Cambria Math" charset="0"/>
                                        <a:ea typeface="Cambria Math" charset="0"/>
                                        <a:cs typeface="Cambria Math" charset="0"/>
                                      </a:rPr>
                                      <m:t>4</m:t>
                                    </m:r>
                                  </m:den>
                                </m:f>
                                <m:r>
                                  <a:rPr lang="en-US" altLang="zh-CN" sz="2000" b="0" i="1" smtClean="0">
                                    <a:solidFill>
                                      <a:schemeClr val="tx1"/>
                                    </a:solidFill>
                                    <a:latin typeface="Cambria Math" charset="0"/>
                                    <a:ea typeface="Cambria Math" charset="0"/>
                                    <a:cs typeface="Cambria Math" charset="0"/>
                                  </a:rPr>
                                  <m:t>−</m:t>
                                </m:r>
                                <m:r>
                                  <a:rPr lang="en-US" altLang="zh-CN" sz="2000" b="0" i="1" smtClean="0">
                                    <a:solidFill>
                                      <a:schemeClr val="tx1"/>
                                    </a:solidFill>
                                    <a:latin typeface="Cambria Math" charset="0"/>
                                    <a:ea typeface="Cambria Math" charset="0"/>
                                    <a:cs typeface="Cambria Math" charset="0"/>
                                  </a:rPr>
                                  <m:t>𝑅</m:t>
                                </m:r>
                                <m:f>
                                  <m:fPr>
                                    <m:ctrlPr>
                                      <a:rPr lang="en-US" altLang="zh-CN" sz="2000" b="0" i="1" smtClean="0">
                                        <a:solidFill>
                                          <a:schemeClr val="tx1"/>
                                        </a:solidFill>
                                        <a:latin typeface="Cambria Math" panose="02040503050406030204" pitchFamily="18" charset="0"/>
                                        <a:ea typeface="Cambria Math" charset="0"/>
                                        <a:cs typeface="Cambria Math" charset="0"/>
                                      </a:rPr>
                                    </m:ctrlPr>
                                  </m:fPr>
                                  <m:num>
                                    <m:r>
                                      <a:rPr lang="en-US" altLang="zh-CN" sz="2000" i="1" smtClean="0">
                                        <a:solidFill>
                                          <a:schemeClr val="tx1"/>
                                        </a:solidFill>
                                        <a:latin typeface="Cambria Math" charset="0"/>
                                        <a:ea typeface="Cambria Math" charset="0"/>
                                        <a:cs typeface="Cambria Math" charset="0"/>
                                      </a:rPr>
                                      <m:t>𝜕</m:t>
                                    </m:r>
                                    <m:r>
                                      <m:rPr>
                                        <m:sty m:val="p"/>
                                      </m:rPr>
                                      <a:rPr lang="el-GR" altLang="zh-CN" sz="2000" i="1" smtClean="0">
                                        <a:solidFill>
                                          <a:schemeClr val="tx1"/>
                                        </a:solidFill>
                                        <a:latin typeface="Cambria Math" charset="0"/>
                                        <a:ea typeface="Cambria Math" charset="0"/>
                                        <a:cs typeface="Cambria Math" charset="0"/>
                                      </a:rPr>
                                      <m:t>Φ</m:t>
                                    </m:r>
                                  </m:num>
                                  <m:den>
                                    <m:r>
                                      <a:rPr lang="en-US" altLang="zh-CN" sz="2000" i="1">
                                        <a:solidFill>
                                          <a:schemeClr val="tx1"/>
                                        </a:solidFill>
                                        <a:latin typeface="Cambria Math" charset="0"/>
                                        <a:ea typeface="Cambria Math" charset="0"/>
                                        <a:cs typeface="Cambria Math" charset="0"/>
                                      </a:rPr>
                                      <m:t>𝜕</m:t>
                                    </m:r>
                                    <m:r>
                                      <a:rPr lang="en-US" altLang="zh-CN" sz="2000" b="0" i="1" smtClean="0">
                                        <a:solidFill>
                                          <a:schemeClr val="tx1"/>
                                        </a:solidFill>
                                        <a:latin typeface="Cambria Math" charset="0"/>
                                        <a:ea typeface="Cambria Math" charset="0"/>
                                        <a:cs typeface="Cambria Math" charset="0"/>
                                      </a:rPr>
                                      <m:t>𝑛</m:t>
                                    </m:r>
                                  </m:den>
                                </m:f>
                              </m:e>
                            </m:d>
                          </m:e>
                          <m:sup>
                            <m:r>
                              <a:rPr lang="en-US" altLang="zh-CN" sz="2000" b="0" i="1" smtClean="0">
                                <a:solidFill>
                                  <a:schemeClr val="tx1"/>
                                </a:solidFill>
                                <a:latin typeface="Cambria Math" charset="0"/>
                                <a:ea typeface="Cambria Math" charset="0"/>
                                <a:cs typeface="Cambria Math" charset="0"/>
                              </a:rPr>
                              <m:t>1/2</m:t>
                            </m:r>
                          </m:sup>
                        </m:sSup>
                      </m:oMath>
                    </m:oMathPara>
                  </a14:m>
                  <a:endParaRPr lang="en-US" altLang="zh-CN" sz="20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38368" y="3414160"/>
                  <a:ext cx="4381392" cy="863250"/>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126244" y="3723412"/>
              <a:ext cx="2151038" cy="369332"/>
            </a:xfrm>
            <a:prstGeom prst="rect">
              <a:avLst/>
            </a:prstGeom>
          </p:spPr>
          <p:txBody>
            <a:bodyPr wrap="none">
              <a:spAutoFit/>
            </a:bodyPr>
            <a:lstStyle/>
            <a:p>
              <a:r>
                <a:rPr lang="en-US" altLang="zh-CN" dirty="0">
                  <a:solidFill>
                    <a:srgbClr val="FF0000"/>
                  </a:solidFill>
                  <a:ea typeface="Arial" charset="0"/>
                  <a:cs typeface="Arial" charset="0"/>
                </a:rPr>
                <a:t>Times</a:t>
              </a:r>
              <a:r>
                <a:rPr lang="zh-CN" altLang="en-US" dirty="0">
                  <a:solidFill>
                    <a:srgbClr val="FF0000"/>
                  </a:solidFill>
                  <a:ea typeface="Arial" charset="0"/>
                  <a:cs typeface="Arial" charset="0"/>
                </a:rPr>
                <a:t> </a:t>
              </a:r>
              <a:r>
                <a:rPr lang="en-US" altLang="zh-CN" dirty="0">
                  <a:solidFill>
                    <a:srgbClr val="FF0000"/>
                  </a:solidFill>
                  <a:ea typeface="Arial" charset="0"/>
                  <a:cs typeface="Arial" charset="0"/>
                </a:rPr>
                <a:t>R</a:t>
              </a:r>
              <a:r>
                <a:rPr lang="zh-CN" altLang="en-US" dirty="0">
                  <a:solidFill>
                    <a:srgbClr val="FF0000"/>
                  </a:solidFill>
                  <a:ea typeface="Arial" charset="0"/>
                  <a:cs typeface="Arial" charset="0"/>
                </a:rPr>
                <a:t> </a:t>
              </a:r>
              <a:r>
                <a:rPr lang="en-US" altLang="zh-CN" dirty="0">
                  <a:ea typeface="Arial" charset="0"/>
                  <a:cs typeface="Arial" charset="0"/>
                </a:rPr>
                <a:t>both</a:t>
              </a:r>
              <a:r>
                <a:rPr lang="zh-CN" altLang="en-US" dirty="0">
                  <a:ea typeface="Arial" charset="0"/>
                  <a:cs typeface="Arial" charset="0"/>
                </a:rPr>
                <a:t> </a:t>
              </a:r>
              <a:r>
                <a:rPr lang="en-US" altLang="zh-CN" dirty="0">
                  <a:ea typeface="Arial" charset="0"/>
                  <a:cs typeface="Arial" charset="0"/>
                </a:rPr>
                <a:t>sides</a:t>
              </a:r>
              <a:endParaRPr lang="en-US" dirty="0"/>
            </a:p>
          </p:txBody>
        </p:sp>
      </p:grpSp>
      <p:sp>
        <p:nvSpPr>
          <p:cNvPr id="8" name="Rectangle 7"/>
          <p:cNvSpPr/>
          <p:nvPr/>
        </p:nvSpPr>
        <p:spPr>
          <a:xfrm>
            <a:off x="103678" y="179909"/>
            <a:ext cx="8031366" cy="523220"/>
          </a:xfrm>
          <a:prstGeom prst="rect">
            <a:avLst/>
          </a:prstGeom>
        </p:spPr>
        <p:txBody>
          <a:bodyPr wrap="none">
            <a:spAutoFit/>
          </a:bodyPr>
          <a:lstStyle/>
          <a:p>
            <a:pPr eaLnBrk="1" hangingPunct="1"/>
            <a:r>
              <a:rPr lang="en-US" altLang="zh-CN" sz="2800" b="1" dirty="0">
                <a:solidFill>
                  <a:srgbClr val="FFFF00"/>
                </a:solidFill>
                <a:ea typeface="Arial" charset="0"/>
                <a:cs typeface="Arial" charset="0"/>
              </a:rPr>
              <a:t>A</a:t>
            </a:r>
            <a:r>
              <a:rPr lang="en-US" sz="2800" b="1" dirty="0">
                <a:solidFill>
                  <a:srgbClr val="FFFF00"/>
                </a:solidFill>
                <a:ea typeface="Arial" charset="0"/>
                <a:cs typeface="Arial" charset="0"/>
              </a:rPr>
              <a:t>bsolute angular momentum</a:t>
            </a:r>
            <a:r>
              <a:rPr lang="zh-CN" altLang="en-US" sz="2800" b="1" dirty="0">
                <a:solidFill>
                  <a:srgbClr val="FFFF00"/>
                </a:solidFill>
                <a:ea typeface="Arial" charset="0"/>
                <a:cs typeface="Arial" charset="0"/>
              </a:rPr>
              <a:t> </a:t>
            </a:r>
            <a:r>
              <a:rPr lang="en-US" altLang="zh-CN" sz="2800" b="1" dirty="0">
                <a:solidFill>
                  <a:srgbClr val="FFFF00"/>
                </a:solidFill>
                <a:ea typeface="Arial" charset="0"/>
                <a:cs typeface="Arial" charset="0"/>
              </a:rPr>
              <a:t>of</a:t>
            </a:r>
            <a:r>
              <a:rPr lang="zh-CN" altLang="en-US" sz="2800" b="1" dirty="0">
                <a:solidFill>
                  <a:srgbClr val="FFFF00"/>
                </a:solidFill>
                <a:ea typeface="Arial" charset="0"/>
                <a:cs typeface="Arial" charset="0"/>
              </a:rPr>
              <a:t> </a:t>
            </a:r>
            <a:r>
              <a:rPr lang="en-US" altLang="zh-CN" sz="2800" b="1" dirty="0">
                <a:solidFill>
                  <a:srgbClr val="FFFF00"/>
                </a:solidFill>
                <a:ea typeface="Arial" charset="0"/>
                <a:cs typeface="Arial" charset="0"/>
              </a:rPr>
              <a:t>gradient</a:t>
            </a:r>
            <a:r>
              <a:rPr lang="zh-CN" altLang="en-US" sz="2800" b="1" dirty="0">
                <a:solidFill>
                  <a:srgbClr val="FFFF00"/>
                </a:solidFill>
                <a:ea typeface="Arial" charset="0"/>
                <a:cs typeface="Arial" charset="0"/>
              </a:rPr>
              <a:t> </a:t>
            </a:r>
            <a:r>
              <a:rPr lang="en-US" altLang="zh-CN" sz="2800" b="1" dirty="0">
                <a:solidFill>
                  <a:srgbClr val="FFFF00"/>
                </a:solidFill>
                <a:ea typeface="Arial" charset="0"/>
                <a:cs typeface="Arial" charset="0"/>
              </a:rPr>
              <a:t>wind</a:t>
            </a:r>
            <a:endParaRPr lang="en-US" altLang="zh-CN" sz="2800" b="1" dirty="0">
              <a:solidFill>
                <a:srgbClr val="FFFF00"/>
              </a:solidFill>
            </a:endParaRPr>
          </a:p>
        </p:txBody>
      </p:sp>
      <p:sp>
        <p:nvSpPr>
          <p:cNvPr id="9" name="Rectangle 8"/>
          <p:cNvSpPr/>
          <p:nvPr/>
        </p:nvSpPr>
        <p:spPr>
          <a:xfrm>
            <a:off x="488593" y="2601405"/>
            <a:ext cx="3436228" cy="646331"/>
          </a:xfrm>
          <a:prstGeom prst="rect">
            <a:avLst/>
          </a:prstGeom>
        </p:spPr>
        <p:txBody>
          <a:bodyPr wrap="square">
            <a:spAutoFit/>
          </a:bodyPr>
          <a:lstStyle/>
          <a:p>
            <a:pPr eaLnBrk="1" hangingPunct="1"/>
            <a:r>
              <a:rPr lang="en-US" altLang="zh-CN" b="1" dirty="0">
                <a:ea typeface="Arial" charset="0"/>
                <a:cs typeface="Arial" charset="0"/>
              </a:rPr>
              <a:t>A</a:t>
            </a:r>
            <a:r>
              <a:rPr lang="en-US" b="1" dirty="0">
                <a:ea typeface="Arial" charset="0"/>
                <a:cs typeface="Arial" charset="0"/>
              </a:rPr>
              <a:t>bsolute angular momentum</a:t>
            </a:r>
            <a:r>
              <a:rPr lang="zh-CN" altLang="en-US" b="1" dirty="0">
                <a:ea typeface="Arial" charset="0"/>
                <a:cs typeface="Arial" charset="0"/>
              </a:rPr>
              <a:t> </a:t>
            </a:r>
            <a:r>
              <a:rPr lang="en-US" altLang="zh-CN" b="1" dirty="0">
                <a:ea typeface="Arial" charset="0"/>
                <a:cs typeface="Arial" charset="0"/>
              </a:rPr>
              <a:t>of</a:t>
            </a:r>
            <a:r>
              <a:rPr lang="zh-CN" altLang="en-US" b="1" dirty="0">
                <a:ea typeface="Arial" charset="0"/>
                <a:cs typeface="Arial" charset="0"/>
              </a:rPr>
              <a:t> </a:t>
            </a:r>
            <a:r>
              <a:rPr lang="en-US" altLang="zh-CN" b="1" dirty="0">
                <a:ea typeface="Arial" charset="0"/>
                <a:cs typeface="Arial" charset="0"/>
              </a:rPr>
              <a:t>gradient</a:t>
            </a:r>
            <a:r>
              <a:rPr lang="zh-CN" altLang="en-US" b="1" dirty="0">
                <a:ea typeface="Arial" charset="0"/>
                <a:cs typeface="Arial" charset="0"/>
              </a:rPr>
              <a:t> </a:t>
            </a:r>
            <a:r>
              <a:rPr lang="en-US" altLang="zh-CN" b="1" dirty="0">
                <a:ea typeface="Arial" charset="0"/>
                <a:cs typeface="Arial" charset="0"/>
              </a:rPr>
              <a:t>wind</a:t>
            </a:r>
            <a:endParaRPr lang="en-US" altLang="zh-CN" b="1" dirty="0"/>
          </a:p>
        </p:txBody>
      </p:sp>
      <mc:AlternateContent xmlns:mc="http://schemas.openxmlformats.org/markup-compatibility/2006" xmlns:a14="http://schemas.microsoft.com/office/drawing/2010/main">
        <mc:Choice Requires="a14">
          <p:sp>
            <p:nvSpPr>
              <p:cNvPr id="10" name="Rectangle 9"/>
              <p:cNvSpPr/>
              <p:nvPr/>
            </p:nvSpPr>
            <p:spPr>
              <a:xfrm>
                <a:off x="3954135" y="2437892"/>
                <a:ext cx="4113690" cy="863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charset="0"/>
                          <a:ea typeface="Cambria Math" charset="0"/>
                          <a:cs typeface="Cambria Math" charset="0"/>
                        </a:rPr>
                        <m:t>𝑉𝑅</m:t>
                      </m:r>
                      <m:r>
                        <a:rPr lang="en-US" altLang="zh-CN" sz="2000" b="0" i="1" smtClean="0">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𝑓</m:t>
                          </m:r>
                          <m:sSup>
                            <m:sSupPr>
                              <m:ctrlPr>
                                <a:rPr lang="en-US" altLang="zh-CN" sz="2000" i="1">
                                  <a:latin typeface="Cambria Math" panose="02040503050406030204" pitchFamily="18" charset="0"/>
                                  <a:ea typeface="Cambria Math" charset="0"/>
                                  <a:cs typeface="Cambria Math" charset="0"/>
                                </a:rPr>
                              </m:ctrlPr>
                            </m:sSupPr>
                            <m:e>
                              <m:r>
                                <a:rPr lang="en-US" altLang="zh-CN" sz="2000" i="1">
                                  <a:latin typeface="Cambria Math" charset="0"/>
                                  <a:ea typeface="Cambria Math" charset="0"/>
                                  <a:cs typeface="Cambria Math" charset="0"/>
                                </a:rPr>
                                <m:t>𝑅</m:t>
                              </m:r>
                            </m:e>
                            <m:sup>
                              <m:r>
                                <a:rPr lang="en-US" altLang="zh-CN" sz="2000" i="1">
                                  <a:latin typeface="Cambria Math" charset="0"/>
                                  <a:ea typeface="Cambria Math" charset="0"/>
                                  <a:cs typeface="Cambria Math" charset="0"/>
                                </a:rPr>
                                <m:t>2</m:t>
                              </m:r>
                            </m:sup>
                          </m:sSup>
                        </m:num>
                        <m:den>
                          <m:r>
                            <a:rPr lang="en-US" altLang="zh-CN" sz="2000" i="1">
                              <a:latin typeface="Cambria Math" charset="0"/>
                              <a:ea typeface="Cambria Math" charset="0"/>
                              <a:cs typeface="Cambria Math" charset="0"/>
                            </a:rPr>
                            <m:t>2</m:t>
                          </m:r>
                        </m:den>
                      </m:f>
                      <m:r>
                        <a:rPr lang="en-US" altLang="zh-CN" sz="2000" b="0" i="1" smtClean="0">
                          <a:latin typeface="Cambria Math" charset="0"/>
                          <a:ea typeface="Cambria Math" charset="0"/>
                          <a:cs typeface="Cambria Math" charset="0"/>
                        </a:rPr>
                        <m:t>=</m:t>
                      </m:r>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𝑅</m:t>
                      </m:r>
                      <m:sSup>
                        <m:sSupPr>
                          <m:ctrlPr>
                            <a:rPr lang="en-US" altLang="zh-CN" sz="2000" i="1">
                              <a:latin typeface="Cambria Math" panose="02040503050406030204" pitchFamily="18" charset="0"/>
                              <a:ea typeface="Cambria Math" charset="0"/>
                              <a:cs typeface="Cambria Math" charset="0"/>
                            </a:rPr>
                          </m:ctrlPr>
                        </m:sSupPr>
                        <m:e>
                          <m:d>
                            <m:dPr>
                              <m:ctrlPr>
                                <a:rPr lang="en-US" altLang="zh-CN" sz="2000" i="1">
                                  <a:latin typeface="Cambria Math" panose="02040503050406030204" pitchFamily="18" charset="0"/>
                                  <a:ea typeface="Cambria Math" charset="0"/>
                                  <a:cs typeface="Cambria Math" charset="0"/>
                                </a:rPr>
                              </m:ctrlPr>
                            </m:dPr>
                            <m:e>
                              <m:f>
                                <m:fPr>
                                  <m:ctrlPr>
                                    <a:rPr lang="en-US" altLang="zh-CN" sz="2000" i="1">
                                      <a:latin typeface="Cambria Math" panose="02040503050406030204" pitchFamily="18" charset="0"/>
                                      <a:ea typeface="Cambria Math" charset="0"/>
                                      <a:cs typeface="Cambria Math" charset="0"/>
                                    </a:rPr>
                                  </m:ctrlPr>
                                </m:fPr>
                                <m:num>
                                  <m:sSup>
                                    <m:sSupPr>
                                      <m:ctrlPr>
                                        <a:rPr lang="en-US" altLang="zh-CN" sz="2000" i="1">
                                          <a:latin typeface="Cambria Math" panose="02040503050406030204" pitchFamily="18" charset="0"/>
                                          <a:ea typeface="Cambria Math" charset="0"/>
                                          <a:cs typeface="Cambria Math" charset="0"/>
                                        </a:rPr>
                                      </m:ctrlPr>
                                    </m:sSupPr>
                                    <m:e>
                                      <m:r>
                                        <a:rPr lang="en-US" altLang="zh-CN" sz="2000" i="1">
                                          <a:latin typeface="Cambria Math" charset="0"/>
                                          <a:ea typeface="Cambria Math" charset="0"/>
                                          <a:cs typeface="Cambria Math" charset="0"/>
                                        </a:rPr>
                                        <m:t>𝑓</m:t>
                                      </m:r>
                                    </m:e>
                                    <m:sup>
                                      <m:r>
                                        <a:rPr lang="en-US" altLang="zh-CN" sz="2000" i="1">
                                          <a:latin typeface="Cambria Math" charset="0"/>
                                          <a:ea typeface="Cambria Math" charset="0"/>
                                          <a:cs typeface="Cambria Math" charset="0"/>
                                        </a:rPr>
                                        <m:t>2</m:t>
                                      </m:r>
                                    </m:sup>
                                  </m:sSup>
                                  <m:sSup>
                                    <m:sSupPr>
                                      <m:ctrlPr>
                                        <a:rPr lang="en-US" altLang="zh-CN" sz="2000" i="1">
                                          <a:latin typeface="Cambria Math" panose="02040503050406030204" pitchFamily="18" charset="0"/>
                                          <a:ea typeface="Cambria Math" charset="0"/>
                                          <a:cs typeface="Cambria Math" charset="0"/>
                                        </a:rPr>
                                      </m:ctrlPr>
                                    </m:sSupPr>
                                    <m:e>
                                      <m:r>
                                        <a:rPr lang="en-US" altLang="zh-CN" sz="2000" i="1">
                                          <a:latin typeface="Cambria Math" charset="0"/>
                                          <a:ea typeface="Cambria Math" charset="0"/>
                                          <a:cs typeface="Cambria Math" charset="0"/>
                                        </a:rPr>
                                        <m:t>𝑅</m:t>
                                      </m:r>
                                    </m:e>
                                    <m:sup>
                                      <m:r>
                                        <a:rPr lang="en-US" altLang="zh-CN" sz="2000" i="1">
                                          <a:latin typeface="Cambria Math" charset="0"/>
                                          <a:ea typeface="Cambria Math" charset="0"/>
                                          <a:cs typeface="Cambria Math" charset="0"/>
                                        </a:rPr>
                                        <m:t>2</m:t>
                                      </m:r>
                                    </m:sup>
                                  </m:sSup>
                                </m:num>
                                <m:den>
                                  <m:r>
                                    <a:rPr lang="en-US" altLang="zh-CN" sz="2000" i="1">
                                      <a:latin typeface="Cambria Math" charset="0"/>
                                      <a:ea typeface="Cambria Math" charset="0"/>
                                      <a:cs typeface="Cambria Math" charset="0"/>
                                    </a:rPr>
                                    <m:t>4</m:t>
                                  </m:r>
                                </m:den>
                              </m:f>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𝑅</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𝑛</m:t>
                                  </m:r>
                                </m:den>
                              </m:f>
                            </m:e>
                          </m:d>
                        </m:e>
                        <m:sup>
                          <m:r>
                            <a:rPr lang="en-US" altLang="zh-CN" sz="2000" i="1">
                              <a:latin typeface="Cambria Math" charset="0"/>
                              <a:ea typeface="Cambria Math" charset="0"/>
                              <a:cs typeface="Cambria Math" charset="0"/>
                            </a:rPr>
                            <m:t>1/2</m:t>
                          </m:r>
                        </m:sup>
                      </m:sSup>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54135" y="2437892"/>
                <a:ext cx="4113690" cy="863250"/>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404132986"/>
              </p:ext>
            </p:extLst>
          </p:nvPr>
        </p:nvGraphicFramePr>
        <p:xfrm>
          <a:off x="488593" y="3641785"/>
          <a:ext cx="8260764" cy="2834640"/>
        </p:xfrm>
        <a:graphic>
          <a:graphicData uri="http://schemas.openxmlformats.org/drawingml/2006/table">
            <a:tbl>
              <a:tblPr firstRow="1" bandRow="1">
                <a:tableStyleId>{5C22544A-7EE6-4342-B048-85BDC9FD1C3A}</a:tableStyleId>
              </a:tblPr>
              <a:tblGrid>
                <a:gridCol w="2753588">
                  <a:extLst>
                    <a:ext uri="{9D8B030D-6E8A-4147-A177-3AD203B41FA5}">
                      <a16:colId xmlns:a16="http://schemas.microsoft.com/office/drawing/2014/main" val="20000"/>
                    </a:ext>
                  </a:extLst>
                </a:gridCol>
                <a:gridCol w="2753588">
                  <a:extLst>
                    <a:ext uri="{9D8B030D-6E8A-4147-A177-3AD203B41FA5}">
                      <a16:colId xmlns:a16="http://schemas.microsoft.com/office/drawing/2014/main" val="20001"/>
                    </a:ext>
                  </a:extLst>
                </a:gridCol>
                <a:gridCol w="2753588">
                  <a:extLst>
                    <a:ext uri="{9D8B030D-6E8A-4147-A177-3AD203B41FA5}">
                      <a16:colId xmlns:a16="http://schemas.microsoft.com/office/drawing/2014/main" val="20002"/>
                    </a:ext>
                  </a:extLst>
                </a:gridCol>
              </a:tblGrid>
              <a:tr h="418838">
                <a:tc>
                  <a:txBody>
                    <a:bodyPr/>
                    <a:lstStyle/>
                    <a:p>
                      <a:endParaRPr lang="en-US" sz="2400" dirty="0"/>
                    </a:p>
                  </a:txBody>
                  <a:tcPr/>
                </a:tc>
                <a:tc>
                  <a:txBody>
                    <a:bodyPr/>
                    <a:lstStyle/>
                    <a:p>
                      <a:pPr algn="ctr"/>
                      <a:r>
                        <a:rPr lang="en-US" altLang="zh-CN" sz="2400" dirty="0"/>
                        <a:t>NH</a:t>
                      </a:r>
                      <a:endParaRPr lang="en-US" sz="2400" dirty="0"/>
                    </a:p>
                  </a:txBody>
                  <a:tcPr anchor="ctr"/>
                </a:tc>
                <a:tc>
                  <a:txBody>
                    <a:bodyPr/>
                    <a:lstStyle/>
                    <a:p>
                      <a:pPr algn="ctr"/>
                      <a:r>
                        <a:rPr lang="en-US" altLang="zh-CN" sz="2400" dirty="0"/>
                        <a:t>SH</a:t>
                      </a:r>
                      <a:endParaRPr lang="en-US" sz="2400" dirty="0"/>
                    </a:p>
                  </a:txBody>
                  <a:tcPr anchor="ctr"/>
                </a:tc>
                <a:extLst>
                  <a:ext uri="{0D108BD9-81ED-4DB2-BD59-A6C34878D82A}">
                    <a16:rowId xmlns:a16="http://schemas.microsoft.com/office/drawing/2014/main" val="10000"/>
                  </a:ext>
                </a:extLst>
              </a:tr>
              <a:tr h="1050720">
                <a:tc>
                  <a:txBody>
                    <a:bodyPr/>
                    <a:lstStyle/>
                    <a:p>
                      <a:pPr marL="0" marR="0" indent="0" algn="ctr" defTabSz="914414" rtl="0" eaLnBrk="1" fontAlgn="auto" latinLnBrk="0" hangingPunct="1">
                        <a:lnSpc>
                          <a:spcPct val="100000"/>
                        </a:lnSpc>
                        <a:spcBef>
                          <a:spcPts val="0"/>
                        </a:spcBef>
                        <a:spcAft>
                          <a:spcPts val="0"/>
                        </a:spcAft>
                        <a:buClrTx/>
                        <a:buSzTx/>
                        <a:buFontTx/>
                        <a:buNone/>
                        <a:tabLst/>
                        <a:defRPr/>
                      </a:pPr>
                      <a:r>
                        <a:rPr lang="en-US" sz="2400" dirty="0">
                          <a:solidFill>
                            <a:srgbClr val="FF0000"/>
                          </a:solidFill>
                          <a:ea typeface="Arial" charset="0"/>
                          <a:cs typeface="Arial" charset="0"/>
                        </a:rPr>
                        <a:t>absolute angular momentum</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&gt;</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0</a:t>
                      </a:r>
                      <a:r>
                        <a:rPr lang="en-US" sz="2400" dirty="0">
                          <a:solidFill>
                            <a:srgbClr val="FF0000"/>
                          </a:solidFill>
                          <a:ea typeface="Arial" charset="0"/>
                          <a:cs typeface="Arial" charset="0"/>
                        </a:rPr>
                        <a:t> </a:t>
                      </a:r>
                      <a:endParaRPr lang="en-US" sz="2400" dirty="0"/>
                    </a:p>
                  </a:txBody>
                  <a:tcPr anchor="ctr"/>
                </a:tc>
                <a:tc>
                  <a:txBody>
                    <a:bodyPr/>
                    <a:lstStyle/>
                    <a:p>
                      <a:pPr algn="ctr"/>
                      <a:r>
                        <a:rPr lang="en-US" altLang="zh-CN" sz="2400" dirty="0"/>
                        <a:t>Regular:</a:t>
                      </a:r>
                    </a:p>
                    <a:p>
                      <a:pPr algn="ctr"/>
                      <a:r>
                        <a:rPr lang="en-US" altLang="zh-CN" sz="2400" dirty="0"/>
                        <a:t>R&gt;0,</a:t>
                      </a:r>
                      <a:r>
                        <a:rPr lang="zh-CN" altLang="en-US" sz="2400" dirty="0"/>
                        <a:t> </a:t>
                      </a:r>
                      <a:r>
                        <a:rPr lang="en-US" altLang="zh-CN" sz="2400" dirty="0"/>
                        <a:t>select</a:t>
                      </a:r>
                      <a:r>
                        <a:rPr lang="zh-CN" altLang="en-US" sz="2400" baseline="0" dirty="0"/>
                        <a:t> </a:t>
                      </a:r>
                      <a:r>
                        <a:rPr lang="en-US" altLang="zh-CN" sz="2400" baseline="0" dirty="0"/>
                        <a:t>+</a:t>
                      </a:r>
                      <a:r>
                        <a:rPr lang="zh-CN" altLang="en-US" sz="2400" baseline="0" dirty="0"/>
                        <a:t> </a:t>
                      </a:r>
                      <a:r>
                        <a:rPr lang="en-US" altLang="zh-CN" sz="2400" baseline="0" dirty="0"/>
                        <a:t>root</a:t>
                      </a:r>
                      <a:r>
                        <a:rPr lang="zh-CN" altLang="en-US" sz="2400" baseline="0" dirty="0"/>
                        <a:t> </a:t>
                      </a:r>
                      <a:r>
                        <a:rPr lang="en-US" altLang="zh-CN" sz="2400" baseline="0" dirty="0"/>
                        <a:t>(</a:t>
                      </a:r>
                      <a:r>
                        <a:rPr lang="en-US" altLang="zh-CN" sz="2400" baseline="0" dirty="0">
                          <a:solidFill>
                            <a:srgbClr val="FF0000"/>
                          </a:solidFill>
                        </a:rPr>
                        <a:t>C</a:t>
                      </a:r>
                      <a:r>
                        <a:rPr lang="en-US" altLang="zh-CN" sz="2400" baseline="0" dirty="0"/>
                        <a:t>)</a:t>
                      </a:r>
                    </a:p>
                    <a:p>
                      <a:pPr algn="ctr"/>
                      <a:r>
                        <a:rPr lang="en-US" altLang="zh-CN" sz="2400" dirty="0"/>
                        <a:t>R&lt;0,</a:t>
                      </a:r>
                      <a:r>
                        <a:rPr lang="zh-CN" altLang="en-US" sz="2400" dirty="0"/>
                        <a:t> </a:t>
                      </a:r>
                      <a:r>
                        <a:rPr lang="en-US" altLang="zh-CN" sz="2400" dirty="0"/>
                        <a:t>select</a:t>
                      </a:r>
                      <a:r>
                        <a:rPr lang="zh-CN" altLang="en-US" sz="2400" dirty="0"/>
                        <a:t> </a:t>
                      </a:r>
                      <a:r>
                        <a:rPr lang="mr-IN" altLang="zh-CN" sz="2400" dirty="0"/>
                        <a:t>–</a:t>
                      </a:r>
                      <a:r>
                        <a:rPr lang="zh-CN" altLang="en-US" sz="2400" dirty="0"/>
                        <a:t> </a:t>
                      </a:r>
                      <a:r>
                        <a:rPr lang="en-US" altLang="zh-CN" sz="2400" dirty="0"/>
                        <a:t>root</a:t>
                      </a:r>
                      <a:r>
                        <a:rPr lang="zh-CN" altLang="en-US" sz="2400" dirty="0"/>
                        <a:t> </a:t>
                      </a:r>
                      <a:r>
                        <a:rPr lang="en-US" altLang="zh-CN" sz="2400" dirty="0"/>
                        <a:t>(</a:t>
                      </a:r>
                      <a:r>
                        <a:rPr lang="en-US" altLang="zh-CN" sz="2400" dirty="0">
                          <a:solidFill>
                            <a:srgbClr val="0000CC"/>
                          </a:solidFill>
                        </a:rPr>
                        <a:t>A</a:t>
                      </a:r>
                      <a:r>
                        <a:rPr lang="en-US" altLang="zh-CN" sz="2400" dirty="0"/>
                        <a:t>)</a:t>
                      </a:r>
                      <a:endParaRPr lang="en-US" sz="2400" dirty="0"/>
                    </a:p>
                  </a:txBody>
                  <a:tcPr anchor="ctr"/>
                </a:tc>
                <a:tc>
                  <a:txBody>
                    <a:bodyPr/>
                    <a:lstStyle/>
                    <a:p>
                      <a:pPr algn="ctr"/>
                      <a:r>
                        <a:rPr lang="en-US" altLang="zh-CN" sz="2400" dirty="0"/>
                        <a:t>anomalous</a:t>
                      </a:r>
                      <a:endParaRPr lang="en-US" sz="2400" dirty="0"/>
                    </a:p>
                  </a:txBody>
                  <a:tcPr anchor="ctr"/>
                </a:tc>
                <a:extLst>
                  <a:ext uri="{0D108BD9-81ED-4DB2-BD59-A6C34878D82A}">
                    <a16:rowId xmlns:a16="http://schemas.microsoft.com/office/drawing/2014/main" val="10001"/>
                  </a:ext>
                </a:extLst>
              </a:tr>
              <a:tr h="1050720">
                <a:tc>
                  <a:txBody>
                    <a:bodyPr/>
                    <a:lstStyle/>
                    <a:p>
                      <a:pPr algn="ctr"/>
                      <a:r>
                        <a:rPr lang="en-US" sz="2400" dirty="0">
                          <a:solidFill>
                            <a:srgbClr val="FF0000"/>
                          </a:solidFill>
                          <a:ea typeface="Arial" charset="0"/>
                          <a:cs typeface="Arial" charset="0"/>
                        </a:rPr>
                        <a:t>absolute angular momentum</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&lt;</a:t>
                      </a:r>
                      <a:r>
                        <a:rPr lang="zh-CN" altLang="en-US" sz="2400" dirty="0">
                          <a:solidFill>
                            <a:srgbClr val="FF0000"/>
                          </a:solidFill>
                          <a:ea typeface="Arial" charset="0"/>
                          <a:cs typeface="Arial" charset="0"/>
                        </a:rPr>
                        <a:t> </a:t>
                      </a:r>
                      <a:r>
                        <a:rPr lang="en-US" altLang="zh-CN" sz="2400" dirty="0">
                          <a:solidFill>
                            <a:srgbClr val="FF0000"/>
                          </a:solidFill>
                          <a:ea typeface="Arial" charset="0"/>
                          <a:cs typeface="Arial" charset="0"/>
                        </a:rPr>
                        <a:t>0</a:t>
                      </a:r>
                      <a:r>
                        <a:rPr lang="en-US" sz="2400" dirty="0">
                          <a:solidFill>
                            <a:srgbClr val="FF0000"/>
                          </a:solidFill>
                          <a:ea typeface="Arial" charset="0"/>
                          <a:cs typeface="Arial" charset="0"/>
                        </a:rPr>
                        <a:t> </a:t>
                      </a:r>
                      <a:endParaRPr lang="en-US" sz="2400" dirty="0"/>
                    </a:p>
                  </a:txBody>
                  <a:tcPr anchor="ctr"/>
                </a:tc>
                <a:tc>
                  <a:txBody>
                    <a:bodyPr/>
                    <a:lstStyle/>
                    <a:p>
                      <a:pPr algn="ctr"/>
                      <a:r>
                        <a:rPr lang="en-US" altLang="zh-CN" sz="2400" dirty="0"/>
                        <a:t>anomalous</a:t>
                      </a:r>
                      <a:endParaRPr lang="en-US" sz="2400" dirty="0"/>
                    </a:p>
                  </a:txBody>
                  <a:tcPr anchor="ctr"/>
                </a:tc>
                <a:tc>
                  <a:txBody>
                    <a:bodyPr/>
                    <a:lstStyle/>
                    <a:p>
                      <a:pPr algn="ctr"/>
                      <a:r>
                        <a:rPr lang="en-US" altLang="zh-CN" sz="2400" dirty="0"/>
                        <a:t>Regular:</a:t>
                      </a:r>
                    </a:p>
                    <a:p>
                      <a:pPr algn="ctr"/>
                      <a:r>
                        <a:rPr lang="en-US" altLang="zh-CN" sz="2400" dirty="0"/>
                        <a:t>R&gt;0,</a:t>
                      </a:r>
                      <a:r>
                        <a:rPr lang="zh-CN" altLang="en-US" sz="2400" dirty="0"/>
                        <a:t> </a:t>
                      </a:r>
                      <a:r>
                        <a:rPr lang="en-US" altLang="zh-CN" sz="2400" dirty="0"/>
                        <a:t>select</a:t>
                      </a:r>
                      <a:r>
                        <a:rPr lang="zh-CN" altLang="en-US" sz="2400" baseline="0" dirty="0"/>
                        <a:t> </a:t>
                      </a:r>
                      <a:r>
                        <a:rPr lang="mr-IN" altLang="zh-CN" sz="2400" baseline="0" dirty="0"/>
                        <a:t>–</a:t>
                      </a:r>
                      <a:r>
                        <a:rPr lang="zh-CN" altLang="en-US" sz="2400" baseline="0" dirty="0"/>
                        <a:t> </a:t>
                      </a:r>
                      <a:r>
                        <a:rPr lang="en-US" altLang="zh-CN" sz="2400" baseline="0" dirty="0"/>
                        <a:t>root</a:t>
                      </a:r>
                      <a:r>
                        <a:rPr lang="zh-CN" altLang="en-US" sz="2400" baseline="0" dirty="0"/>
                        <a:t> </a:t>
                      </a:r>
                      <a:r>
                        <a:rPr lang="en-US" altLang="zh-CN" sz="2400" baseline="0" dirty="0"/>
                        <a:t>(</a:t>
                      </a:r>
                      <a:r>
                        <a:rPr lang="en-US" altLang="zh-CN" sz="2400" baseline="0" dirty="0">
                          <a:solidFill>
                            <a:srgbClr val="0000CC"/>
                          </a:solidFill>
                        </a:rPr>
                        <a:t>A</a:t>
                      </a:r>
                      <a:r>
                        <a:rPr lang="en-US" altLang="zh-CN" sz="2400" baseline="0" dirty="0"/>
                        <a:t>)</a:t>
                      </a:r>
                    </a:p>
                    <a:p>
                      <a:pPr algn="ctr"/>
                      <a:r>
                        <a:rPr lang="en-US" altLang="zh-CN" sz="2400" dirty="0"/>
                        <a:t>R&lt;0,</a:t>
                      </a:r>
                      <a:r>
                        <a:rPr lang="zh-CN" altLang="en-US" sz="2400" dirty="0"/>
                        <a:t> </a:t>
                      </a:r>
                      <a:r>
                        <a:rPr lang="en-US" altLang="zh-CN" sz="2400" dirty="0"/>
                        <a:t>select</a:t>
                      </a:r>
                      <a:r>
                        <a:rPr lang="zh-CN" altLang="en-US" sz="2400" dirty="0"/>
                        <a:t> </a:t>
                      </a:r>
                      <a:r>
                        <a:rPr lang="en-US" altLang="zh-CN" sz="2400" dirty="0"/>
                        <a:t>+</a:t>
                      </a:r>
                      <a:r>
                        <a:rPr lang="zh-CN" altLang="en-US" sz="2400" dirty="0"/>
                        <a:t> </a:t>
                      </a:r>
                      <a:r>
                        <a:rPr lang="en-US" altLang="zh-CN" sz="2400" dirty="0"/>
                        <a:t>root</a:t>
                      </a:r>
                      <a:r>
                        <a:rPr lang="zh-CN" altLang="en-US" sz="2400" dirty="0"/>
                        <a:t> </a:t>
                      </a:r>
                      <a:r>
                        <a:rPr lang="en-US" altLang="zh-CN" sz="2400" dirty="0"/>
                        <a:t>(</a:t>
                      </a:r>
                      <a:r>
                        <a:rPr lang="en-US" altLang="zh-CN" sz="2400" dirty="0">
                          <a:solidFill>
                            <a:srgbClr val="FF0000"/>
                          </a:solidFill>
                        </a:rPr>
                        <a:t>C</a:t>
                      </a:r>
                      <a:r>
                        <a:rPr lang="en-US" altLang="zh-CN" sz="2400" dirty="0"/>
                        <a:t>)</a:t>
                      </a:r>
                      <a:endParaRPr lang="en-US" sz="24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89879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16</a:t>
            </a:fld>
            <a:endParaRPr lang="zh-CN" altLang="zh-CN"/>
          </a:p>
        </p:txBody>
      </p:sp>
      <p:sp>
        <p:nvSpPr>
          <p:cNvPr id="3" name="矩形 1"/>
          <p:cNvSpPr>
            <a:spLocks noChangeArrowheads="1"/>
          </p:cNvSpPr>
          <p:nvPr/>
        </p:nvSpPr>
        <p:spPr bwMode="auto">
          <a:xfrm>
            <a:off x="460375" y="111125"/>
            <a:ext cx="6853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Gradient</a:t>
            </a:r>
            <a:r>
              <a:rPr lang="zh-CN" altLang="en-US" sz="2800" b="1" dirty="0">
                <a:solidFill>
                  <a:srgbClr val="FFFF00"/>
                </a:solidFill>
                <a:latin typeface="Arial" charset="0"/>
              </a:rPr>
              <a:t> </a:t>
            </a:r>
            <a:r>
              <a:rPr lang="en-US" altLang="zh-CN" sz="2800" b="1" dirty="0">
                <a:solidFill>
                  <a:srgbClr val="FFFF00"/>
                </a:solidFill>
                <a:latin typeface="Arial" charset="0"/>
              </a:rPr>
              <a:t>wind</a:t>
            </a:r>
            <a:r>
              <a:rPr lang="zh-CN" altLang="en-US" sz="2800" b="1" dirty="0">
                <a:solidFill>
                  <a:srgbClr val="FFFF00"/>
                </a:solidFill>
                <a:latin typeface="Arial" charset="0"/>
              </a:rPr>
              <a:t> </a:t>
            </a:r>
            <a:r>
              <a:rPr lang="en-US" altLang="zh-CN" sz="2800" b="1" dirty="0">
                <a:solidFill>
                  <a:srgbClr val="FFFF00"/>
                </a:solidFill>
                <a:latin typeface="Arial" charset="0"/>
              </a:rPr>
              <a:t>vs.</a:t>
            </a:r>
            <a:r>
              <a:rPr lang="zh-CN" altLang="en-US" sz="2800" b="1" dirty="0">
                <a:solidFill>
                  <a:srgbClr val="FFFF00"/>
                </a:solidFill>
                <a:latin typeface="Arial" charset="0"/>
              </a:rPr>
              <a:t> </a:t>
            </a:r>
            <a:r>
              <a:rPr lang="en-US" altLang="zh-CN" sz="2800" b="1" dirty="0">
                <a:solidFill>
                  <a:srgbClr val="FFFF00"/>
                </a:solidFill>
                <a:latin typeface="Arial" charset="0"/>
              </a:rPr>
              <a:t>Geostrophic</a:t>
            </a:r>
            <a:r>
              <a:rPr lang="zh-CN" altLang="en-US" sz="2800" b="1" dirty="0">
                <a:solidFill>
                  <a:srgbClr val="FFFF00"/>
                </a:solidFill>
                <a:latin typeface="Arial" charset="0"/>
              </a:rPr>
              <a:t> </a:t>
            </a:r>
            <a:r>
              <a:rPr lang="en-US" altLang="zh-CN" sz="2800" b="1" dirty="0">
                <a:solidFill>
                  <a:srgbClr val="FFFF00"/>
                </a:solidFill>
                <a:latin typeface="Arial" charset="0"/>
              </a:rPr>
              <a:t>wind</a:t>
            </a:r>
            <a:r>
              <a:rPr lang="zh-CN" altLang="en-US" sz="2800" b="1" dirty="0">
                <a:solidFill>
                  <a:srgbClr val="FFFF00"/>
                </a:solidFill>
                <a:latin typeface="Arial" charset="0"/>
              </a:rPr>
              <a:t> </a:t>
            </a:r>
            <a:r>
              <a:rPr lang="en-US" altLang="zh-CN" sz="2800" b="1" dirty="0">
                <a:solidFill>
                  <a:srgbClr val="FFFF00"/>
                </a:solidFill>
                <a:latin typeface="Arial" charset="0"/>
              </a:rPr>
              <a:t>(1)</a:t>
            </a:r>
          </a:p>
        </p:txBody>
      </p:sp>
      <mc:AlternateContent xmlns:mc="http://schemas.openxmlformats.org/markup-compatibility/2006" xmlns:a14="http://schemas.microsoft.com/office/drawing/2010/main">
        <mc:Choice Requires="a14">
          <p:sp>
            <p:nvSpPr>
              <p:cNvPr id="4" name="Rectangle 3"/>
              <p:cNvSpPr/>
              <p:nvPr/>
            </p:nvSpPr>
            <p:spPr>
              <a:xfrm>
                <a:off x="64494" y="1819982"/>
                <a:ext cx="2808312" cy="7099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r>
                        <a:rPr lang="en-US" altLang="zh-CN" sz="2000" b="0" i="1" smtClean="0">
                          <a:solidFill>
                            <a:srgbClr val="0000CC"/>
                          </a:solidFill>
                          <a:latin typeface="Cambria Math" charset="0"/>
                          <a:ea typeface="Cambria Math" charset="0"/>
                          <a:cs typeface="Cambria Math" charset="0"/>
                        </a:rPr>
                        <m:t>=0</m:t>
                      </m:r>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64494" y="1819982"/>
                <a:ext cx="2808312" cy="7099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0042" y="2552024"/>
                <a:ext cx="1548373" cy="677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ea typeface="Cambria Math" charset="0"/>
                              <a:cs typeface="Cambria Math" charset="0"/>
                            </a:rPr>
                          </m:ctrlPr>
                        </m:sSubPr>
                        <m:e>
                          <m:r>
                            <a:rPr lang="en-US" altLang="zh-CN" sz="2000" b="0" i="1" smtClean="0">
                              <a:solidFill>
                                <a:schemeClr val="tx1"/>
                              </a:solidFill>
                              <a:latin typeface="Cambria Math" charset="0"/>
                              <a:ea typeface="Cambria Math" charset="0"/>
                              <a:cs typeface="Cambria Math" charset="0"/>
                            </a:rPr>
                            <m:t>𝑓𝑉</m:t>
                          </m:r>
                        </m:e>
                        <m:sub>
                          <m:r>
                            <a:rPr lang="en-US" altLang="zh-CN" sz="2000" b="0" i="1" smtClean="0">
                              <a:solidFill>
                                <a:schemeClr val="tx1"/>
                              </a:solidFill>
                              <a:latin typeface="Cambria Math" charset="0"/>
                              <a:ea typeface="Cambria Math" charset="0"/>
                              <a:cs typeface="Cambria Math" charset="0"/>
                            </a:rPr>
                            <m:t>𝑔</m:t>
                          </m:r>
                        </m:sub>
                      </m:sSub>
                      <m:r>
                        <a:rPr lang="en-US" altLang="zh-CN" sz="2000" b="0" i="1" smtClean="0">
                          <a:solidFill>
                            <a:schemeClr val="tx1"/>
                          </a:solidFill>
                          <a:latin typeface="Cambria Math" charset="0"/>
                          <a:ea typeface="Cambria Math" charset="0"/>
                          <a:cs typeface="Cambria Math" charset="0"/>
                        </a:rPr>
                        <m:t>=−</m:t>
                      </m:r>
                      <m:f>
                        <m:fPr>
                          <m:ctrlPr>
                            <a:rPr lang="en-US" altLang="zh-CN" sz="2000" b="0" i="1" smtClean="0">
                              <a:solidFill>
                                <a:schemeClr val="tx1"/>
                              </a:solidFill>
                              <a:latin typeface="Cambria Math" panose="02040503050406030204" pitchFamily="18" charset="0"/>
                              <a:ea typeface="Cambria Math" charset="0"/>
                              <a:cs typeface="Cambria Math" charset="0"/>
                            </a:rPr>
                          </m:ctrlPr>
                        </m:fPr>
                        <m:num>
                          <m:r>
                            <a:rPr lang="en-US" altLang="zh-CN" sz="2000" i="1" smtClean="0">
                              <a:solidFill>
                                <a:schemeClr val="tx1"/>
                              </a:solidFill>
                              <a:latin typeface="Cambria Math" charset="0"/>
                              <a:ea typeface="Cambria Math" charset="0"/>
                              <a:cs typeface="Cambria Math" charset="0"/>
                            </a:rPr>
                            <m:t>𝜕</m:t>
                          </m:r>
                          <m:r>
                            <m:rPr>
                              <m:sty m:val="p"/>
                            </m:rPr>
                            <a:rPr lang="el-GR" altLang="zh-CN" sz="2000" i="1" smtClean="0">
                              <a:solidFill>
                                <a:schemeClr val="tx1"/>
                              </a:solidFill>
                              <a:latin typeface="Cambria Math" charset="0"/>
                              <a:ea typeface="Cambria Math" charset="0"/>
                              <a:cs typeface="Cambria Math" charset="0"/>
                            </a:rPr>
                            <m:t>Φ</m:t>
                          </m:r>
                        </m:num>
                        <m:den>
                          <m:r>
                            <a:rPr lang="en-US" altLang="zh-CN" sz="2000" i="1">
                              <a:solidFill>
                                <a:schemeClr val="tx1"/>
                              </a:solidFill>
                              <a:latin typeface="Cambria Math" charset="0"/>
                              <a:ea typeface="Cambria Math" charset="0"/>
                              <a:cs typeface="Cambria Math" charset="0"/>
                            </a:rPr>
                            <m:t>𝜕</m:t>
                          </m:r>
                          <m:r>
                            <a:rPr lang="en-US" altLang="zh-CN" sz="2000" b="0" i="1" smtClean="0">
                              <a:solidFill>
                                <a:schemeClr val="tx1"/>
                              </a:solidFill>
                              <a:latin typeface="Cambria Math" charset="0"/>
                              <a:ea typeface="Cambria Math" charset="0"/>
                              <a:cs typeface="Cambria Math" charset="0"/>
                            </a:rPr>
                            <m:t>𝑛</m:t>
                          </m:r>
                        </m:den>
                      </m:f>
                    </m:oMath>
                  </m:oMathPara>
                </a14:m>
                <a:endParaRPr lang="en-US" altLang="zh-CN" sz="2000" dirty="0"/>
              </a:p>
            </p:txBody>
          </p:sp>
        </mc:Choice>
        <mc:Fallback xmlns="">
          <p:sp>
            <p:nvSpPr>
              <p:cNvPr id="5" name="Rectangle 4"/>
              <p:cNvSpPr>
                <a:spLocks noRot="1" noChangeAspect="1" noMove="1" noResize="1" noEditPoints="1" noAdjustHandles="1" noChangeArrowheads="1" noChangeShapeType="1" noTextEdit="1"/>
              </p:cNvSpPr>
              <p:nvPr/>
            </p:nvSpPr>
            <p:spPr>
              <a:xfrm>
                <a:off x="610042" y="2552024"/>
                <a:ext cx="1548373" cy="67762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44701" y="2161781"/>
                <a:ext cx="2808312"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𝑓</m:t>
                      </m:r>
                      <m:sSub>
                        <m:sSubPr>
                          <m:ctrlPr>
                            <a:rPr lang="en-US" altLang="zh-CN" sz="2000" b="0" i="1" smtClean="0">
                              <a:solidFill>
                                <a:srgbClr val="0000CC"/>
                              </a:solidFill>
                              <a:latin typeface="Cambria Math" panose="02040503050406030204" pitchFamily="18" charset="0"/>
                              <a:ea typeface="Cambria Math" charset="0"/>
                              <a:cs typeface="Cambria Math" charset="0"/>
                            </a:rPr>
                          </m:ctrlPr>
                        </m:sSubPr>
                        <m:e>
                          <m:r>
                            <a:rPr lang="en-US" altLang="zh-CN" sz="2000" b="0" i="1" smtClean="0">
                              <a:solidFill>
                                <a:srgbClr val="0000CC"/>
                              </a:solidFill>
                              <a:latin typeface="Cambria Math" charset="0"/>
                              <a:ea typeface="Cambria Math" charset="0"/>
                              <a:cs typeface="Cambria Math" charset="0"/>
                            </a:rPr>
                            <m:t>𝑉</m:t>
                          </m:r>
                        </m:e>
                        <m:sub>
                          <m:r>
                            <a:rPr lang="en-US" altLang="zh-CN" sz="2000" b="0" i="1" smtClean="0">
                              <a:solidFill>
                                <a:srgbClr val="0000CC"/>
                              </a:solidFill>
                              <a:latin typeface="Cambria Math" charset="0"/>
                              <a:ea typeface="Cambria Math" charset="0"/>
                              <a:cs typeface="Cambria Math" charset="0"/>
                            </a:rPr>
                            <m:t>𝑔</m:t>
                          </m:r>
                        </m:sub>
                      </m:sSub>
                      <m:r>
                        <a:rPr lang="en-US" altLang="zh-CN" sz="2000" b="0" i="1" smtClean="0">
                          <a:solidFill>
                            <a:srgbClr val="0000CC"/>
                          </a:solidFill>
                          <a:latin typeface="Cambria Math" charset="0"/>
                          <a:ea typeface="Cambria Math" charset="0"/>
                          <a:cs typeface="Cambria Math" charset="0"/>
                        </a:rPr>
                        <m:t>=0</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2844701" y="2161781"/>
                <a:ext cx="2808312" cy="707886"/>
              </a:xfrm>
              <a:prstGeom prst="rect">
                <a:avLst/>
              </a:prstGeom>
              <a:blipFill rotWithShape="0">
                <a:blip r:embed="rId5"/>
                <a:stretch>
                  <a:fillRect/>
                </a:stretch>
              </a:blipFill>
            </p:spPr>
            <p:txBody>
              <a:bodyPr/>
              <a:lstStyle/>
              <a:p>
                <a:r>
                  <a:rPr lang="en-US">
                    <a:noFill/>
                  </a:rPr>
                  <a:t> </a:t>
                </a:r>
              </a:p>
            </p:txBody>
          </p:sp>
        </mc:Fallback>
      </mc:AlternateContent>
      <p:sp>
        <p:nvSpPr>
          <p:cNvPr id="7" name="Left Brace 6"/>
          <p:cNvSpPr/>
          <p:nvPr/>
        </p:nvSpPr>
        <p:spPr bwMode="auto">
          <a:xfrm rot="10800000">
            <a:off x="2517882" y="1993948"/>
            <a:ext cx="360040" cy="1087041"/>
          </a:xfrm>
          <a:prstGeom prst="leftBrace">
            <a:avLst>
              <a:gd name="adj1" fmla="val 61106"/>
              <a:gd name="adj2" fmla="val 51093"/>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mc:AlternateContent xmlns:mc="http://schemas.openxmlformats.org/markup-compatibility/2006" xmlns:a14="http://schemas.microsoft.com/office/drawing/2010/main">
        <mc:Choice Requires="a14">
          <p:sp>
            <p:nvSpPr>
              <p:cNvPr id="8" name="Rectangle 7"/>
              <p:cNvSpPr/>
              <p:nvPr/>
            </p:nvSpPr>
            <p:spPr>
              <a:xfrm>
                <a:off x="5326193" y="2153579"/>
                <a:ext cx="4637115" cy="8594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solidFill>
                                <a:schemeClr val="tx1"/>
                              </a:solidFill>
                              <a:latin typeface="Cambria Math" panose="02040503050406030204" pitchFamily="18" charset="0"/>
                              <a:ea typeface="Cambria Math" charset="0"/>
                              <a:cs typeface="Cambria Math" charset="0"/>
                            </a:rPr>
                          </m:ctrlPr>
                        </m:fPr>
                        <m:num>
                          <m:sSub>
                            <m:sSubPr>
                              <m:ctrlPr>
                                <a:rPr lang="en-US" altLang="zh-CN" sz="2400" b="0" i="1" smtClean="0">
                                  <a:solidFill>
                                    <a:schemeClr val="tx1"/>
                                  </a:solidFill>
                                  <a:latin typeface="Cambria Math" panose="02040503050406030204" pitchFamily="18" charset="0"/>
                                  <a:ea typeface="Cambria Math" charset="0"/>
                                  <a:cs typeface="Cambria Math" charset="0"/>
                                </a:rPr>
                              </m:ctrlPr>
                            </m:sSubPr>
                            <m:e>
                              <m:r>
                                <a:rPr lang="en-US" altLang="zh-CN" sz="2400" b="0" i="1" smtClean="0">
                                  <a:solidFill>
                                    <a:schemeClr val="tx1"/>
                                  </a:solidFill>
                                  <a:latin typeface="Cambria Math" charset="0"/>
                                  <a:ea typeface="Cambria Math" charset="0"/>
                                  <a:cs typeface="Cambria Math" charset="0"/>
                                </a:rPr>
                                <m:t>𝑉</m:t>
                              </m:r>
                            </m:e>
                            <m:sub>
                              <m:r>
                                <a:rPr lang="en-US" altLang="zh-CN" sz="2400" b="0" i="1" smtClean="0">
                                  <a:solidFill>
                                    <a:schemeClr val="tx1"/>
                                  </a:solidFill>
                                  <a:latin typeface="Cambria Math" charset="0"/>
                                  <a:ea typeface="Cambria Math" charset="0"/>
                                  <a:cs typeface="Cambria Math" charset="0"/>
                                </a:rPr>
                                <m:t>𝑔</m:t>
                              </m:r>
                            </m:sub>
                          </m:sSub>
                        </m:num>
                        <m:den>
                          <m:r>
                            <a:rPr lang="en-US" altLang="zh-CN" sz="2400" b="0" i="1" smtClean="0">
                              <a:solidFill>
                                <a:schemeClr val="tx1"/>
                              </a:solidFill>
                              <a:latin typeface="Cambria Math" charset="0"/>
                              <a:ea typeface="Cambria Math" charset="0"/>
                              <a:cs typeface="Cambria Math" charset="0"/>
                            </a:rPr>
                            <m:t>𝑉</m:t>
                          </m:r>
                        </m:den>
                      </m:f>
                      <m:r>
                        <a:rPr lang="en-US" altLang="zh-CN" sz="2400" b="0" i="1" smtClean="0">
                          <a:solidFill>
                            <a:schemeClr val="tx1"/>
                          </a:solidFill>
                          <a:latin typeface="Cambria Math" charset="0"/>
                          <a:ea typeface="Cambria Math" charset="0"/>
                          <a:cs typeface="Cambria Math" charset="0"/>
                        </a:rPr>
                        <m:t>=1+</m:t>
                      </m:r>
                      <m:f>
                        <m:fPr>
                          <m:ctrlPr>
                            <a:rPr lang="en-US" altLang="zh-CN" sz="2400" b="0" i="1" smtClean="0">
                              <a:solidFill>
                                <a:schemeClr val="tx1"/>
                              </a:solidFill>
                              <a:latin typeface="Cambria Math" panose="02040503050406030204" pitchFamily="18" charset="0"/>
                              <a:ea typeface="Cambria Math" charset="0"/>
                              <a:cs typeface="Cambria Math" charset="0"/>
                            </a:rPr>
                          </m:ctrlPr>
                        </m:fPr>
                        <m:num>
                          <m:r>
                            <a:rPr lang="en-US" altLang="zh-CN" sz="2400" b="0" i="1" smtClean="0">
                              <a:solidFill>
                                <a:schemeClr val="tx1"/>
                              </a:solidFill>
                              <a:latin typeface="Cambria Math" charset="0"/>
                              <a:ea typeface="Cambria Math" charset="0"/>
                              <a:cs typeface="Cambria Math" charset="0"/>
                            </a:rPr>
                            <m:t>𝑉</m:t>
                          </m:r>
                        </m:num>
                        <m:den>
                          <m:r>
                            <a:rPr lang="en-US" altLang="zh-CN" sz="2400" b="0" i="1" smtClean="0">
                              <a:solidFill>
                                <a:schemeClr val="tx1"/>
                              </a:solidFill>
                              <a:latin typeface="Cambria Math" charset="0"/>
                              <a:ea typeface="Cambria Math" charset="0"/>
                              <a:cs typeface="Cambria Math" charset="0"/>
                            </a:rPr>
                            <m:t>𝑓𝑅</m:t>
                          </m:r>
                        </m:den>
                      </m:f>
                      <m:r>
                        <a:rPr lang="en-US" altLang="zh-CN" sz="2400" b="0" i="1" smtClean="0">
                          <a:solidFill>
                            <a:schemeClr val="tx1"/>
                          </a:solidFill>
                          <a:latin typeface="Cambria Math" charset="0"/>
                          <a:ea typeface="Cambria Math" charset="0"/>
                          <a:cs typeface="Cambria Math" charset="0"/>
                        </a:rPr>
                        <m:t>=1+</m:t>
                      </m:r>
                      <m:sSub>
                        <m:sSubPr>
                          <m:ctrlPr>
                            <a:rPr lang="en-US" altLang="zh-CN" sz="2400" b="0" i="1" smtClean="0">
                              <a:solidFill>
                                <a:schemeClr val="tx1"/>
                              </a:solidFill>
                              <a:latin typeface="Cambria Math" panose="02040503050406030204" pitchFamily="18" charset="0"/>
                              <a:ea typeface="Cambria Math" charset="0"/>
                              <a:cs typeface="Cambria Math" charset="0"/>
                            </a:rPr>
                          </m:ctrlPr>
                        </m:sSubPr>
                        <m:e>
                          <m:r>
                            <a:rPr lang="en-US" altLang="zh-CN" sz="2400" b="0" i="1" smtClean="0">
                              <a:solidFill>
                                <a:schemeClr val="tx1"/>
                              </a:solidFill>
                              <a:latin typeface="Cambria Math" charset="0"/>
                              <a:ea typeface="Cambria Math" charset="0"/>
                              <a:cs typeface="Cambria Math" charset="0"/>
                            </a:rPr>
                            <m:t>𝑅</m:t>
                          </m:r>
                        </m:e>
                        <m:sub>
                          <m:r>
                            <a:rPr lang="en-US" altLang="zh-CN" sz="2400" b="0" i="1" smtClean="0">
                              <a:solidFill>
                                <a:schemeClr val="tx1"/>
                              </a:solidFill>
                              <a:latin typeface="Cambria Math" charset="0"/>
                              <a:ea typeface="Cambria Math" charset="0"/>
                              <a:cs typeface="Cambria Math" charset="0"/>
                            </a:rPr>
                            <m:t>𝑜</m:t>
                          </m:r>
                        </m:sub>
                      </m:sSub>
                    </m:oMath>
                  </m:oMathPara>
                </a14:m>
                <a:endParaRPr lang="en-US" sz="24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26193" y="2153579"/>
                <a:ext cx="4637115" cy="859466"/>
              </a:xfrm>
              <a:prstGeom prst="rect">
                <a:avLst/>
              </a:prstGeom>
              <a:blipFill rotWithShape="0">
                <a:blip r:embed="rId6"/>
                <a:stretch>
                  <a:fillRect/>
                </a:stretch>
              </a:blipFill>
            </p:spPr>
            <p:txBody>
              <a:bodyPr/>
              <a:lstStyle/>
              <a:p>
                <a:r>
                  <a:rPr lang="en-US">
                    <a:noFill/>
                  </a:rPr>
                  <a:t> </a:t>
                </a:r>
              </a:p>
            </p:txBody>
          </p:sp>
        </mc:Fallback>
      </mc:AlternateContent>
      <p:sp>
        <p:nvSpPr>
          <p:cNvPr id="9" name="Right Arrow 8"/>
          <p:cNvSpPr/>
          <p:nvPr/>
        </p:nvSpPr>
        <p:spPr bwMode="auto">
          <a:xfrm>
            <a:off x="5492386" y="2389992"/>
            <a:ext cx="321253" cy="3240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0" name="Rectangle 9"/>
          <p:cNvSpPr/>
          <p:nvPr/>
        </p:nvSpPr>
        <p:spPr>
          <a:xfrm>
            <a:off x="828477" y="3590543"/>
            <a:ext cx="8499355" cy="2308324"/>
          </a:xfrm>
          <a:prstGeom prst="rect">
            <a:avLst/>
          </a:prstGeom>
        </p:spPr>
        <p:txBody>
          <a:bodyPr wrap="square">
            <a:spAutoFit/>
          </a:bodyPr>
          <a:lstStyle/>
          <a:p>
            <a:pPr marL="342900" indent="-342900">
              <a:buFont typeface="Arial" charset="0"/>
              <a:buChar char="•"/>
            </a:pPr>
            <a:r>
              <a:rPr lang="en-US" altLang="zh-CN" sz="2400" dirty="0">
                <a:ea typeface="Arial" charset="0"/>
                <a:cs typeface="Arial" charset="0"/>
              </a:rPr>
              <a:t>For normal cyclonic flow ( </a:t>
            </a:r>
            <a:r>
              <a:rPr lang="en-US" altLang="zh-CN" sz="2400" i="1" dirty="0">
                <a:ea typeface="Arial" charset="0"/>
                <a:cs typeface="Arial" charset="0"/>
              </a:rPr>
              <a:t>f R &gt; 0</a:t>
            </a:r>
            <a:r>
              <a:rPr lang="en-US" altLang="zh-CN" sz="2400" dirty="0">
                <a:ea typeface="Arial" charset="0"/>
                <a:cs typeface="Arial" charset="0"/>
              </a:rPr>
              <a:t>), </a:t>
            </a:r>
            <a:r>
              <a:rPr lang="en-US" altLang="zh-CN" sz="2400" i="1" dirty="0">
                <a:ea typeface="Arial" charset="0"/>
                <a:cs typeface="Arial" charset="0"/>
              </a:rPr>
              <a:t>V</a:t>
            </a:r>
            <a:r>
              <a:rPr lang="en-US" altLang="zh-CN" sz="2400" i="1" baseline="-25000" dirty="0">
                <a:ea typeface="Arial" charset="0"/>
                <a:cs typeface="Arial" charset="0"/>
              </a:rPr>
              <a:t>g</a:t>
            </a:r>
            <a:r>
              <a:rPr lang="en-US" altLang="zh-CN" sz="2400" dirty="0">
                <a:ea typeface="Arial" charset="0"/>
                <a:cs typeface="Arial" charset="0"/>
              </a:rPr>
              <a:t> &gt; V , whereas for anticyclonic flow ( </a:t>
            </a:r>
            <a:r>
              <a:rPr lang="en-US" altLang="zh-CN" sz="2400" i="1" dirty="0">
                <a:ea typeface="Arial" charset="0"/>
                <a:cs typeface="Arial" charset="0"/>
              </a:rPr>
              <a:t>f R &lt; 0</a:t>
            </a:r>
            <a:r>
              <a:rPr lang="en-US" altLang="zh-CN" sz="2400" dirty="0">
                <a:ea typeface="Arial" charset="0"/>
                <a:cs typeface="Arial" charset="0"/>
              </a:rPr>
              <a:t>), </a:t>
            </a:r>
            <a:r>
              <a:rPr lang="en-US" altLang="zh-CN" sz="2400" i="1" dirty="0">
                <a:ea typeface="Arial" charset="0"/>
                <a:cs typeface="Arial" charset="0"/>
              </a:rPr>
              <a:t>V</a:t>
            </a:r>
            <a:r>
              <a:rPr lang="en-US" altLang="zh-CN" sz="2000" i="1" baseline="-25000" dirty="0">
                <a:ea typeface="Arial" charset="0"/>
                <a:cs typeface="Arial" charset="0"/>
              </a:rPr>
              <a:t>g</a:t>
            </a:r>
            <a:r>
              <a:rPr lang="en-US" altLang="zh-CN" sz="2400" i="1" dirty="0">
                <a:ea typeface="Arial" charset="0"/>
                <a:cs typeface="Arial" charset="0"/>
              </a:rPr>
              <a:t> &lt; V </a:t>
            </a:r>
            <a:r>
              <a:rPr lang="en-US" altLang="zh-CN" sz="2400" dirty="0">
                <a:ea typeface="Arial" charset="0"/>
                <a:cs typeface="Arial" charset="0"/>
              </a:rPr>
              <a:t>. </a:t>
            </a:r>
          </a:p>
          <a:p>
            <a:pPr marL="342900" indent="-342900">
              <a:buFont typeface="Arial" charset="0"/>
              <a:buChar char="•"/>
            </a:pPr>
            <a:endParaRPr lang="en-US" altLang="zh-CN" sz="2400" dirty="0">
              <a:ea typeface="Arial" charset="0"/>
              <a:cs typeface="Arial" charset="0"/>
            </a:endParaRPr>
          </a:p>
          <a:p>
            <a:pPr marL="342900" indent="-342900">
              <a:buFont typeface="Arial" charset="0"/>
              <a:buChar char="•"/>
            </a:pPr>
            <a:r>
              <a:rPr lang="en-US" altLang="zh-CN" sz="2400" dirty="0">
                <a:ea typeface="Arial" charset="0"/>
                <a:cs typeface="Arial" charset="0"/>
              </a:rPr>
              <a:t>Therefore, the geostrophic wind is an overestimate in a region of cyclonic curvature and an underestimate in a region of anticyclonic curvature. </a:t>
            </a:r>
          </a:p>
        </p:txBody>
      </p:sp>
      <p:sp>
        <p:nvSpPr>
          <p:cNvPr id="11" name="Rectangle 10"/>
          <p:cNvSpPr/>
          <p:nvPr/>
        </p:nvSpPr>
        <p:spPr>
          <a:xfrm>
            <a:off x="832146" y="808536"/>
            <a:ext cx="8495686" cy="830997"/>
          </a:xfrm>
          <a:prstGeom prst="rect">
            <a:avLst/>
          </a:prstGeom>
        </p:spPr>
        <p:txBody>
          <a:bodyPr wrap="square">
            <a:spAutoFit/>
          </a:bodyPr>
          <a:lstStyle/>
          <a:p>
            <a:pPr marL="342900" lvl="2" indent="-342900" defTabSz="914400" hangingPunct="1">
              <a:spcBef>
                <a:spcPts val="0"/>
              </a:spcBef>
              <a:buFont typeface="Arial" charset="0"/>
              <a:buChar char="•"/>
            </a:pPr>
            <a:r>
              <a:rPr lang="en-US" altLang="zh-CN" sz="2400" b="1" dirty="0">
                <a:solidFill>
                  <a:prstClr val="black"/>
                </a:solidFill>
                <a:latin typeface="Calibri"/>
                <a:ea typeface=""/>
              </a:rPr>
              <a:t>Directions</a:t>
            </a:r>
            <a:r>
              <a:rPr lang="zh-CN" altLang="en-US" sz="2400" b="1" dirty="0">
                <a:solidFill>
                  <a:prstClr val="black"/>
                </a:solidFill>
                <a:latin typeface="Calibri"/>
                <a:ea typeface=""/>
              </a:rPr>
              <a:t> </a:t>
            </a:r>
            <a:r>
              <a:rPr lang="en-US" altLang="zh-CN" sz="2400" b="1" dirty="0">
                <a:solidFill>
                  <a:prstClr val="black"/>
                </a:solidFill>
                <a:latin typeface="Calibri"/>
                <a:ea typeface=""/>
              </a:rPr>
              <a:t>are</a:t>
            </a:r>
            <a:r>
              <a:rPr lang="zh-CN" altLang="en-US" sz="2400" b="1" dirty="0">
                <a:solidFill>
                  <a:prstClr val="black"/>
                </a:solidFill>
                <a:latin typeface="Calibri"/>
                <a:ea typeface=""/>
              </a:rPr>
              <a:t> </a:t>
            </a:r>
            <a:r>
              <a:rPr lang="en-US" altLang="zh-CN" sz="2400" b="1" dirty="0">
                <a:solidFill>
                  <a:prstClr val="black"/>
                </a:solidFill>
                <a:latin typeface="Calibri"/>
                <a:ea typeface=""/>
              </a:rPr>
              <a:t>the</a:t>
            </a:r>
            <a:r>
              <a:rPr lang="zh-CN" altLang="en-US" sz="2400" b="1" dirty="0">
                <a:solidFill>
                  <a:prstClr val="black"/>
                </a:solidFill>
                <a:latin typeface="Calibri"/>
                <a:ea typeface=""/>
              </a:rPr>
              <a:t> </a:t>
            </a:r>
            <a:r>
              <a:rPr lang="en-US" altLang="zh-CN" sz="2400" b="1" dirty="0">
                <a:solidFill>
                  <a:prstClr val="black"/>
                </a:solidFill>
                <a:latin typeface="Calibri"/>
                <a:ea typeface=""/>
              </a:rPr>
              <a:t>same,</a:t>
            </a:r>
            <a:r>
              <a:rPr lang="zh-CN" altLang="en-US" sz="2400" b="1" dirty="0">
                <a:solidFill>
                  <a:prstClr val="black"/>
                </a:solidFill>
                <a:latin typeface="Calibri"/>
                <a:ea typeface=""/>
              </a:rPr>
              <a:t> </a:t>
            </a:r>
            <a:r>
              <a:rPr lang="en-US" altLang="zh-CN" sz="2400" b="1" dirty="0">
                <a:solidFill>
                  <a:prstClr val="black"/>
                </a:solidFill>
                <a:latin typeface="Calibri"/>
                <a:ea typeface=""/>
              </a:rPr>
              <a:t>is</a:t>
            </a:r>
            <a:r>
              <a:rPr lang="zh-CN" altLang="en-US" sz="2400" b="1" dirty="0">
                <a:solidFill>
                  <a:prstClr val="black"/>
                </a:solidFill>
                <a:latin typeface="Calibri"/>
                <a:ea typeface=""/>
              </a:rPr>
              <a:t> </a:t>
            </a:r>
            <a:r>
              <a:rPr lang="en-US" altLang="zh-CN" sz="2400" b="1" dirty="0">
                <a:solidFill>
                  <a:prstClr val="black"/>
                </a:solidFill>
                <a:latin typeface="Calibri"/>
                <a:ea typeface=""/>
              </a:rPr>
              <a:t>parallel</a:t>
            </a:r>
            <a:r>
              <a:rPr lang="zh-CN" altLang="en-US" sz="2400" b="1" dirty="0">
                <a:solidFill>
                  <a:prstClr val="black"/>
                </a:solidFill>
                <a:latin typeface="Calibri"/>
                <a:ea typeface=""/>
              </a:rPr>
              <a:t> </a:t>
            </a:r>
            <a:r>
              <a:rPr lang="en-US" altLang="zh-CN" sz="2400" b="1" dirty="0">
                <a:solidFill>
                  <a:prstClr val="black"/>
                </a:solidFill>
                <a:latin typeface="Calibri"/>
                <a:ea typeface=""/>
              </a:rPr>
              <a:t>to</a:t>
            </a:r>
            <a:r>
              <a:rPr lang="zh-CN" altLang="en-US" sz="2400" b="1" dirty="0">
                <a:solidFill>
                  <a:prstClr val="black"/>
                </a:solidFill>
                <a:latin typeface="Calibri"/>
                <a:ea typeface=""/>
              </a:rPr>
              <a:t> </a:t>
            </a:r>
            <a:r>
              <a:rPr lang="en-US" altLang="zh-CN" sz="2400" b="1" dirty="0">
                <a:solidFill>
                  <a:prstClr val="black"/>
                </a:solidFill>
                <a:latin typeface="Calibri"/>
                <a:ea typeface=""/>
              </a:rPr>
              <a:t>the</a:t>
            </a:r>
            <a:r>
              <a:rPr lang="zh-CN" altLang="en-US" sz="2400" b="1" dirty="0">
                <a:solidFill>
                  <a:prstClr val="black"/>
                </a:solidFill>
                <a:latin typeface="Calibri"/>
                <a:ea typeface=""/>
              </a:rPr>
              <a:t> </a:t>
            </a:r>
            <a:r>
              <a:rPr lang="en-US" altLang="zh-CN" sz="2400" b="1" dirty="0">
                <a:solidFill>
                  <a:prstClr val="black"/>
                </a:solidFill>
                <a:latin typeface="Calibri"/>
                <a:ea typeface=""/>
              </a:rPr>
              <a:t>isobars,</a:t>
            </a:r>
            <a:r>
              <a:rPr lang="zh-CN" altLang="en-US" sz="2400" b="1" dirty="0">
                <a:solidFill>
                  <a:prstClr val="black"/>
                </a:solidFill>
                <a:latin typeface="Calibri"/>
                <a:ea typeface=""/>
              </a:rPr>
              <a:t> </a:t>
            </a:r>
            <a:r>
              <a:rPr lang="en-US" altLang="zh-CN" sz="2400" b="1" dirty="0">
                <a:solidFill>
                  <a:prstClr val="black"/>
                </a:solidFill>
                <a:latin typeface="Calibri"/>
                <a:ea typeface=""/>
              </a:rPr>
              <a:t>low</a:t>
            </a:r>
            <a:r>
              <a:rPr lang="zh-CN" altLang="en-US" sz="2400" b="1" dirty="0">
                <a:solidFill>
                  <a:prstClr val="black"/>
                </a:solidFill>
                <a:latin typeface="Calibri"/>
                <a:ea typeface=""/>
              </a:rPr>
              <a:t> </a:t>
            </a:r>
            <a:r>
              <a:rPr lang="en-US" altLang="zh-CN" sz="2400" b="1" dirty="0">
                <a:solidFill>
                  <a:prstClr val="black"/>
                </a:solidFill>
                <a:latin typeface="Calibri"/>
                <a:ea typeface=""/>
              </a:rPr>
              <a:t>pressure</a:t>
            </a:r>
            <a:r>
              <a:rPr lang="zh-CN" altLang="en-US" sz="2400" b="1" dirty="0">
                <a:solidFill>
                  <a:prstClr val="black"/>
                </a:solidFill>
                <a:latin typeface="Calibri"/>
                <a:ea typeface=""/>
              </a:rPr>
              <a:t> </a:t>
            </a:r>
            <a:r>
              <a:rPr lang="en-US" altLang="zh-CN" sz="2400" b="1" dirty="0">
                <a:solidFill>
                  <a:prstClr val="black"/>
                </a:solidFill>
                <a:latin typeface="Calibri"/>
                <a:ea typeface=""/>
              </a:rPr>
              <a:t>in</a:t>
            </a:r>
            <a:r>
              <a:rPr lang="zh-CN" altLang="en-US" sz="2400" b="1" dirty="0">
                <a:solidFill>
                  <a:prstClr val="black"/>
                </a:solidFill>
                <a:latin typeface="Calibri"/>
                <a:ea typeface=""/>
              </a:rPr>
              <a:t> </a:t>
            </a:r>
            <a:r>
              <a:rPr lang="en-US" altLang="zh-CN" sz="2400" b="1" dirty="0">
                <a:solidFill>
                  <a:prstClr val="black"/>
                </a:solidFill>
                <a:latin typeface="Calibri"/>
                <a:ea typeface=""/>
              </a:rPr>
              <a:t>its</a:t>
            </a:r>
            <a:r>
              <a:rPr lang="zh-CN" altLang="en-US" sz="2400" b="1" dirty="0">
                <a:solidFill>
                  <a:prstClr val="black"/>
                </a:solidFill>
                <a:latin typeface="Calibri"/>
                <a:ea typeface=""/>
              </a:rPr>
              <a:t> </a:t>
            </a:r>
            <a:r>
              <a:rPr lang="en-US" altLang="zh-CN" sz="2400" b="1" dirty="0">
                <a:solidFill>
                  <a:prstClr val="black"/>
                </a:solidFill>
                <a:latin typeface="Calibri"/>
                <a:ea typeface=""/>
              </a:rPr>
              <a:t>left</a:t>
            </a:r>
            <a:r>
              <a:rPr lang="zh-CN" altLang="en-US" sz="2400" b="1" dirty="0">
                <a:solidFill>
                  <a:prstClr val="black"/>
                </a:solidFill>
                <a:latin typeface="Calibri"/>
                <a:ea typeface=""/>
              </a:rPr>
              <a:t> </a:t>
            </a:r>
            <a:r>
              <a:rPr lang="en-US" altLang="zh-CN" sz="2400" b="1" dirty="0">
                <a:solidFill>
                  <a:prstClr val="black"/>
                </a:solidFill>
                <a:latin typeface="Calibri"/>
                <a:ea typeface=""/>
              </a:rPr>
              <a:t>in</a:t>
            </a:r>
            <a:r>
              <a:rPr lang="zh-CN" altLang="en-US" sz="2400" b="1" dirty="0">
                <a:solidFill>
                  <a:prstClr val="black"/>
                </a:solidFill>
                <a:latin typeface="Calibri"/>
                <a:ea typeface=""/>
              </a:rPr>
              <a:t> </a:t>
            </a:r>
            <a:r>
              <a:rPr lang="en-US" altLang="zh-CN" sz="2400" b="1" dirty="0">
                <a:solidFill>
                  <a:prstClr val="black"/>
                </a:solidFill>
                <a:latin typeface="Calibri"/>
                <a:ea typeface=""/>
              </a:rPr>
              <a:t>NH.</a:t>
            </a:r>
          </a:p>
        </p:txBody>
      </p:sp>
    </p:spTree>
    <p:extLst>
      <p:ext uri="{BB962C8B-B14F-4D97-AF65-F5344CB8AC3E}">
        <p14:creationId xmlns:p14="http://schemas.microsoft.com/office/powerpoint/2010/main" val="743816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98C68B-2D43-294E-8CD0-11AB3012F6D7}" type="slidenum">
              <a:rPr lang="en-US" altLang="zh-CN">
                <a:latin typeface="Calibri" charset="0"/>
                <a:ea typeface="宋体" charset="-122"/>
              </a:rPr>
              <a:pPr/>
              <a:t>17</a:t>
            </a:fld>
            <a:endParaRPr lang="zh-CN" altLang="zh-CN">
              <a:latin typeface="Calibri" charset="0"/>
              <a:ea typeface="宋体" charset="-122"/>
            </a:endParaRPr>
          </a:p>
        </p:txBody>
      </p:sp>
      <p:sp>
        <p:nvSpPr>
          <p:cNvPr id="19458" name="矩形 1"/>
          <p:cNvSpPr>
            <a:spLocks noChangeArrowheads="1"/>
          </p:cNvSpPr>
          <p:nvPr/>
        </p:nvSpPr>
        <p:spPr bwMode="auto">
          <a:xfrm>
            <a:off x="460375" y="111125"/>
            <a:ext cx="6853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Gradient</a:t>
            </a:r>
            <a:r>
              <a:rPr lang="zh-CN" altLang="en-US" sz="2800" b="1" dirty="0">
                <a:solidFill>
                  <a:srgbClr val="FFFF00"/>
                </a:solidFill>
                <a:latin typeface="Arial" charset="0"/>
              </a:rPr>
              <a:t> </a:t>
            </a:r>
            <a:r>
              <a:rPr lang="en-US" altLang="zh-CN" sz="2800" b="1" dirty="0">
                <a:solidFill>
                  <a:srgbClr val="FFFF00"/>
                </a:solidFill>
                <a:latin typeface="Arial" charset="0"/>
              </a:rPr>
              <a:t>wind</a:t>
            </a:r>
            <a:r>
              <a:rPr lang="zh-CN" altLang="en-US" sz="2800" b="1" dirty="0">
                <a:solidFill>
                  <a:srgbClr val="FFFF00"/>
                </a:solidFill>
                <a:latin typeface="Arial" charset="0"/>
              </a:rPr>
              <a:t> </a:t>
            </a:r>
            <a:r>
              <a:rPr lang="en-US" altLang="zh-CN" sz="2800" b="1" dirty="0">
                <a:solidFill>
                  <a:srgbClr val="FFFF00"/>
                </a:solidFill>
                <a:latin typeface="Arial" charset="0"/>
              </a:rPr>
              <a:t>vs.</a:t>
            </a:r>
            <a:r>
              <a:rPr lang="zh-CN" altLang="en-US" sz="2800" b="1" dirty="0">
                <a:solidFill>
                  <a:srgbClr val="FFFF00"/>
                </a:solidFill>
                <a:latin typeface="Arial" charset="0"/>
              </a:rPr>
              <a:t> </a:t>
            </a:r>
            <a:r>
              <a:rPr lang="en-US" altLang="zh-CN" sz="2800" b="1" dirty="0">
                <a:solidFill>
                  <a:srgbClr val="FFFF00"/>
                </a:solidFill>
                <a:latin typeface="Arial" charset="0"/>
              </a:rPr>
              <a:t>Geostrophic</a:t>
            </a:r>
            <a:r>
              <a:rPr lang="zh-CN" altLang="en-US" sz="2800" b="1" dirty="0">
                <a:solidFill>
                  <a:srgbClr val="FFFF00"/>
                </a:solidFill>
                <a:latin typeface="Arial" charset="0"/>
              </a:rPr>
              <a:t> </a:t>
            </a:r>
            <a:r>
              <a:rPr lang="en-US" altLang="zh-CN" sz="2800" b="1" dirty="0">
                <a:solidFill>
                  <a:srgbClr val="FFFF00"/>
                </a:solidFill>
                <a:latin typeface="Arial" charset="0"/>
              </a:rPr>
              <a:t>wind</a:t>
            </a:r>
            <a:r>
              <a:rPr lang="zh-CN" altLang="en-US" sz="2800" b="1" dirty="0">
                <a:solidFill>
                  <a:srgbClr val="FFFF00"/>
                </a:solidFill>
                <a:latin typeface="Arial" charset="0"/>
              </a:rPr>
              <a:t> </a:t>
            </a:r>
            <a:r>
              <a:rPr lang="en-US" altLang="zh-CN" sz="2800" b="1" dirty="0">
                <a:solidFill>
                  <a:srgbClr val="FFFF00"/>
                </a:solidFill>
                <a:latin typeface="Arial" charset="0"/>
              </a:rPr>
              <a:t>(2)</a:t>
            </a:r>
          </a:p>
        </p:txBody>
      </p:sp>
      <mc:AlternateContent xmlns:mc="http://schemas.openxmlformats.org/markup-compatibility/2006" xmlns:a14="http://schemas.microsoft.com/office/drawing/2010/main">
        <mc:Choice Requires="a14">
          <p:sp>
            <p:nvSpPr>
              <p:cNvPr id="9" name="Rectangle 8"/>
              <p:cNvSpPr/>
              <p:nvPr/>
            </p:nvSpPr>
            <p:spPr>
              <a:xfrm>
                <a:off x="-179635" y="1417119"/>
                <a:ext cx="4637115" cy="8594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solidFill>
                                <a:schemeClr val="tx1"/>
                              </a:solidFill>
                              <a:latin typeface="Cambria Math" panose="02040503050406030204" pitchFamily="18" charset="0"/>
                              <a:ea typeface="Cambria Math" charset="0"/>
                              <a:cs typeface="Cambria Math" charset="0"/>
                            </a:rPr>
                          </m:ctrlPr>
                        </m:fPr>
                        <m:num>
                          <m:sSub>
                            <m:sSubPr>
                              <m:ctrlPr>
                                <a:rPr lang="en-US" altLang="zh-CN" sz="2400" b="0" i="1" smtClean="0">
                                  <a:solidFill>
                                    <a:schemeClr val="tx1"/>
                                  </a:solidFill>
                                  <a:latin typeface="Cambria Math" panose="02040503050406030204" pitchFamily="18" charset="0"/>
                                  <a:ea typeface="Cambria Math" charset="0"/>
                                  <a:cs typeface="Cambria Math" charset="0"/>
                                </a:rPr>
                              </m:ctrlPr>
                            </m:sSubPr>
                            <m:e>
                              <m:r>
                                <a:rPr lang="en-US" altLang="zh-CN" sz="2400" b="0" i="1" smtClean="0">
                                  <a:solidFill>
                                    <a:schemeClr val="tx1"/>
                                  </a:solidFill>
                                  <a:latin typeface="Cambria Math" charset="0"/>
                                  <a:ea typeface="Cambria Math" charset="0"/>
                                  <a:cs typeface="Cambria Math" charset="0"/>
                                </a:rPr>
                                <m:t>𝑉</m:t>
                              </m:r>
                            </m:e>
                            <m:sub>
                              <m:r>
                                <a:rPr lang="en-US" altLang="zh-CN" sz="2400" b="0" i="1" smtClean="0">
                                  <a:solidFill>
                                    <a:schemeClr val="tx1"/>
                                  </a:solidFill>
                                  <a:latin typeface="Cambria Math" charset="0"/>
                                  <a:ea typeface="Cambria Math" charset="0"/>
                                  <a:cs typeface="Cambria Math" charset="0"/>
                                </a:rPr>
                                <m:t>𝑔</m:t>
                              </m:r>
                            </m:sub>
                          </m:sSub>
                        </m:num>
                        <m:den>
                          <m:r>
                            <a:rPr lang="en-US" altLang="zh-CN" sz="2400" b="0" i="1" smtClean="0">
                              <a:solidFill>
                                <a:schemeClr val="tx1"/>
                              </a:solidFill>
                              <a:latin typeface="Cambria Math" charset="0"/>
                              <a:ea typeface="Cambria Math" charset="0"/>
                              <a:cs typeface="Cambria Math" charset="0"/>
                            </a:rPr>
                            <m:t>𝑉</m:t>
                          </m:r>
                        </m:den>
                      </m:f>
                      <m:r>
                        <a:rPr lang="en-US" altLang="zh-CN" sz="2400" b="0" i="1" smtClean="0">
                          <a:solidFill>
                            <a:schemeClr val="tx1"/>
                          </a:solidFill>
                          <a:latin typeface="Cambria Math" charset="0"/>
                          <a:ea typeface="Cambria Math" charset="0"/>
                          <a:cs typeface="Cambria Math" charset="0"/>
                        </a:rPr>
                        <m:t>=1+</m:t>
                      </m:r>
                      <m:f>
                        <m:fPr>
                          <m:ctrlPr>
                            <a:rPr lang="en-US" altLang="zh-CN" sz="2400" b="0" i="1" smtClean="0">
                              <a:solidFill>
                                <a:schemeClr val="tx1"/>
                              </a:solidFill>
                              <a:latin typeface="Cambria Math" panose="02040503050406030204" pitchFamily="18" charset="0"/>
                              <a:ea typeface="Cambria Math" charset="0"/>
                              <a:cs typeface="Cambria Math" charset="0"/>
                            </a:rPr>
                          </m:ctrlPr>
                        </m:fPr>
                        <m:num>
                          <m:r>
                            <a:rPr lang="en-US" altLang="zh-CN" sz="2400" b="0" i="1" smtClean="0">
                              <a:solidFill>
                                <a:schemeClr val="tx1"/>
                              </a:solidFill>
                              <a:latin typeface="Cambria Math" charset="0"/>
                              <a:ea typeface="Cambria Math" charset="0"/>
                              <a:cs typeface="Cambria Math" charset="0"/>
                            </a:rPr>
                            <m:t>𝑉</m:t>
                          </m:r>
                        </m:num>
                        <m:den>
                          <m:r>
                            <a:rPr lang="en-US" altLang="zh-CN" sz="2400" b="0" i="1" smtClean="0">
                              <a:solidFill>
                                <a:schemeClr val="tx1"/>
                              </a:solidFill>
                              <a:latin typeface="Cambria Math" charset="0"/>
                              <a:ea typeface="Cambria Math" charset="0"/>
                              <a:cs typeface="Cambria Math" charset="0"/>
                            </a:rPr>
                            <m:t>𝑓𝑅</m:t>
                          </m:r>
                        </m:den>
                      </m:f>
                      <m:r>
                        <a:rPr lang="en-US" altLang="zh-CN" sz="2400" b="0" i="1" smtClean="0">
                          <a:solidFill>
                            <a:schemeClr val="tx1"/>
                          </a:solidFill>
                          <a:latin typeface="Cambria Math" charset="0"/>
                          <a:ea typeface="Cambria Math" charset="0"/>
                          <a:cs typeface="Cambria Math" charset="0"/>
                        </a:rPr>
                        <m:t>=1+</m:t>
                      </m:r>
                      <m:sSub>
                        <m:sSubPr>
                          <m:ctrlPr>
                            <a:rPr lang="en-US" altLang="zh-CN" sz="2400" b="0" i="1" smtClean="0">
                              <a:solidFill>
                                <a:schemeClr val="tx1"/>
                              </a:solidFill>
                              <a:latin typeface="Cambria Math" panose="02040503050406030204" pitchFamily="18" charset="0"/>
                              <a:ea typeface="Cambria Math" charset="0"/>
                              <a:cs typeface="Cambria Math" charset="0"/>
                            </a:rPr>
                          </m:ctrlPr>
                        </m:sSubPr>
                        <m:e>
                          <m:r>
                            <a:rPr lang="en-US" altLang="zh-CN" sz="2400" b="0" i="1" smtClean="0">
                              <a:solidFill>
                                <a:schemeClr val="tx1"/>
                              </a:solidFill>
                              <a:latin typeface="Cambria Math" charset="0"/>
                              <a:ea typeface="Cambria Math" charset="0"/>
                              <a:cs typeface="Cambria Math" charset="0"/>
                            </a:rPr>
                            <m:t>𝑅</m:t>
                          </m:r>
                        </m:e>
                        <m:sub>
                          <m:r>
                            <a:rPr lang="en-US" altLang="zh-CN" sz="2400" b="0" i="1" smtClean="0">
                              <a:solidFill>
                                <a:schemeClr val="tx1"/>
                              </a:solidFill>
                              <a:latin typeface="Cambria Math" charset="0"/>
                              <a:ea typeface="Cambria Math" charset="0"/>
                              <a:cs typeface="Cambria Math" charset="0"/>
                            </a:rPr>
                            <m:t>𝑜</m:t>
                          </m:r>
                        </m:sub>
                      </m:sSub>
                    </m:oMath>
                  </m:oMathPara>
                </a14:m>
                <a:endParaRPr lang="en-US" sz="24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79635" y="1417119"/>
                <a:ext cx="4637115" cy="859466"/>
              </a:xfrm>
              <a:prstGeom prst="rect">
                <a:avLst/>
              </a:prstGeom>
              <a:blipFill rotWithShape="0">
                <a:blip r:embed="rId3"/>
                <a:stretch>
                  <a:fillRect/>
                </a:stretch>
              </a:blipFill>
            </p:spPr>
            <p:txBody>
              <a:bodyPr/>
              <a:lstStyle/>
              <a:p>
                <a:r>
                  <a:rPr lang="en-US">
                    <a:noFill/>
                  </a:rPr>
                  <a:t> </a:t>
                </a:r>
              </a:p>
            </p:txBody>
          </p:sp>
        </mc:Fallback>
      </mc:AlternateContent>
      <p:sp>
        <p:nvSpPr>
          <p:cNvPr id="2" name="Rectangle 1"/>
          <p:cNvSpPr/>
          <p:nvPr/>
        </p:nvSpPr>
        <p:spPr>
          <a:xfrm>
            <a:off x="482750" y="2765886"/>
            <a:ext cx="8753325" cy="3785652"/>
          </a:xfrm>
          <a:prstGeom prst="rect">
            <a:avLst/>
          </a:prstGeom>
        </p:spPr>
        <p:txBody>
          <a:bodyPr wrap="square">
            <a:spAutoFit/>
          </a:bodyPr>
          <a:lstStyle/>
          <a:p>
            <a:r>
              <a:rPr lang="en-US" altLang="zh-CN" sz="2000" b="1" dirty="0">
                <a:ea typeface="Arial" charset="0"/>
                <a:cs typeface="Arial" charset="0"/>
              </a:rPr>
              <a:t>Small</a:t>
            </a:r>
            <a:r>
              <a:rPr lang="zh-CN" altLang="en-US" sz="2000" b="1" dirty="0">
                <a:ea typeface="Arial" charset="0"/>
                <a:cs typeface="Arial" charset="0"/>
              </a:rPr>
              <a:t> </a:t>
            </a:r>
            <a:r>
              <a:rPr lang="en-US" altLang="zh-CN" sz="2000" b="1" dirty="0">
                <a:ea typeface="Arial" charset="0"/>
                <a:cs typeface="Arial" charset="0"/>
              </a:rPr>
              <a:t>Ro</a:t>
            </a:r>
            <a:endParaRPr lang="en-US" altLang="zh-CN" sz="2000" dirty="0">
              <a:ea typeface="Arial" charset="0"/>
              <a:cs typeface="Arial" charset="0"/>
            </a:endParaRPr>
          </a:p>
          <a:p>
            <a:pPr marL="285750" indent="-285750">
              <a:buFont typeface="Arial" charset="0"/>
              <a:buChar char="•"/>
            </a:pPr>
            <a:r>
              <a:rPr lang="en-US" altLang="zh-CN" sz="2000" dirty="0">
                <a:ea typeface="Arial" charset="0"/>
                <a:cs typeface="Arial" charset="0"/>
              </a:rPr>
              <a:t>For mid-latitude synoptic systems,</a:t>
            </a:r>
            <a:r>
              <a:rPr lang="zh-CN" altLang="en-US" sz="2000" dirty="0">
                <a:ea typeface="Arial" charset="0"/>
                <a:cs typeface="Arial" charset="0"/>
              </a:rPr>
              <a:t> </a:t>
            </a:r>
            <a:r>
              <a:rPr lang="en-US" altLang="zh-CN" sz="2000" dirty="0">
                <a:solidFill>
                  <a:srgbClr val="FF0000"/>
                </a:solidFill>
                <a:ea typeface="Arial" charset="0"/>
                <a:cs typeface="Arial" charset="0"/>
              </a:rPr>
              <a:t>Ro</a:t>
            </a:r>
            <a:r>
              <a:rPr lang="zh-CN" altLang="en-US" sz="2000" dirty="0">
                <a:solidFill>
                  <a:srgbClr val="FF0000"/>
                </a:solidFill>
                <a:ea typeface="Arial" charset="0"/>
                <a:cs typeface="Arial" charset="0"/>
              </a:rPr>
              <a:t> </a:t>
            </a:r>
            <a:r>
              <a:rPr lang="en-US" altLang="zh-CN" sz="2000" dirty="0">
                <a:solidFill>
                  <a:srgbClr val="FF0000"/>
                </a:solidFill>
                <a:ea typeface="Arial" charset="0"/>
                <a:cs typeface="Arial" charset="0"/>
              </a:rPr>
              <a:t>~</a:t>
            </a:r>
            <a:r>
              <a:rPr lang="zh-CN" altLang="en-US" sz="2000" dirty="0">
                <a:solidFill>
                  <a:srgbClr val="FF0000"/>
                </a:solidFill>
                <a:ea typeface="Arial" charset="0"/>
                <a:cs typeface="Arial" charset="0"/>
              </a:rPr>
              <a:t> </a:t>
            </a:r>
            <a:r>
              <a:rPr lang="en-US" altLang="zh-CN" sz="2000" dirty="0">
                <a:solidFill>
                  <a:srgbClr val="FF0000"/>
                </a:solidFill>
                <a:ea typeface="Arial" charset="0"/>
                <a:cs typeface="Arial" charset="0"/>
              </a:rPr>
              <a:t>0.1</a:t>
            </a:r>
            <a:r>
              <a:rPr lang="en-US" altLang="zh-CN" sz="2000" dirty="0">
                <a:ea typeface="Arial" charset="0"/>
                <a:cs typeface="Arial" charset="0"/>
              </a:rPr>
              <a:t>,</a:t>
            </a:r>
            <a:r>
              <a:rPr lang="zh-CN" altLang="en-US" sz="2000" dirty="0">
                <a:ea typeface="Arial" charset="0"/>
                <a:cs typeface="Arial" charset="0"/>
              </a:rPr>
              <a:t> </a:t>
            </a:r>
            <a:r>
              <a:rPr lang="en-US" altLang="zh-CN" sz="2000" dirty="0">
                <a:ea typeface="Arial" charset="0"/>
                <a:cs typeface="Arial" charset="0"/>
              </a:rPr>
              <a:t> the difference between gradient and geostrophic wind speeds generally &lt; 10 to 20%. </a:t>
            </a:r>
          </a:p>
          <a:p>
            <a:endParaRPr lang="en-US" altLang="zh-CN" sz="2000" dirty="0">
              <a:ea typeface="Arial" charset="0"/>
              <a:cs typeface="Arial" charset="0"/>
            </a:endParaRPr>
          </a:p>
          <a:p>
            <a:r>
              <a:rPr lang="en-US" altLang="zh-CN" sz="2000" b="1" dirty="0">
                <a:ea typeface="Arial" charset="0"/>
                <a:cs typeface="Arial" charset="0"/>
              </a:rPr>
              <a:t>Large</a:t>
            </a:r>
            <a:r>
              <a:rPr lang="zh-CN" altLang="en-US" sz="2000" b="1" dirty="0">
                <a:ea typeface="Arial" charset="0"/>
                <a:cs typeface="Arial" charset="0"/>
              </a:rPr>
              <a:t> </a:t>
            </a:r>
            <a:r>
              <a:rPr lang="en-US" altLang="zh-CN" sz="2000" b="1" dirty="0">
                <a:ea typeface="Arial" charset="0"/>
                <a:cs typeface="Arial" charset="0"/>
              </a:rPr>
              <a:t>Ro</a:t>
            </a:r>
          </a:p>
          <a:p>
            <a:pPr marL="285750" indent="-285750">
              <a:buFont typeface="Arial" charset="0"/>
              <a:buChar char="•"/>
            </a:pPr>
            <a:r>
              <a:rPr lang="en-US" altLang="zh-CN" sz="2000" dirty="0">
                <a:ea typeface="Arial" charset="0"/>
                <a:cs typeface="Arial" charset="0"/>
              </a:rPr>
              <a:t>f</a:t>
            </a:r>
            <a:r>
              <a:rPr lang="zh-CN" altLang="en-US" sz="2000" dirty="0">
                <a:ea typeface="Arial" charset="0"/>
                <a:cs typeface="Arial" charset="0"/>
              </a:rPr>
              <a:t> </a:t>
            </a:r>
            <a:r>
              <a:rPr lang="en-US" altLang="zh-CN" sz="2000" dirty="0">
                <a:ea typeface="Arial" charset="0"/>
                <a:cs typeface="Arial" charset="0"/>
              </a:rPr>
              <a:t>is</a:t>
            </a:r>
            <a:r>
              <a:rPr lang="zh-CN" altLang="en-US" sz="2000" dirty="0">
                <a:ea typeface="Arial" charset="0"/>
                <a:cs typeface="Arial" charset="0"/>
              </a:rPr>
              <a:t> </a:t>
            </a:r>
            <a:r>
              <a:rPr lang="en-US" altLang="zh-CN" sz="2000" dirty="0">
                <a:ea typeface="Arial" charset="0"/>
                <a:cs typeface="Arial" charset="0"/>
              </a:rPr>
              <a:t>small</a:t>
            </a:r>
            <a:r>
              <a:rPr lang="zh-CN" altLang="en-US" sz="2000" dirty="0">
                <a:ea typeface="Arial" charset="0"/>
                <a:cs typeface="Arial" charset="0"/>
              </a:rPr>
              <a:t> </a:t>
            </a:r>
            <a:r>
              <a:rPr lang="en-US" altLang="zh-CN" sz="2000" dirty="0">
                <a:ea typeface="Arial" charset="0"/>
                <a:cs typeface="Arial" charset="0"/>
              </a:rPr>
              <a:t>region,</a:t>
            </a:r>
            <a:r>
              <a:rPr lang="zh-CN" altLang="en-US" sz="2000" dirty="0">
                <a:ea typeface="Arial" charset="0"/>
                <a:cs typeface="Arial" charset="0"/>
              </a:rPr>
              <a:t> </a:t>
            </a:r>
            <a:r>
              <a:rPr lang="en-US" altLang="zh-CN" sz="2000" dirty="0">
                <a:ea typeface="Arial" charset="0"/>
                <a:cs typeface="Arial" charset="0"/>
              </a:rPr>
              <a:t>for</a:t>
            </a:r>
            <a:r>
              <a:rPr lang="zh-CN" altLang="en-US" sz="2000" dirty="0">
                <a:ea typeface="Arial" charset="0"/>
                <a:cs typeface="Arial" charset="0"/>
              </a:rPr>
              <a:t> </a:t>
            </a:r>
            <a:r>
              <a:rPr lang="en-US" altLang="zh-CN" sz="2000" dirty="0">
                <a:ea typeface="Arial" charset="0"/>
                <a:cs typeface="Arial" charset="0"/>
              </a:rPr>
              <a:t>the</a:t>
            </a:r>
            <a:r>
              <a:rPr lang="zh-CN" altLang="en-US" sz="2000" dirty="0">
                <a:ea typeface="Arial" charset="0"/>
                <a:cs typeface="Arial" charset="0"/>
              </a:rPr>
              <a:t> </a:t>
            </a:r>
            <a:r>
              <a:rPr lang="en-US" altLang="zh-CN" sz="2000" dirty="0">
                <a:solidFill>
                  <a:srgbClr val="FF0000"/>
                </a:solidFill>
                <a:ea typeface="Arial" charset="0"/>
                <a:cs typeface="Arial" charset="0"/>
              </a:rPr>
              <a:t>tropical disturbances</a:t>
            </a:r>
            <a:r>
              <a:rPr lang="en-US" altLang="zh-CN" sz="2000" dirty="0">
                <a:ea typeface="Arial" charset="0"/>
                <a:cs typeface="Arial" charset="0"/>
              </a:rPr>
              <a:t>, </a:t>
            </a:r>
            <a:r>
              <a:rPr lang="en-US" altLang="zh-CN" sz="2000" dirty="0">
                <a:solidFill>
                  <a:srgbClr val="FF0000"/>
                </a:solidFill>
                <a:ea typeface="Arial" charset="0"/>
                <a:cs typeface="Arial" charset="0"/>
              </a:rPr>
              <a:t>the Ro</a:t>
            </a:r>
            <a:r>
              <a:rPr lang="zh-CN" altLang="en-US" sz="2000" dirty="0">
                <a:solidFill>
                  <a:srgbClr val="FF0000"/>
                </a:solidFill>
                <a:ea typeface="Arial" charset="0"/>
                <a:cs typeface="Arial" charset="0"/>
              </a:rPr>
              <a:t> </a:t>
            </a:r>
            <a:r>
              <a:rPr lang="en-US" altLang="zh-CN" sz="2000" dirty="0">
                <a:solidFill>
                  <a:srgbClr val="FF0000"/>
                </a:solidFill>
                <a:ea typeface="Arial" charset="0"/>
                <a:cs typeface="Arial" charset="0"/>
              </a:rPr>
              <a:t>~ 1-10</a:t>
            </a:r>
            <a:r>
              <a:rPr lang="en-US" altLang="zh-CN" sz="2000" dirty="0">
                <a:ea typeface="Arial" charset="0"/>
                <a:cs typeface="Arial" charset="0"/>
              </a:rPr>
              <a:t>, and the gradient wind formula must be applied rather than the geostrophic wind. </a:t>
            </a:r>
          </a:p>
          <a:p>
            <a:pPr marL="285750" indent="-285750">
              <a:buFont typeface="Arial" charset="0"/>
              <a:buChar char="•"/>
            </a:pPr>
            <a:endParaRPr lang="en-US" altLang="zh-CN" sz="2000" dirty="0">
              <a:ea typeface="Arial" charset="0"/>
              <a:cs typeface="Arial" charset="0"/>
            </a:endParaRPr>
          </a:p>
          <a:p>
            <a:pPr marL="285750" indent="-285750">
              <a:buFont typeface="Arial" charset="0"/>
              <a:buChar char="•"/>
            </a:pPr>
            <a:r>
              <a:rPr lang="en-US" altLang="zh-CN" sz="2000" dirty="0">
                <a:ea typeface="Arial" charset="0"/>
                <a:cs typeface="Arial" charset="0"/>
              </a:rPr>
              <a:t>R</a:t>
            </a:r>
            <a:r>
              <a:rPr lang="zh-CN" altLang="en-US" sz="2000" dirty="0">
                <a:ea typeface="Arial" charset="0"/>
                <a:cs typeface="Arial" charset="0"/>
              </a:rPr>
              <a:t> </a:t>
            </a:r>
            <a:r>
              <a:rPr lang="en-US" altLang="zh-CN" sz="2000" dirty="0">
                <a:ea typeface="Arial" charset="0"/>
                <a:cs typeface="Arial" charset="0"/>
              </a:rPr>
              <a:t>is</a:t>
            </a:r>
            <a:r>
              <a:rPr lang="zh-CN" altLang="en-US" sz="2000" dirty="0">
                <a:ea typeface="Arial" charset="0"/>
                <a:cs typeface="Arial" charset="0"/>
              </a:rPr>
              <a:t> </a:t>
            </a:r>
            <a:r>
              <a:rPr lang="en-US" altLang="zh-CN" sz="2000" dirty="0">
                <a:ea typeface="Arial" charset="0"/>
                <a:cs typeface="Arial" charset="0"/>
              </a:rPr>
              <a:t>small,</a:t>
            </a:r>
            <a:r>
              <a:rPr lang="zh-CN" altLang="en-US" sz="2000" dirty="0">
                <a:ea typeface="Arial" charset="0"/>
                <a:cs typeface="Arial" charset="0"/>
              </a:rPr>
              <a:t> </a:t>
            </a:r>
            <a:r>
              <a:rPr lang="en-US" altLang="zh-CN" sz="2000" dirty="0">
                <a:ea typeface="Arial" charset="0"/>
                <a:cs typeface="Arial" charset="0"/>
              </a:rPr>
              <a:t>such</a:t>
            </a:r>
            <a:r>
              <a:rPr lang="zh-CN" altLang="en-US" sz="2000" dirty="0">
                <a:ea typeface="Arial" charset="0"/>
                <a:cs typeface="Arial" charset="0"/>
              </a:rPr>
              <a:t> </a:t>
            </a:r>
            <a:r>
              <a:rPr lang="en-US" altLang="zh-CN" sz="2000" dirty="0">
                <a:ea typeface="Arial" charset="0"/>
                <a:cs typeface="Arial" charset="0"/>
              </a:rPr>
              <a:t>as</a:t>
            </a:r>
            <a:r>
              <a:rPr lang="zh-CN" altLang="en-US" sz="2000" dirty="0">
                <a:ea typeface="Arial" charset="0"/>
                <a:cs typeface="Arial" charset="0"/>
              </a:rPr>
              <a:t> </a:t>
            </a:r>
            <a:r>
              <a:rPr lang="en-US" altLang="zh-CN" sz="2000" dirty="0">
                <a:ea typeface="Arial" charset="0"/>
                <a:cs typeface="Arial" charset="0"/>
              </a:rPr>
              <a:t>tornadoes,</a:t>
            </a:r>
            <a:r>
              <a:rPr lang="zh-CN" altLang="en-US" sz="2000" dirty="0">
                <a:ea typeface="Arial" charset="0"/>
                <a:cs typeface="Arial" charset="0"/>
              </a:rPr>
              <a:t> </a:t>
            </a:r>
            <a:r>
              <a:rPr lang="en-US" altLang="zh-CN" sz="2000" dirty="0">
                <a:solidFill>
                  <a:srgbClr val="FF0000"/>
                </a:solidFill>
                <a:ea typeface="Arial" charset="0"/>
                <a:cs typeface="Arial" charset="0"/>
              </a:rPr>
              <a:t>Ro</a:t>
            </a:r>
            <a:r>
              <a:rPr lang="zh-CN" altLang="en-US" sz="2000" dirty="0">
                <a:solidFill>
                  <a:srgbClr val="FF0000"/>
                </a:solidFill>
                <a:ea typeface="Arial" charset="0"/>
                <a:cs typeface="Arial" charset="0"/>
              </a:rPr>
              <a:t> </a:t>
            </a:r>
            <a:r>
              <a:rPr lang="en-US" altLang="zh-CN" sz="2000" dirty="0">
                <a:solidFill>
                  <a:srgbClr val="FF0000"/>
                </a:solidFill>
                <a:ea typeface="Arial" charset="0"/>
                <a:cs typeface="Arial" charset="0"/>
              </a:rPr>
              <a:t>~</a:t>
            </a:r>
            <a:r>
              <a:rPr lang="zh-CN" altLang="en-US" sz="2000" dirty="0">
                <a:solidFill>
                  <a:srgbClr val="FF0000"/>
                </a:solidFill>
                <a:ea typeface="Arial" charset="0"/>
                <a:cs typeface="Arial" charset="0"/>
              </a:rPr>
              <a:t> </a:t>
            </a:r>
            <a:r>
              <a:rPr lang="en-US" altLang="zh-CN" sz="2000" dirty="0">
                <a:solidFill>
                  <a:srgbClr val="FF0000"/>
                </a:solidFill>
                <a:ea typeface="Arial" charset="0"/>
                <a:cs typeface="Arial" charset="0"/>
              </a:rPr>
              <a:t>10</a:t>
            </a:r>
            <a:r>
              <a:rPr lang="en-US" altLang="zh-CN" sz="2000" baseline="30000" dirty="0">
                <a:solidFill>
                  <a:srgbClr val="FF0000"/>
                </a:solidFill>
                <a:ea typeface="Arial" charset="0"/>
                <a:cs typeface="Arial" charset="0"/>
              </a:rPr>
              <a:t>3</a:t>
            </a:r>
            <a:r>
              <a:rPr lang="en-US" altLang="zh-CN" sz="2000" dirty="0">
                <a:ea typeface="Arial" charset="0"/>
                <a:cs typeface="Arial" charset="0"/>
              </a:rPr>
              <a:t>,</a:t>
            </a:r>
            <a:r>
              <a:rPr lang="zh-CN" altLang="en-US" sz="2000" dirty="0">
                <a:ea typeface="Arial" charset="0"/>
                <a:cs typeface="Arial" charset="0"/>
              </a:rPr>
              <a:t> </a:t>
            </a:r>
            <a:r>
              <a:rPr lang="en-US" altLang="zh-CN" sz="2000" dirty="0">
                <a:ea typeface="Arial" charset="0"/>
                <a:cs typeface="Arial" charset="0"/>
              </a:rPr>
              <a:t>cyclostrophic flow</a:t>
            </a:r>
            <a:r>
              <a:rPr lang="zh-CN" altLang="en-US" sz="2000" dirty="0">
                <a:ea typeface="Arial" charset="0"/>
                <a:cs typeface="Arial" charset="0"/>
              </a:rPr>
              <a:t> </a:t>
            </a:r>
            <a:r>
              <a:rPr lang="en-US" altLang="zh-CN" sz="2000" dirty="0">
                <a:ea typeface="Arial" charset="0"/>
                <a:cs typeface="Arial" charset="0"/>
              </a:rPr>
              <a:t>is</a:t>
            </a:r>
            <a:r>
              <a:rPr lang="zh-CN" altLang="en-US" sz="2000" dirty="0">
                <a:ea typeface="Arial" charset="0"/>
                <a:cs typeface="Arial" charset="0"/>
              </a:rPr>
              <a:t> </a:t>
            </a:r>
            <a:r>
              <a:rPr lang="en-US" altLang="zh-CN" sz="2000" dirty="0">
                <a:ea typeface="Arial" charset="0"/>
                <a:cs typeface="Arial" charset="0"/>
              </a:rPr>
              <a:t>dominated.</a:t>
            </a:r>
          </a:p>
          <a:p>
            <a:pPr marL="285750" indent="-285750">
              <a:buFont typeface="Arial" charset="0"/>
              <a:buChar char="•"/>
            </a:pPr>
            <a:endParaRPr lang="en-US" altLang="zh-CN" sz="2000" dirty="0">
              <a:ea typeface="Arial" charset="0"/>
              <a:cs typeface="Arial" charset="0"/>
            </a:endParaRPr>
          </a:p>
          <a:p>
            <a:pPr marL="285750" indent="-285750">
              <a:buFont typeface="Arial" charset="0"/>
              <a:buChar char="•"/>
            </a:pPr>
            <a:r>
              <a:rPr lang="en-US" altLang="zh-CN" sz="2000" dirty="0">
                <a:ea typeface="Arial" charset="0"/>
                <a:cs typeface="Arial" charset="0"/>
              </a:rPr>
              <a:t>Highly</a:t>
            </a:r>
            <a:r>
              <a:rPr lang="zh-CN" altLang="en-US" sz="2000" dirty="0">
                <a:ea typeface="Arial" charset="0"/>
                <a:cs typeface="Arial" charset="0"/>
              </a:rPr>
              <a:t> </a:t>
            </a:r>
            <a:r>
              <a:rPr lang="en-US" altLang="zh-CN" sz="2000" dirty="0">
                <a:ea typeface="Arial" charset="0"/>
                <a:cs typeface="Arial" charset="0"/>
              </a:rPr>
              <a:t>curved</a:t>
            </a:r>
            <a:r>
              <a:rPr lang="zh-CN" altLang="en-US" sz="2000" dirty="0">
                <a:ea typeface="Arial" charset="0"/>
                <a:cs typeface="Arial" charset="0"/>
              </a:rPr>
              <a:t> </a:t>
            </a:r>
            <a:r>
              <a:rPr lang="en-US" altLang="zh-CN" sz="2000" dirty="0">
                <a:ea typeface="Arial" charset="0"/>
                <a:cs typeface="Arial" charset="0"/>
              </a:rPr>
              <a:t>wind.</a:t>
            </a:r>
          </a:p>
          <a:p>
            <a:endParaRPr lang="en-US" altLang="zh-CN" sz="2000" dirty="0">
              <a:ea typeface="Arial" charset="0"/>
              <a:cs typeface="Arial" charset="0"/>
            </a:endParaRPr>
          </a:p>
        </p:txBody>
      </p:sp>
      <p:sp>
        <p:nvSpPr>
          <p:cNvPr id="3" name="Rectangle 2"/>
          <p:cNvSpPr/>
          <p:nvPr/>
        </p:nvSpPr>
        <p:spPr>
          <a:xfrm>
            <a:off x="3996829" y="1730893"/>
            <a:ext cx="5109027" cy="400110"/>
          </a:xfrm>
          <a:prstGeom prst="rect">
            <a:avLst/>
          </a:prstGeom>
        </p:spPr>
        <p:txBody>
          <a:bodyPr wrap="none">
            <a:spAutoFit/>
          </a:bodyPr>
          <a:lstStyle/>
          <a:p>
            <a:r>
              <a:rPr lang="en-US" altLang="zh-CN" sz="2000">
                <a:latin typeface="Arial Narrow"/>
                <a:cs typeface="Arial Narrow"/>
              </a:rPr>
              <a:t>the magnitude of </a:t>
            </a:r>
            <a:r>
              <a:rPr lang="en-US" altLang="zh-CN" sz="2000" i="1">
                <a:latin typeface="Arial Narrow"/>
                <a:cs typeface="Arial Narrow"/>
              </a:rPr>
              <a:t>V /( f R )</a:t>
            </a:r>
            <a:r>
              <a:rPr lang="en-US" altLang="zh-CN" sz="2000">
                <a:latin typeface="Arial Narrow"/>
                <a:cs typeface="Arial Narrow"/>
              </a:rPr>
              <a:t> is just the Rossby number.</a:t>
            </a:r>
            <a:endParaRPr lang="en-US" sz="20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18</a:t>
            </a:fld>
            <a:endParaRPr lang="zh-CN" altLang="zh-CN"/>
          </a:p>
        </p:txBody>
      </p:sp>
      <p:sp>
        <p:nvSpPr>
          <p:cNvPr id="3" name="Rectangle 2"/>
          <p:cNvSpPr/>
          <p:nvPr/>
        </p:nvSpPr>
        <p:spPr>
          <a:xfrm>
            <a:off x="579172" y="1840102"/>
            <a:ext cx="8656903" cy="3785652"/>
          </a:xfrm>
          <a:prstGeom prst="rect">
            <a:avLst/>
          </a:prstGeom>
          <a:noFill/>
        </p:spPr>
        <p:txBody>
          <a:bodyPr wrap="square">
            <a:spAutoFit/>
          </a:bodyPr>
          <a:lstStyle/>
          <a:p>
            <a:pPr>
              <a:lnSpc>
                <a:spcPct val="150000"/>
              </a:lnSpc>
            </a:pPr>
            <a:r>
              <a:rPr lang="zh-CN" altLang="en-US" sz="3200" dirty="0"/>
              <a:t>“</a:t>
            </a:r>
            <a:r>
              <a:rPr lang="en-US" altLang="zh-CN" sz="3200" b="1" i="1" dirty="0">
                <a:solidFill>
                  <a:srgbClr val="0000CC"/>
                </a:solidFill>
              </a:rPr>
              <a:t>The geostrophic wind must have vertical shear in the presence of a horizontal temperature gradient</a:t>
            </a:r>
            <a:r>
              <a:rPr lang="en-US" altLang="zh-CN" sz="3200" dirty="0"/>
              <a:t>, as can be shown </a:t>
            </a:r>
            <a:r>
              <a:rPr lang="en-US" altLang="zh-CN" sz="3200" b="1" dirty="0"/>
              <a:t>easily</a:t>
            </a:r>
            <a:r>
              <a:rPr lang="en-US" altLang="zh-CN" sz="3200" dirty="0"/>
              <a:t> from simple physical considerations based on hydrostatic equilibrium.</a:t>
            </a:r>
            <a:r>
              <a:rPr lang="zh-CN" altLang="en-US" sz="3200" dirty="0"/>
              <a:t>”</a:t>
            </a:r>
            <a:endParaRPr lang="en-US" sz="3200" dirty="0"/>
          </a:p>
        </p:txBody>
      </p:sp>
      <p:sp>
        <p:nvSpPr>
          <p:cNvPr id="4" name="Title 1"/>
          <p:cNvSpPr txBox="1">
            <a:spLocks/>
          </p:cNvSpPr>
          <p:nvPr/>
        </p:nvSpPr>
        <p:spPr>
          <a:xfrm>
            <a:off x="180405" y="50259"/>
            <a:ext cx="8640960" cy="9466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pPr>
            <a:r>
              <a:rPr lang="en-US" altLang="zh-CN" sz="3990" b="1" dirty="0">
                <a:solidFill>
                  <a:srgbClr val="FFFF00"/>
                </a:solidFill>
                <a:latin typeface="Arial" charset="0"/>
                <a:ea typeface="Arial" charset="0"/>
                <a:cs typeface="Arial" charset="0"/>
              </a:rPr>
              <a:t>The</a:t>
            </a:r>
            <a:r>
              <a:rPr lang="zh-CN" altLang="en-US" sz="3990" b="1" dirty="0">
                <a:solidFill>
                  <a:srgbClr val="FFFF00"/>
                </a:solidFill>
                <a:latin typeface="Arial" charset="0"/>
                <a:ea typeface="Arial" charset="0"/>
                <a:cs typeface="Arial" charset="0"/>
              </a:rPr>
              <a:t> </a:t>
            </a:r>
            <a:r>
              <a:rPr lang="en-US" altLang="zh-CN" sz="3990" b="1" dirty="0">
                <a:solidFill>
                  <a:srgbClr val="FFFF00"/>
                </a:solidFill>
                <a:latin typeface="Arial" charset="0"/>
                <a:ea typeface="Arial" charset="0"/>
                <a:cs typeface="Arial" charset="0"/>
              </a:rPr>
              <a:t>t</a:t>
            </a:r>
            <a:r>
              <a:rPr lang="en-US" sz="3990" b="1" dirty="0">
                <a:solidFill>
                  <a:srgbClr val="FFFF00"/>
                </a:solidFill>
                <a:latin typeface="Arial" charset="0"/>
                <a:ea typeface="Arial" charset="0"/>
                <a:cs typeface="Arial" charset="0"/>
              </a:rPr>
              <a:t>hermal wind</a:t>
            </a:r>
            <a:endParaRPr lang="en-US" sz="3591" b="1" dirty="0">
              <a:solidFill>
                <a:srgbClr val="FFFF00"/>
              </a:solidFill>
              <a:latin typeface="Arial" charset="0"/>
              <a:ea typeface="Arial" charset="0"/>
              <a:cs typeface="Arial" charset="0"/>
            </a:endParaRPr>
          </a:p>
        </p:txBody>
      </p:sp>
      <p:sp>
        <p:nvSpPr>
          <p:cNvPr id="5" name="Text Box 11"/>
          <p:cNvSpPr txBox="1">
            <a:spLocks noChangeArrowheads="1"/>
          </p:cNvSpPr>
          <p:nvPr/>
        </p:nvSpPr>
        <p:spPr bwMode="auto">
          <a:xfrm>
            <a:off x="324421" y="1118069"/>
            <a:ext cx="3381705"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2800" i="1" dirty="0"/>
              <a:t>Holton’s</a:t>
            </a:r>
            <a:r>
              <a:rPr lang="zh-CN" altLang="en-US" sz="2800" i="1" dirty="0"/>
              <a:t> </a:t>
            </a:r>
            <a:r>
              <a:rPr lang="en-US" altLang="zh-CN" sz="2800" i="1" dirty="0"/>
              <a:t>Text</a:t>
            </a:r>
            <a:r>
              <a:rPr lang="zh-CN" altLang="en-US" sz="2800" i="1" dirty="0"/>
              <a:t> </a:t>
            </a:r>
            <a:r>
              <a:rPr lang="en-US" altLang="zh-CN" sz="2800" i="1" dirty="0"/>
              <a:t>Book</a:t>
            </a:r>
            <a:endParaRPr lang="en-US" sz="2800" i="1" dirty="0"/>
          </a:p>
        </p:txBody>
      </p:sp>
    </p:spTree>
    <p:extLst>
      <p:ext uri="{BB962C8B-B14F-4D97-AF65-F5344CB8AC3E}">
        <p14:creationId xmlns:p14="http://schemas.microsoft.com/office/powerpoint/2010/main" val="111879561"/>
      </p:ext>
    </p:extLst>
  </p:cSld>
  <p:clrMapOvr>
    <a:masterClrMapping/>
  </p:clrMapOvr>
  <p:transition advTm="7855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29 at 11.05.33 PM.png"/>
          <p:cNvPicPr>
            <a:picLocks noChangeAspect="1"/>
          </p:cNvPicPr>
          <p:nvPr/>
        </p:nvPicPr>
        <p:blipFill rotWithShape="1">
          <a:blip r:embed="rId3">
            <a:extLst>
              <a:ext uri="{28A0092B-C50C-407E-A947-70E740481C1C}">
                <a14:useLocalDpi xmlns:a14="http://schemas.microsoft.com/office/drawing/2010/main" val="0"/>
              </a:ext>
            </a:extLst>
          </a:blip>
          <a:srcRect l="15207" r="15176" b="12974"/>
          <a:stretch/>
        </p:blipFill>
        <p:spPr>
          <a:xfrm>
            <a:off x="-50988" y="673201"/>
            <a:ext cx="5184576" cy="5821223"/>
          </a:xfrm>
          <a:prstGeom prst="rect">
            <a:avLst/>
          </a:prstGeom>
        </p:spPr>
      </p:pic>
      <p:pic>
        <p:nvPicPr>
          <p:cNvPr id="3" name="Picture 2" descr="Screen Shot 2016-10-18 at 10.38.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480" y="1951900"/>
            <a:ext cx="2963481" cy="897512"/>
          </a:xfrm>
          <a:prstGeom prst="rect">
            <a:avLst/>
          </a:prstGeom>
        </p:spPr>
      </p:pic>
      <p:sp>
        <p:nvSpPr>
          <p:cNvPr id="5" name="TextBox 4"/>
          <p:cNvSpPr txBox="1"/>
          <p:nvPr/>
        </p:nvSpPr>
        <p:spPr>
          <a:xfrm>
            <a:off x="1577159" y="5527216"/>
            <a:ext cx="1841586" cy="460489"/>
          </a:xfrm>
          <a:prstGeom prst="rect">
            <a:avLst/>
          </a:prstGeom>
          <a:gradFill>
            <a:gsLst>
              <a:gs pos="0">
                <a:srgbClr val="00B0F0"/>
              </a:gs>
              <a:gs pos="100000">
                <a:srgbClr val="FF0000"/>
              </a:gs>
            </a:gsLst>
            <a:lin ang="0" scaled="0"/>
          </a:gradFill>
        </p:spPr>
        <p:txBody>
          <a:bodyPr wrap="square" rtlCol="0">
            <a:spAutoFit/>
          </a:bodyPr>
          <a:lstStyle/>
          <a:p>
            <a:pPr defTabSz="912114" hangingPunct="1">
              <a:spcBef>
                <a:spcPts val="0"/>
              </a:spcBef>
            </a:pPr>
            <a:r>
              <a:rPr lang="en-US" sz="2394" dirty="0">
                <a:solidFill>
                  <a:prstClr val="black"/>
                </a:solidFill>
                <a:latin typeface="Calibri"/>
                <a:ea typeface=""/>
                <a:cs typeface=""/>
              </a:rPr>
              <a:t>T</a:t>
            </a:r>
            <a:r>
              <a:rPr lang="en-US" sz="2394" baseline="-25000" dirty="0">
                <a:solidFill>
                  <a:prstClr val="black"/>
                </a:solidFill>
                <a:latin typeface="Calibri"/>
                <a:ea typeface=""/>
                <a:cs typeface=""/>
              </a:rPr>
              <a:t>x1      </a:t>
            </a:r>
            <a:r>
              <a:rPr lang="en-US" sz="2394" dirty="0">
                <a:solidFill>
                  <a:prstClr val="black"/>
                </a:solidFill>
                <a:latin typeface="Calibri"/>
                <a:ea typeface=""/>
                <a:cs typeface=""/>
              </a:rPr>
              <a:t> &lt;      T</a:t>
            </a:r>
            <a:r>
              <a:rPr lang="en-US" sz="2394" baseline="-25000" dirty="0">
                <a:solidFill>
                  <a:prstClr val="black"/>
                </a:solidFill>
                <a:latin typeface="Calibri"/>
                <a:ea typeface=""/>
                <a:cs typeface=""/>
              </a:rPr>
              <a:t>x2</a:t>
            </a:r>
          </a:p>
        </p:txBody>
      </p:sp>
      <p:sp>
        <p:nvSpPr>
          <p:cNvPr id="6" name="Rectangle 5"/>
          <p:cNvSpPr/>
          <p:nvPr/>
        </p:nvSpPr>
        <p:spPr>
          <a:xfrm>
            <a:off x="5402805" y="2692023"/>
            <a:ext cx="3996829" cy="584775"/>
          </a:xfrm>
          <a:prstGeom prst="rect">
            <a:avLst/>
          </a:prstGeom>
          <a:solidFill>
            <a:schemeClr val="accent6">
              <a:lumMod val="40000"/>
              <a:lumOff val="60000"/>
            </a:schemeClr>
          </a:solidFill>
          <a:ln>
            <a:noFill/>
          </a:ln>
        </p:spPr>
        <p:txBody>
          <a:bodyPr wrap="square">
            <a:spAutoFit/>
          </a:bodyPr>
          <a:lstStyle/>
          <a:p>
            <a:r>
              <a:rPr lang="en-US" altLang="zh-CN" sz="1600" dirty="0">
                <a:latin typeface="Arial Narrow" charset="0"/>
                <a:ea typeface="Arial Narrow" charset="0"/>
                <a:cs typeface="Arial Narrow" charset="0"/>
              </a:rPr>
              <a:t>Thickness</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between</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two</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isobars</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is</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proportional</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to</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the</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mean</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temperature</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in</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the</a:t>
            </a:r>
            <a:r>
              <a:rPr lang="zh-CN" altLang="en-US" sz="1600" dirty="0">
                <a:latin typeface="Arial Narrow" charset="0"/>
                <a:ea typeface="Arial Narrow" charset="0"/>
                <a:cs typeface="Arial Narrow" charset="0"/>
              </a:rPr>
              <a:t> </a:t>
            </a:r>
            <a:r>
              <a:rPr lang="en-US" altLang="zh-CN" sz="1600" dirty="0">
                <a:latin typeface="Arial Narrow" charset="0"/>
                <a:ea typeface="Arial Narrow" charset="0"/>
                <a:cs typeface="Arial Narrow" charset="0"/>
              </a:rPr>
              <a:t>layer.</a:t>
            </a:r>
            <a:endParaRPr lang="en-US" sz="1600" dirty="0">
              <a:latin typeface="Arial Narrow" charset="0"/>
              <a:ea typeface="Arial Narrow" charset="0"/>
              <a:cs typeface="Arial Narrow" charset="0"/>
            </a:endParaRPr>
          </a:p>
        </p:txBody>
      </p:sp>
      <mc:AlternateContent xmlns:mc="http://schemas.openxmlformats.org/markup-compatibility/2006" xmlns:a14="http://schemas.microsoft.com/office/drawing/2010/main">
        <mc:Choice Requires="a14">
          <p:sp>
            <p:nvSpPr>
              <p:cNvPr id="7" name="TextBox 6"/>
              <p:cNvSpPr txBox="1"/>
              <p:nvPr/>
            </p:nvSpPr>
            <p:spPr>
              <a:xfrm>
                <a:off x="6145955" y="4523712"/>
                <a:ext cx="2606419"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ea typeface="Cambria Math" charset="0"/>
                              <a:cs typeface="Cambria Math" charset="0"/>
                            </a:rPr>
                          </m:ctrlPr>
                        </m:fPr>
                        <m:num>
                          <m:r>
                            <a:rPr lang="mr-IN" i="1" smtClean="0">
                              <a:latin typeface="Cambria Math" charset="0"/>
                              <a:ea typeface="Cambria Math" charset="0"/>
                              <a:cs typeface="Cambria Math" charset="0"/>
                            </a:rPr>
                            <m:t>𝜕</m:t>
                          </m:r>
                          <m:r>
                            <m:rPr>
                              <m:sty m:val="p"/>
                            </m:rPr>
                            <a:rPr lang="el-GR" i="1" smtClean="0">
                              <a:latin typeface="Cambria Math" charset="0"/>
                              <a:ea typeface="Cambria Math" charset="0"/>
                              <a:cs typeface="Cambria Math" charset="0"/>
                            </a:rPr>
                            <m:t>Φ</m:t>
                          </m:r>
                        </m:num>
                        <m:den>
                          <m:r>
                            <a:rPr lang="mr-IN" altLang="zh-CN" i="1">
                              <a:latin typeface="Cambria Math" charset="0"/>
                              <a:ea typeface="Cambria Math" charset="0"/>
                              <a:cs typeface="Cambria Math" charset="0"/>
                            </a:rPr>
                            <m:t>𝜕</m:t>
                          </m:r>
                          <m:r>
                            <a:rPr lang="en-US" altLang="zh-CN" b="0" i="1" smtClean="0">
                              <a:latin typeface="Cambria Math" charset="0"/>
                              <a:ea typeface="Cambria Math" charset="0"/>
                              <a:cs typeface="Cambria Math" charset="0"/>
                            </a:rPr>
                            <m:t>𝑥</m:t>
                          </m:r>
                        </m:den>
                      </m:f>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𝑖𝑛𝑟𝑒𝑎𝑠𝑒𝑠</m:t>
                      </m:r>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𝑤𝑖𝑡h</m:t>
                      </m:r>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h𝑒𝑖𝑔h𝑡</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145955" y="4523712"/>
                <a:ext cx="2606419" cy="526683"/>
              </a:xfrm>
              <a:prstGeom prst="rect">
                <a:avLst/>
              </a:prstGeom>
              <a:blipFill rotWithShape="0">
                <a:blip r:embed="rId5"/>
                <a:stretch>
                  <a:fillRect/>
                </a:stretch>
              </a:blipFill>
            </p:spPr>
            <p:txBody>
              <a:bodyPr/>
              <a:lstStyle/>
              <a:p>
                <a:r>
                  <a:rPr lang="en-US">
                    <a:noFill/>
                  </a:rPr>
                  <a:t> </a:t>
                </a:r>
              </a:p>
            </p:txBody>
          </p:sp>
        </mc:Fallback>
      </mc:AlternateContent>
      <p:sp>
        <p:nvSpPr>
          <p:cNvPr id="8" name="Rectangle 7"/>
          <p:cNvSpPr/>
          <p:nvPr/>
        </p:nvSpPr>
        <p:spPr>
          <a:xfrm>
            <a:off x="5133588" y="847526"/>
            <a:ext cx="4535265" cy="1200329"/>
          </a:xfrm>
          <a:prstGeom prst="rect">
            <a:avLst/>
          </a:prstGeom>
        </p:spPr>
        <p:txBody>
          <a:bodyPr wrap="square">
            <a:spAutoFit/>
          </a:bodyPr>
          <a:lstStyle/>
          <a:p>
            <a:pPr marL="285750" lvl="1" indent="-285750">
              <a:buFont typeface="Arial" charset="0"/>
              <a:buChar char="•"/>
            </a:pPr>
            <a:r>
              <a:rPr lang="en-US" altLang="zh-CN" dirty="0">
                <a:ea typeface="Arial" charset="0"/>
                <a:cs typeface="Arial" charset="0"/>
              </a:rPr>
              <a:t>The thickness between the pressure surface is larger at higher temperature place than that at lower temperature place</a:t>
            </a:r>
          </a:p>
        </p:txBody>
      </p:sp>
      <p:sp>
        <p:nvSpPr>
          <p:cNvPr id="10" name="Rectangle 9"/>
          <p:cNvSpPr/>
          <p:nvPr/>
        </p:nvSpPr>
        <p:spPr>
          <a:xfrm>
            <a:off x="5117656" y="3558111"/>
            <a:ext cx="4535265" cy="923330"/>
          </a:xfrm>
          <a:prstGeom prst="rect">
            <a:avLst/>
          </a:prstGeom>
        </p:spPr>
        <p:txBody>
          <a:bodyPr wrap="square">
            <a:spAutoFit/>
          </a:bodyPr>
          <a:lstStyle/>
          <a:p>
            <a:pPr marL="285750" lvl="1" indent="-285750">
              <a:buFont typeface="Arial" charset="0"/>
              <a:buChar char="•"/>
            </a:pPr>
            <a:r>
              <a:rPr lang="en-US" altLang="zh-CN">
                <a:ea typeface="Arial" charset="0"/>
                <a:cs typeface="Arial" charset="0"/>
              </a:rPr>
              <a:t>The </a:t>
            </a:r>
            <a:r>
              <a:rPr lang="en-US" altLang="zh-CN" dirty="0">
                <a:ea typeface="Arial" charset="0"/>
                <a:cs typeface="Arial" charset="0"/>
              </a:rPr>
              <a:t>horizontal gradient of geopotential height becomes larger in upper level than over lower level </a:t>
            </a:r>
          </a:p>
        </p:txBody>
      </p:sp>
      <p:sp>
        <p:nvSpPr>
          <p:cNvPr id="11" name="Rectangle 10"/>
          <p:cNvSpPr/>
          <p:nvPr/>
        </p:nvSpPr>
        <p:spPr>
          <a:xfrm>
            <a:off x="5046892" y="5111130"/>
            <a:ext cx="4535265" cy="646331"/>
          </a:xfrm>
          <a:prstGeom prst="rect">
            <a:avLst/>
          </a:prstGeom>
        </p:spPr>
        <p:txBody>
          <a:bodyPr wrap="square">
            <a:spAutoFit/>
          </a:bodyPr>
          <a:lstStyle/>
          <a:p>
            <a:pPr marL="285750" lvl="1" indent="-285750">
              <a:buFont typeface="Arial" charset="0"/>
              <a:buChar char="•"/>
            </a:pPr>
            <a:r>
              <a:rPr lang="en-US" altLang="zh-CN">
                <a:ea typeface="Arial" charset="0"/>
                <a:cs typeface="Arial" charset="0"/>
              </a:rPr>
              <a:t>Geostrophic wind must </a:t>
            </a:r>
            <a:r>
              <a:rPr lang="en-US" altLang="zh-CN" dirty="0">
                <a:ea typeface="Arial" charset="0"/>
                <a:cs typeface="Arial" charset="0"/>
              </a:rPr>
              <a:t>be greater over the upper level than that of lower level.</a:t>
            </a:r>
          </a:p>
        </p:txBody>
      </p:sp>
      <mc:AlternateContent xmlns:mc="http://schemas.openxmlformats.org/markup-compatibility/2006" xmlns:a14="http://schemas.microsoft.com/office/drawing/2010/main">
        <mc:Choice Requires="a14">
          <p:sp>
            <p:nvSpPr>
              <p:cNvPr id="12" name="Rectangle 11"/>
              <p:cNvSpPr/>
              <p:nvPr/>
            </p:nvSpPr>
            <p:spPr>
              <a:xfrm>
                <a:off x="6517109" y="5826805"/>
                <a:ext cx="1256049" cy="667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𝑣</m:t>
                          </m:r>
                        </m:e>
                        <m:sub>
                          <m:r>
                            <a:rPr lang="en-US" altLang="zh-CN" i="1">
                              <a:latin typeface="Cambria Math" charset="0"/>
                              <a:ea typeface="Cambria Math" charset="0"/>
                              <a:cs typeface="Cambria Math" charset="0"/>
                            </a:rPr>
                            <m:t>𝑔</m:t>
                          </m:r>
                        </m:sub>
                      </m:sSub>
                      <m:r>
                        <a:rPr lang="en-US" altLang="zh-CN" i="1">
                          <a:latin typeface="Cambria Math" charset="0"/>
                          <a:ea typeface="Cambria Math" charset="0"/>
                          <a:cs typeface="Cambria Math" charset="0"/>
                        </a:rPr>
                        <m:t>=</m:t>
                      </m:r>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1</m:t>
                          </m:r>
                        </m:num>
                        <m:den>
                          <m:r>
                            <a:rPr lang="en-US" altLang="zh-CN" i="1">
                              <a:latin typeface="Cambria Math" charset="0"/>
                              <a:ea typeface="Cambria Math" charset="0"/>
                              <a:cs typeface="Cambria Math" charset="0"/>
                            </a:rPr>
                            <m:t>𝑓</m:t>
                          </m:r>
                        </m:den>
                      </m:f>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m:t>
                          </m:r>
                          <m:r>
                            <m:rPr>
                              <m:sty m:val="p"/>
                            </m:rPr>
                            <a:rPr lang="el-GR" altLang="zh-CN" i="1">
                              <a:latin typeface="Cambria Math" charset="0"/>
                              <a:ea typeface="Cambria Math" charset="0"/>
                              <a:cs typeface="Cambria Math" charset="0"/>
                            </a:rPr>
                            <m:t>Φ</m:t>
                          </m:r>
                        </m:num>
                        <m:den>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𝑥</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517109" y="5826805"/>
                <a:ext cx="1256049" cy="667619"/>
              </a:xfrm>
              <a:prstGeom prst="rect">
                <a:avLst/>
              </a:prstGeom>
              <a:blipFill rotWithShape="0">
                <a:blip r:embed="rId6"/>
                <a:stretch>
                  <a:fillRect/>
                </a:stretch>
              </a:blipFill>
            </p:spPr>
            <p:txBody>
              <a:bodyPr/>
              <a:lstStyle/>
              <a:p>
                <a:r>
                  <a:rPr lang="en-US">
                    <a:noFill/>
                  </a:rPr>
                  <a:t> </a:t>
                </a:r>
              </a:p>
            </p:txBody>
          </p:sp>
        </mc:Fallback>
      </mc:AlternateContent>
      <p:sp>
        <p:nvSpPr>
          <p:cNvPr id="14" name="Title 1"/>
          <p:cNvSpPr txBox="1">
            <a:spLocks/>
          </p:cNvSpPr>
          <p:nvPr/>
        </p:nvSpPr>
        <p:spPr>
          <a:xfrm>
            <a:off x="180405" y="50259"/>
            <a:ext cx="8640960" cy="9466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pPr>
            <a:r>
              <a:rPr lang="en-US" altLang="zh-CN" sz="3990" b="1" dirty="0">
                <a:solidFill>
                  <a:srgbClr val="FFFF00"/>
                </a:solidFill>
                <a:latin typeface="Arial" charset="0"/>
                <a:ea typeface="Arial" charset="0"/>
                <a:cs typeface="Arial" charset="0"/>
              </a:rPr>
              <a:t>A</a:t>
            </a:r>
            <a:r>
              <a:rPr lang="zh-CN" altLang="en-US" sz="3990" b="1" dirty="0">
                <a:solidFill>
                  <a:srgbClr val="FFFF00"/>
                </a:solidFill>
                <a:latin typeface="Arial" charset="0"/>
                <a:ea typeface="Arial" charset="0"/>
                <a:cs typeface="Arial" charset="0"/>
              </a:rPr>
              <a:t> </a:t>
            </a:r>
            <a:r>
              <a:rPr lang="en-US" altLang="zh-CN" sz="3990" b="1" dirty="0">
                <a:solidFill>
                  <a:srgbClr val="FFFF00"/>
                </a:solidFill>
                <a:latin typeface="Arial" charset="0"/>
                <a:ea typeface="Arial" charset="0"/>
                <a:cs typeface="Arial" charset="0"/>
              </a:rPr>
              <a:t>illustration</a:t>
            </a:r>
            <a:r>
              <a:rPr lang="zh-CN" altLang="en-US" sz="3990" b="1" dirty="0">
                <a:solidFill>
                  <a:srgbClr val="FFFF00"/>
                </a:solidFill>
                <a:latin typeface="Arial" charset="0"/>
                <a:ea typeface="Arial" charset="0"/>
                <a:cs typeface="Arial" charset="0"/>
              </a:rPr>
              <a:t> </a:t>
            </a:r>
            <a:r>
              <a:rPr lang="en-US" altLang="zh-CN" sz="3990" b="1" dirty="0">
                <a:solidFill>
                  <a:srgbClr val="FFFF00"/>
                </a:solidFill>
                <a:latin typeface="Arial" charset="0"/>
                <a:ea typeface="Arial" charset="0"/>
                <a:cs typeface="Arial" charset="0"/>
              </a:rPr>
              <a:t>of</a:t>
            </a:r>
            <a:r>
              <a:rPr lang="zh-CN" altLang="en-US" sz="3990" b="1" dirty="0">
                <a:solidFill>
                  <a:srgbClr val="FFFF00"/>
                </a:solidFill>
                <a:latin typeface="Arial" charset="0"/>
                <a:ea typeface="Arial" charset="0"/>
                <a:cs typeface="Arial" charset="0"/>
              </a:rPr>
              <a:t> </a:t>
            </a:r>
            <a:r>
              <a:rPr lang="en-US" altLang="zh-CN" sz="3990" b="1" dirty="0">
                <a:solidFill>
                  <a:srgbClr val="FFFF00"/>
                </a:solidFill>
                <a:latin typeface="Arial" charset="0"/>
                <a:ea typeface="Arial" charset="0"/>
                <a:cs typeface="Arial" charset="0"/>
              </a:rPr>
              <a:t>t</a:t>
            </a:r>
            <a:r>
              <a:rPr lang="en-US" sz="3990" b="1" dirty="0">
                <a:solidFill>
                  <a:srgbClr val="FFFF00"/>
                </a:solidFill>
                <a:latin typeface="Arial" charset="0"/>
                <a:ea typeface="Arial" charset="0"/>
                <a:cs typeface="Arial" charset="0"/>
              </a:rPr>
              <a:t>hermal wind</a:t>
            </a:r>
            <a:endParaRPr lang="en-US" sz="3591" b="1" dirty="0">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1535050708"/>
      </p:ext>
    </p:extLst>
  </p:cSld>
  <p:clrMapOvr>
    <a:masterClrMapping/>
  </p:clrMapOvr>
  <p:transition advTm="19192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37"/>
          <p:cNvSpPr/>
          <p:nvPr/>
        </p:nvSpPr>
        <p:spPr>
          <a:xfrm>
            <a:off x="4973638" y="3696494"/>
            <a:ext cx="4424362" cy="2228850"/>
          </a:xfrm>
          <a:prstGeom prst="rect">
            <a:avLst/>
          </a:prstGeom>
          <a:solidFill>
            <a:schemeClr val="accent5">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7410"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82A0B6-506B-8245-8F54-B78EEAE31657}" type="slidenum">
              <a:rPr lang="en-US" altLang="zh-CN">
                <a:latin typeface="Calibri" charset="0"/>
                <a:ea typeface="宋体" charset="-122"/>
              </a:rPr>
              <a:pPr/>
              <a:t>2</a:t>
            </a:fld>
            <a:endParaRPr lang="zh-CN" altLang="zh-CN">
              <a:latin typeface="Calibri" charset="0"/>
              <a:ea typeface="宋体" charset="-122"/>
            </a:endParaRPr>
          </a:p>
        </p:txBody>
      </p:sp>
      <p:sp>
        <p:nvSpPr>
          <p:cNvPr id="17411" name="矩形 1"/>
          <p:cNvSpPr>
            <a:spLocks noChangeArrowheads="1"/>
          </p:cNvSpPr>
          <p:nvPr/>
        </p:nvSpPr>
        <p:spPr bwMode="auto">
          <a:xfrm>
            <a:off x="79952" y="131852"/>
            <a:ext cx="9430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FontTx/>
              <a:buNone/>
            </a:pPr>
            <a:r>
              <a:rPr lang="en-US" altLang="zh-CN" sz="2800" b="1" dirty="0">
                <a:solidFill>
                  <a:schemeClr val="bg1"/>
                </a:solidFill>
                <a:latin typeface="Arial" charset="0"/>
              </a:rPr>
              <a:t>Horizontal</a:t>
            </a:r>
            <a:r>
              <a:rPr lang="zh-CN" altLang="en-US" sz="2800" b="1" dirty="0">
                <a:solidFill>
                  <a:schemeClr val="bg1"/>
                </a:solidFill>
                <a:latin typeface="Arial" charset="0"/>
              </a:rPr>
              <a:t> </a:t>
            </a:r>
            <a:r>
              <a:rPr lang="en-US" altLang="zh-CN" sz="2800" b="1" dirty="0">
                <a:solidFill>
                  <a:schemeClr val="bg1"/>
                </a:solidFill>
                <a:latin typeface="Arial" charset="0"/>
              </a:rPr>
              <a:t>momentum</a:t>
            </a:r>
            <a:r>
              <a:rPr lang="zh-CN" altLang="en-US" sz="2800" b="1" dirty="0">
                <a:solidFill>
                  <a:schemeClr val="bg1"/>
                </a:solidFill>
                <a:latin typeface="Arial" charset="0"/>
              </a:rPr>
              <a:t> </a:t>
            </a:r>
            <a:r>
              <a:rPr lang="en-US" altLang="zh-CN" sz="2800" b="1" dirty="0">
                <a:solidFill>
                  <a:schemeClr val="bg1"/>
                </a:solidFill>
                <a:latin typeface="Arial" charset="0"/>
              </a:rPr>
              <a:t>equation</a:t>
            </a:r>
            <a:r>
              <a:rPr lang="zh-CN" altLang="en-US" sz="2800" b="1" dirty="0">
                <a:solidFill>
                  <a:schemeClr val="bg1"/>
                </a:solidFill>
                <a:latin typeface="Arial" charset="0"/>
              </a:rPr>
              <a:t> </a:t>
            </a:r>
            <a:r>
              <a:rPr lang="en-US" altLang="zh-CN" sz="2800" b="1" dirty="0">
                <a:solidFill>
                  <a:schemeClr val="bg1"/>
                </a:solidFill>
                <a:latin typeface="Arial" charset="0"/>
              </a:rPr>
              <a:t>in</a:t>
            </a:r>
            <a:r>
              <a:rPr lang="zh-CN" altLang="en-US" sz="2800" b="1" dirty="0">
                <a:solidFill>
                  <a:schemeClr val="bg1"/>
                </a:solidFill>
                <a:latin typeface="Arial" charset="0"/>
              </a:rPr>
              <a:t> </a:t>
            </a:r>
            <a:r>
              <a:rPr lang="en-US" altLang="zh-CN" sz="2800" b="1" dirty="0">
                <a:solidFill>
                  <a:schemeClr val="bg1"/>
                </a:solidFill>
                <a:latin typeface="Arial" charset="0"/>
              </a:rPr>
              <a:t>Nature Coordinates</a:t>
            </a:r>
          </a:p>
        </p:txBody>
      </p:sp>
      <p:sp>
        <p:nvSpPr>
          <p:cNvPr id="52" name="文字方塊 9"/>
          <p:cNvSpPr txBox="1">
            <a:spLocks noRot="1" noChangeAspect="1" noMove="1" noResize="1" noEditPoints="1" noAdjustHandles="1" noChangeArrowheads="1" noChangeShapeType="1" noTextEdit="1"/>
          </p:cNvSpPr>
          <p:nvPr/>
        </p:nvSpPr>
        <p:spPr>
          <a:xfrm>
            <a:off x="5702236" y="4880804"/>
            <a:ext cx="4019614" cy="833370"/>
          </a:xfrm>
          <a:prstGeom prst="rect">
            <a:avLst/>
          </a:prstGeom>
          <a:blipFill rotWithShape="0">
            <a:blip r:embed="rId3"/>
            <a:stretch>
              <a:fillRect/>
            </a:stretch>
          </a:blipFill>
        </p:spPr>
        <p:txBody>
          <a:bodyPr/>
          <a:lstStyle/>
          <a:p>
            <a:r>
              <a:rPr lang="en-US">
                <a:noFill/>
              </a:rPr>
              <a:t> </a:t>
            </a:r>
          </a:p>
        </p:txBody>
      </p:sp>
      <p:pic>
        <p:nvPicPr>
          <p:cNvPr id="17413"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3" y="4954588"/>
            <a:ext cx="33559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35"/>
          <p:cNvSpPr/>
          <p:nvPr/>
        </p:nvSpPr>
        <p:spPr>
          <a:xfrm>
            <a:off x="188913" y="1035050"/>
            <a:ext cx="3686175" cy="9540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7415" name="矩形 6"/>
          <p:cNvSpPr>
            <a:spLocks noChangeArrowheads="1"/>
          </p:cNvSpPr>
          <p:nvPr/>
        </p:nvSpPr>
        <p:spPr bwMode="auto">
          <a:xfrm>
            <a:off x="247650" y="812800"/>
            <a:ext cx="15541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latin typeface="Microsoft YaHei" charset="-122"/>
                <a:ea typeface="Microsoft YaHei" charset="-122"/>
                <a:cs typeface="Arial Narrow" charset="0"/>
              </a:rPr>
              <a:t>Acceleration</a:t>
            </a:r>
            <a:endParaRPr lang="zh-TW" altLang="en-US" dirty="0">
              <a:cs typeface="Arial Narrow" charset="0"/>
            </a:endParaRPr>
          </a:p>
        </p:txBody>
      </p:sp>
      <p:sp>
        <p:nvSpPr>
          <p:cNvPr id="66" name="矩形 37"/>
          <p:cNvSpPr/>
          <p:nvPr/>
        </p:nvSpPr>
        <p:spPr>
          <a:xfrm>
            <a:off x="188913" y="2255838"/>
            <a:ext cx="4210050" cy="22288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7417" name="矩形 36"/>
          <p:cNvSpPr>
            <a:spLocks noChangeArrowheads="1"/>
          </p:cNvSpPr>
          <p:nvPr/>
        </p:nvSpPr>
        <p:spPr bwMode="auto">
          <a:xfrm>
            <a:off x="247650" y="2074863"/>
            <a:ext cx="1639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latin typeface="Microsoft YaHei" charset="-122"/>
                <a:ea typeface="Microsoft YaHei" charset="-122"/>
                <a:cs typeface="Arial Narrow" charset="0"/>
              </a:rPr>
              <a:t>Coriolis force</a:t>
            </a:r>
            <a:endParaRPr lang="zh-TW" altLang="en-US">
              <a:cs typeface="Arial Narrow" charset="0"/>
            </a:endParaRPr>
          </a:p>
        </p:txBody>
      </p:sp>
      <p:grpSp>
        <p:nvGrpSpPr>
          <p:cNvPr id="17418" name="Group 6"/>
          <p:cNvGrpSpPr>
            <a:grpSpLocks/>
          </p:cNvGrpSpPr>
          <p:nvPr/>
        </p:nvGrpSpPr>
        <p:grpSpPr bwMode="auto">
          <a:xfrm>
            <a:off x="371475" y="2508250"/>
            <a:ext cx="1449388" cy="1109663"/>
            <a:chOff x="351066" y="3098683"/>
            <a:chExt cx="1448804" cy="1110043"/>
          </a:xfrm>
        </p:grpSpPr>
        <p:sp>
          <p:nvSpPr>
            <p:cNvPr id="68" name="手繪多邊形 7"/>
            <p:cNvSpPr/>
            <p:nvPr/>
          </p:nvSpPr>
          <p:spPr>
            <a:xfrm>
              <a:off x="862035" y="3592565"/>
              <a:ext cx="937835" cy="570107"/>
            </a:xfrm>
            <a:custGeom>
              <a:avLst/>
              <a:gdLst>
                <a:gd name="connsiteX0" fmla="*/ 0 w 938151"/>
                <a:gd name="connsiteY0" fmla="*/ 570016 h 570016"/>
                <a:gd name="connsiteX1" fmla="*/ 273133 w 938151"/>
                <a:gd name="connsiteY1" fmla="*/ 130629 h 570016"/>
                <a:gd name="connsiteX2" fmla="*/ 938151 w 938151"/>
                <a:gd name="connsiteY2" fmla="*/ 0 h 570016"/>
              </a:gdLst>
              <a:ahLst/>
              <a:cxnLst>
                <a:cxn ang="0">
                  <a:pos x="connsiteX0" y="connsiteY0"/>
                </a:cxn>
                <a:cxn ang="0">
                  <a:pos x="connsiteX1" y="connsiteY1"/>
                </a:cxn>
                <a:cxn ang="0">
                  <a:pos x="connsiteX2" y="connsiteY2"/>
                </a:cxn>
              </a:cxnLst>
              <a:rect l="l" t="t" r="r" b="b"/>
              <a:pathLst>
                <a:path w="938151" h="570016">
                  <a:moveTo>
                    <a:pt x="0" y="570016"/>
                  </a:moveTo>
                  <a:cubicBezTo>
                    <a:pt x="58387" y="397824"/>
                    <a:pt x="116775" y="225632"/>
                    <a:pt x="273133" y="130629"/>
                  </a:cubicBezTo>
                  <a:cubicBezTo>
                    <a:pt x="429492" y="35626"/>
                    <a:pt x="683821" y="17813"/>
                    <a:pt x="938151" y="0"/>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69" name="直線箭頭接點 39"/>
            <p:cNvCxnSpPr>
              <a:cxnSpLocks/>
            </p:cNvCxnSpPr>
            <p:nvPr/>
          </p:nvCxnSpPr>
          <p:spPr>
            <a:xfrm rot="21424134" flipV="1">
              <a:off x="946139" y="3468698"/>
              <a:ext cx="171381" cy="4573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箭頭接點 40"/>
            <p:cNvCxnSpPr>
              <a:cxnSpLocks/>
            </p:cNvCxnSpPr>
            <p:nvPr/>
          </p:nvCxnSpPr>
          <p:spPr>
            <a:xfrm rot="21424134" flipH="1" flipV="1">
              <a:off x="600204" y="3783130"/>
              <a:ext cx="355457" cy="1429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41"/>
            <p:cNvSpPr txBox="1">
              <a:spLocks noRot="1" noChangeAspect="1" noMove="1" noResize="1" noEditPoints="1" noAdjustHandles="1" noChangeArrowheads="1" noChangeShapeType="1" noTextEdit="1"/>
            </p:cNvSpPr>
            <p:nvPr/>
          </p:nvSpPr>
          <p:spPr>
            <a:xfrm rot="21424134">
              <a:off x="1031786" y="3098683"/>
              <a:ext cx="221214" cy="370101"/>
            </a:xfrm>
            <a:prstGeom prst="rect">
              <a:avLst/>
            </a:prstGeom>
            <a:blipFill rotWithShape="0">
              <a:blip r:embed="rId5"/>
              <a:stretch>
                <a:fillRect l="-17500" t="-25000" r="-110000" b="-4688"/>
              </a:stretch>
            </a:blipFill>
          </p:spPr>
          <p:txBody>
            <a:bodyPr/>
            <a:lstStyle/>
            <a:p>
              <a:r>
                <a:rPr lang="en-US">
                  <a:noFill/>
                </a:rPr>
                <a:t> </a:t>
              </a:r>
            </a:p>
          </p:txBody>
        </p:sp>
        <p:sp>
          <p:nvSpPr>
            <p:cNvPr id="73" name="文字方塊 42"/>
            <p:cNvSpPr txBox="1">
              <a:spLocks noRot="1" noChangeAspect="1" noMove="1" noResize="1" noEditPoints="1" noAdjustHandles="1" noChangeArrowheads="1" noChangeShapeType="1" noTextEdit="1"/>
            </p:cNvSpPr>
            <p:nvPr/>
          </p:nvSpPr>
          <p:spPr>
            <a:xfrm rot="21424134">
              <a:off x="351066" y="3484154"/>
              <a:ext cx="272959" cy="369332"/>
            </a:xfrm>
            <a:prstGeom prst="rect">
              <a:avLst/>
            </a:prstGeom>
            <a:blipFill rotWithShape="0">
              <a:blip r:embed="rId6"/>
              <a:stretch>
                <a:fillRect l="-8163" t="-15625" r="-65306"/>
              </a:stretch>
            </a:blipFill>
          </p:spPr>
          <p:txBody>
            <a:bodyPr/>
            <a:lstStyle/>
            <a:p>
              <a:r>
                <a:rPr lang="en-US">
                  <a:noFill/>
                </a:rPr>
                <a:t> </a:t>
              </a:r>
            </a:p>
          </p:txBody>
        </p:sp>
        <p:sp>
          <p:nvSpPr>
            <p:cNvPr id="74" name="橢圓 43"/>
            <p:cNvSpPr/>
            <p:nvPr/>
          </p:nvSpPr>
          <p:spPr>
            <a:xfrm>
              <a:off x="893772" y="3846652"/>
              <a:ext cx="107907" cy="1079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80" name="文字方塊 44"/>
            <p:cNvSpPr txBox="1">
              <a:spLocks noRot="1" noChangeAspect="1" noMove="1" noResize="1" noEditPoints="1" noAdjustHandles="1" noChangeArrowheads="1" noChangeShapeType="1" noTextEdit="1"/>
            </p:cNvSpPr>
            <p:nvPr/>
          </p:nvSpPr>
          <p:spPr>
            <a:xfrm rot="21424134">
              <a:off x="970345" y="3819709"/>
              <a:ext cx="270330" cy="389017"/>
            </a:xfrm>
            <a:prstGeom prst="rect">
              <a:avLst/>
            </a:prstGeom>
            <a:blipFill rotWithShape="0">
              <a:blip r:embed="rId7"/>
              <a:stretch>
                <a:fillRect/>
              </a:stretch>
            </a:blipFill>
          </p:spPr>
          <p:txBody>
            <a:bodyPr/>
            <a:lstStyle/>
            <a:p>
              <a:r>
                <a:rPr lang="en-US">
                  <a:noFill/>
                </a:rPr>
                <a:t> </a:t>
              </a:r>
            </a:p>
          </p:txBody>
        </p:sp>
      </p:grpSp>
      <p:pic>
        <p:nvPicPr>
          <p:cNvPr id="17419" name="圖片 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51075" y="2424113"/>
            <a:ext cx="9715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文字方塊 8"/>
          <p:cNvSpPr txBox="1">
            <a:spLocks noRot="1" noChangeAspect="1" noMove="1" noResize="1" noEditPoints="1" noAdjustHandles="1" noChangeArrowheads="1" noChangeShapeType="1" noTextEdit="1"/>
          </p:cNvSpPr>
          <p:nvPr/>
        </p:nvSpPr>
        <p:spPr>
          <a:xfrm>
            <a:off x="617463" y="3941103"/>
            <a:ext cx="3782061" cy="369332"/>
          </a:xfrm>
          <a:prstGeom prst="rect">
            <a:avLst/>
          </a:prstGeom>
          <a:blipFill rotWithShape="0">
            <a:blip r:embed="rId9"/>
            <a:stretch>
              <a:fillRect r="-483" b="-38333"/>
            </a:stretch>
          </a:blipFill>
        </p:spPr>
        <p:txBody>
          <a:bodyPr/>
          <a:lstStyle/>
          <a:p>
            <a:r>
              <a:rPr lang="en-US">
                <a:noFill/>
              </a:rPr>
              <a:t> </a:t>
            </a:r>
          </a:p>
        </p:txBody>
      </p:sp>
      <p:sp>
        <p:nvSpPr>
          <p:cNvPr id="93" name="矩形 48"/>
          <p:cNvSpPr/>
          <p:nvPr/>
        </p:nvSpPr>
        <p:spPr>
          <a:xfrm>
            <a:off x="188913" y="4881563"/>
            <a:ext cx="4167187" cy="954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7423" name="矩形 49"/>
          <p:cNvSpPr>
            <a:spLocks noChangeArrowheads="1"/>
          </p:cNvSpPr>
          <p:nvPr/>
        </p:nvSpPr>
        <p:spPr bwMode="auto">
          <a:xfrm>
            <a:off x="241300" y="4625975"/>
            <a:ext cx="28606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a:latin typeface="Microsoft YaHei" charset="-122"/>
                <a:ea typeface="Microsoft YaHei" charset="-122"/>
                <a:cs typeface="Arial Narrow" charset="0"/>
              </a:rPr>
              <a:t>Pressure gradient force</a:t>
            </a:r>
            <a:endParaRPr lang="zh-TW" altLang="en-US">
              <a:cs typeface="Arial Narrow" charset="0"/>
            </a:endParaRPr>
          </a:p>
        </p:txBody>
      </p:sp>
      <p:sp>
        <p:nvSpPr>
          <p:cNvPr id="95" name="文字方塊 50"/>
          <p:cNvSpPr txBox="1">
            <a:spLocks noRot="1" noChangeAspect="1" noMove="1" noResize="1" noEditPoints="1" noAdjustHandles="1" noChangeArrowheads="1" noChangeShapeType="1" noTextEdit="1"/>
          </p:cNvSpPr>
          <p:nvPr/>
        </p:nvSpPr>
        <p:spPr>
          <a:xfrm>
            <a:off x="5200700" y="3839154"/>
            <a:ext cx="247861" cy="553998"/>
          </a:xfrm>
          <a:prstGeom prst="rect">
            <a:avLst/>
          </a:prstGeom>
          <a:blipFill rotWithShape="0">
            <a:blip r:embed="rId10"/>
            <a:stretch>
              <a:fillRect/>
            </a:stretch>
          </a:blipFill>
        </p:spPr>
        <p:txBody>
          <a:bodyPr/>
          <a:lstStyle/>
          <a:p>
            <a:r>
              <a:rPr lang="en-US">
                <a:noFill/>
              </a:rPr>
              <a:t> </a:t>
            </a:r>
          </a:p>
        </p:txBody>
      </p:sp>
      <p:sp>
        <p:nvSpPr>
          <p:cNvPr id="2" name="Rectangle 1"/>
          <p:cNvSpPr>
            <a:spLocks noRot="1" noChangeAspect="1" noMove="1" noResize="1" noEditPoints="1" noAdjustHandles="1" noChangeArrowheads="1" noChangeShapeType="1" noTextEdit="1"/>
          </p:cNvSpPr>
          <p:nvPr/>
        </p:nvSpPr>
        <p:spPr>
          <a:xfrm>
            <a:off x="430380" y="1186861"/>
            <a:ext cx="2033634" cy="648126"/>
          </a:xfrm>
          <a:prstGeom prst="rect">
            <a:avLst/>
          </a:prstGeom>
          <a:blipFill rotWithShape="0">
            <a:blip r:embed="rId11"/>
            <a:stretch>
              <a:fillRect/>
            </a:stretch>
          </a:blipFill>
        </p:spPr>
        <p:txBody>
          <a:bodyPr/>
          <a:lstStyle/>
          <a:p>
            <a:r>
              <a:rPr lang="en-US">
                <a:noFill/>
              </a:rPr>
              <a:t> </a:t>
            </a:r>
          </a:p>
        </p:txBody>
      </p:sp>
      <p:sp>
        <p:nvSpPr>
          <p:cNvPr id="8" name="Rectangle 7"/>
          <p:cNvSpPr>
            <a:spLocks noRot="1" noChangeAspect="1" noMove="1" noResize="1" noEditPoints="1" noAdjustHandles="1" noChangeArrowheads="1" noChangeShapeType="1" noTextEdit="1"/>
          </p:cNvSpPr>
          <p:nvPr/>
        </p:nvSpPr>
        <p:spPr>
          <a:xfrm>
            <a:off x="5062853" y="1418202"/>
            <a:ext cx="2562047" cy="668516"/>
          </a:xfrm>
          <a:prstGeom prst="rect">
            <a:avLst/>
          </a:prstGeom>
          <a:blipFill rotWithShape="0">
            <a:blip r:embed="rId12"/>
            <a:stretch>
              <a:fillRect/>
            </a:stretch>
          </a:blipFill>
        </p:spPr>
        <p:txBody>
          <a:bodyPr/>
          <a:lstStyle/>
          <a:p>
            <a:r>
              <a:rPr lang="en-US">
                <a:noFill/>
              </a:rPr>
              <a:t> </a:t>
            </a:r>
          </a:p>
        </p:txBody>
      </p:sp>
      <p:sp>
        <p:nvSpPr>
          <p:cNvPr id="17428" name="矩形 6"/>
          <p:cNvSpPr>
            <a:spLocks noChangeArrowheads="1"/>
          </p:cNvSpPr>
          <p:nvPr/>
        </p:nvSpPr>
        <p:spPr bwMode="auto">
          <a:xfrm>
            <a:off x="4271963" y="1038225"/>
            <a:ext cx="14033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600">
                <a:latin typeface="Microsoft YaHei" charset="-122"/>
                <a:ea typeface="Microsoft YaHei" charset="-122"/>
                <a:cs typeface="Arial Narrow" charset="0"/>
              </a:rPr>
              <a:t>Acceleration</a:t>
            </a:r>
            <a:endParaRPr lang="zh-TW" altLang="en-US" sz="1600">
              <a:cs typeface="Arial Narrow" charset="0"/>
            </a:endParaRPr>
          </a:p>
        </p:txBody>
      </p:sp>
      <p:sp>
        <p:nvSpPr>
          <p:cNvPr id="100" name="Rectangle 99"/>
          <p:cNvSpPr>
            <a:spLocks noRot="1" noChangeAspect="1" noMove="1" noResize="1" noEditPoints="1" noAdjustHandles="1" noChangeArrowheads="1" noChangeShapeType="1" noTextEdit="1"/>
          </p:cNvSpPr>
          <p:nvPr/>
        </p:nvSpPr>
        <p:spPr>
          <a:xfrm>
            <a:off x="4572893" y="2086718"/>
            <a:ext cx="4965328" cy="709938"/>
          </a:xfrm>
          <a:prstGeom prst="rect">
            <a:avLst/>
          </a:prstGeom>
          <a:blipFill rotWithShape="0">
            <a:blip r:embed="rId13"/>
            <a:stretch>
              <a:fillRect/>
            </a:stretch>
          </a:blipFill>
        </p:spPr>
        <p:txBody>
          <a:bodyPr/>
          <a:lstStyle/>
          <a:p>
            <a:r>
              <a:rPr lang="en-US">
                <a:noFill/>
              </a:rPr>
              <a:t> </a:t>
            </a:r>
          </a:p>
        </p:txBody>
      </p:sp>
      <p:sp>
        <p:nvSpPr>
          <p:cNvPr id="17430" name="矩形 6"/>
          <p:cNvSpPr>
            <a:spLocks noChangeArrowheads="1"/>
          </p:cNvSpPr>
          <p:nvPr/>
        </p:nvSpPr>
        <p:spPr bwMode="auto">
          <a:xfrm>
            <a:off x="6072188" y="1019175"/>
            <a:ext cx="81438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latin typeface="Microsoft YaHei" charset="-122"/>
                <a:ea typeface="Microsoft YaHei" charset="-122"/>
                <a:cs typeface="Arial Narrow" charset="0"/>
              </a:rPr>
              <a:t>Forces</a:t>
            </a:r>
            <a:endParaRPr lang="zh-TW" altLang="en-US" sz="1600">
              <a:cs typeface="Arial Narrow" charset="0"/>
            </a:endParaRPr>
          </a:p>
        </p:txBody>
      </p:sp>
      <p:sp>
        <p:nvSpPr>
          <p:cNvPr id="102" name="文字方塊 50"/>
          <p:cNvSpPr txBox="1">
            <a:spLocks noRot="1" noChangeAspect="1" noMove="1" noResize="1" noEditPoints="1" noAdjustHandles="1" noChangeArrowheads="1" noChangeShapeType="1" noTextEdit="1"/>
          </p:cNvSpPr>
          <p:nvPr/>
        </p:nvSpPr>
        <p:spPr>
          <a:xfrm>
            <a:off x="5216461" y="4954883"/>
            <a:ext cx="247861" cy="553998"/>
          </a:xfrm>
          <a:prstGeom prst="rect">
            <a:avLst/>
          </a:prstGeom>
          <a:blipFill rotWithShape="0">
            <a:blip r:embed="rId14"/>
            <a:stretch>
              <a:fillRect r="-20000"/>
            </a:stretch>
          </a:blipFill>
        </p:spPr>
        <p:txBody>
          <a:bodyPr/>
          <a:lstStyle/>
          <a:p>
            <a:r>
              <a:rPr lang="en-US">
                <a:noFill/>
              </a:rPr>
              <a:t> </a:t>
            </a:r>
          </a:p>
        </p:txBody>
      </p:sp>
      <p:sp>
        <p:nvSpPr>
          <p:cNvPr id="9" name="Rectangle 8"/>
          <p:cNvSpPr>
            <a:spLocks noRot="1" noChangeAspect="1" noMove="1" noResize="1" noEditPoints="1" noAdjustHandles="1" noChangeArrowheads="1" noChangeShapeType="1" noTextEdit="1"/>
          </p:cNvSpPr>
          <p:nvPr/>
        </p:nvSpPr>
        <p:spPr>
          <a:xfrm>
            <a:off x="5561703" y="3728448"/>
            <a:ext cx="2141484" cy="794641"/>
          </a:xfrm>
          <a:prstGeom prst="rect">
            <a:avLst/>
          </a:prstGeom>
          <a:blipFill rotWithShape="0">
            <a:blip r:embed="rId15"/>
            <a:stretch>
              <a:fillRect/>
            </a:stretch>
          </a:blipFill>
        </p:spPr>
        <p:txBody>
          <a:bodyPr/>
          <a:lstStyle/>
          <a:p>
            <a:r>
              <a:rPr lang="en-US">
                <a:noFill/>
              </a:rPr>
              <a:t> </a:t>
            </a:r>
          </a:p>
        </p:txBody>
      </p:sp>
      <mc:AlternateContent xmlns:mc="http://schemas.openxmlformats.org/markup-compatibility/2006" xmlns:a14="http://schemas.microsoft.com/office/drawing/2010/main">
        <mc:Choice Requires="a14">
          <p:sp>
            <p:nvSpPr>
              <p:cNvPr id="33" name="文字方塊 9">
                <a:extLst>
                  <a:ext uri="{FF2B5EF4-FFF2-40B4-BE49-F238E27FC236}">
                    <a16:creationId xmlns:a16="http://schemas.microsoft.com/office/drawing/2014/main" id="{44399659-B306-C047-BC7E-0249758B629D}"/>
                  </a:ext>
                </a:extLst>
              </p:cNvPr>
              <p:cNvSpPr txBox="1"/>
              <p:nvPr/>
            </p:nvSpPr>
            <p:spPr>
              <a:xfrm>
                <a:off x="1846891" y="3148311"/>
                <a:ext cx="2265620" cy="461665"/>
              </a:xfrm>
              <a:prstGeom prst="rect">
                <a:avLst/>
              </a:prstGeom>
              <a:noFill/>
            </p:spPr>
            <p:txBody>
              <a:bodyPr wrap="none" rtlCol="0">
                <a:spAutoFit/>
              </a:bodyPr>
              <a:lstStyle/>
              <a:p>
                <a:r>
                  <a:rPr kumimoji="1" lang="en-US" altLang="zh-TW" sz="2400" dirty="0"/>
                  <a:t>Coriolis force </a:t>
                </a:r>
                <a14:m>
                  <m:oMath xmlns:m="http://schemas.openxmlformats.org/officeDocument/2006/math">
                    <m:r>
                      <a:rPr kumimoji="1" lang="en-US" altLang="zh-TW" sz="2400" i="1" smtClean="0">
                        <a:latin typeface="Cambria Math" panose="02040503050406030204" pitchFamily="18" charset="0"/>
                        <a:ea typeface="Cambria Math" panose="02040503050406030204" pitchFamily="18" charset="0"/>
                      </a:rPr>
                      <m:t>⊥</m:t>
                    </m:r>
                  </m:oMath>
                </a14:m>
                <a:r>
                  <a:rPr kumimoji="1" lang="en-US" altLang="zh-TW" sz="2400" b="1" dirty="0"/>
                  <a:t> t</a:t>
                </a:r>
                <a:endParaRPr kumimoji="1" lang="zh-TW" altLang="en-US" sz="2400" b="1" dirty="0"/>
              </a:p>
            </p:txBody>
          </p:sp>
        </mc:Choice>
        <mc:Fallback xmlns="">
          <p:sp>
            <p:nvSpPr>
              <p:cNvPr id="33" name="文字方塊 9">
                <a:extLst>
                  <a:ext uri="{FF2B5EF4-FFF2-40B4-BE49-F238E27FC236}">
                    <a16:creationId xmlns:a16="http://schemas.microsoft.com/office/drawing/2014/main" xmlns:a14="http://schemas.microsoft.com/office/drawing/2010/main" xmlns="" id="{44399659-B306-C047-BC7E-0249758B629D}"/>
                  </a:ext>
                </a:extLst>
              </p:cNvPr>
              <p:cNvSpPr txBox="1">
                <a:spLocks noRot="1" noChangeAspect="1" noMove="1" noResize="1" noEditPoints="1" noAdjustHandles="1" noChangeArrowheads="1" noChangeShapeType="1" noTextEdit="1"/>
              </p:cNvSpPr>
              <p:nvPr/>
            </p:nvSpPr>
            <p:spPr>
              <a:xfrm>
                <a:off x="1846891" y="3148311"/>
                <a:ext cx="2265620" cy="461665"/>
              </a:xfrm>
              <a:prstGeom prst="rect">
                <a:avLst/>
              </a:prstGeom>
              <a:blipFill rotWithShape="0">
                <a:blip r:embed="rId16"/>
                <a:stretch>
                  <a:fillRect l="-4301" t="-9211" r="-11559" b="-30263"/>
                </a:stretch>
              </a:blipFill>
            </p:spPr>
            <p:txBody>
              <a:bodyPr/>
              <a:lstStyle/>
              <a:p>
                <a:r>
                  <a:rPr lang="en-US">
                    <a:noFill/>
                  </a:rPr>
                  <a:t> </a:t>
                </a:r>
              </a:p>
            </p:txBody>
          </p:sp>
        </mc:Fallback>
      </mc:AlternateContent>
      <p:sp>
        <p:nvSpPr>
          <p:cNvPr id="32" name="矩形 83">
            <a:extLst>
              <a:ext uri="{FF2B5EF4-FFF2-40B4-BE49-F238E27FC236}">
                <a16:creationId xmlns:a16="http://schemas.microsoft.com/office/drawing/2014/main" id="{3020FEA8-86AC-6341-B318-81892C204D57}"/>
              </a:ext>
            </a:extLst>
          </p:cNvPr>
          <p:cNvSpPr/>
          <p:nvPr/>
        </p:nvSpPr>
        <p:spPr>
          <a:xfrm>
            <a:off x="827529" y="1683916"/>
            <a:ext cx="1061509" cy="369332"/>
          </a:xfrm>
          <a:prstGeom prst="rect">
            <a:avLst/>
          </a:prstGeom>
        </p:spPr>
        <p:txBody>
          <a:bodyPr wrap="none">
            <a:spAutoFit/>
          </a:bodyPr>
          <a:lstStyle/>
          <a:p>
            <a:r>
              <a:rPr lang="en-US" altLang="zh-TW" b="1" dirty="0">
                <a:solidFill>
                  <a:schemeClr val="accent2">
                    <a:lumMod val="75000"/>
                  </a:schemeClr>
                </a:solidFill>
                <a:latin typeface="helvetica neue" panose="02000503000000020004" pitchFamily="2" charset="0"/>
              </a:rPr>
              <a:t>Tangent</a:t>
            </a:r>
          </a:p>
        </p:txBody>
      </p:sp>
      <p:sp>
        <p:nvSpPr>
          <p:cNvPr id="3" name="Rectangle 2"/>
          <p:cNvSpPr/>
          <p:nvPr/>
        </p:nvSpPr>
        <p:spPr>
          <a:xfrm>
            <a:off x="1846891" y="1692831"/>
            <a:ext cx="1404552" cy="369332"/>
          </a:xfrm>
          <a:prstGeom prst="rect">
            <a:avLst/>
          </a:prstGeom>
        </p:spPr>
        <p:txBody>
          <a:bodyPr wrap="none">
            <a:spAutoFit/>
          </a:bodyPr>
          <a:lstStyle/>
          <a:p>
            <a:r>
              <a:rPr lang="en-US" altLang="zh-TW" b="1" dirty="0">
                <a:solidFill>
                  <a:srgbClr val="FF0000"/>
                </a:solidFill>
                <a:latin typeface="helvetica neue" panose="02000503000000020004" pitchFamily="2" charset="0"/>
              </a:rPr>
              <a:t>Centripetal</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advTm="509"/>
    </mc:Choice>
    <mc:Fallback xmlns="">
      <p:transition advTm="50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20</a:t>
            </a:fld>
            <a:endParaRPr lang="zh-CN" altLang="zh-CN" dirty="0"/>
          </a:p>
        </p:txBody>
      </p:sp>
      <p:sp>
        <p:nvSpPr>
          <p:cNvPr id="3" name="Rectangle 2"/>
          <p:cNvSpPr/>
          <p:nvPr/>
        </p:nvSpPr>
        <p:spPr>
          <a:xfrm>
            <a:off x="579171" y="683965"/>
            <a:ext cx="8656903" cy="1305165"/>
          </a:xfrm>
          <a:prstGeom prst="rect">
            <a:avLst/>
          </a:prstGeom>
          <a:noFill/>
        </p:spPr>
        <p:txBody>
          <a:bodyPr wrap="square">
            <a:spAutoFit/>
          </a:bodyPr>
          <a:lstStyle/>
          <a:p>
            <a:pPr>
              <a:lnSpc>
                <a:spcPct val="150000"/>
              </a:lnSpc>
            </a:pPr>
            <a:r>
              <a:rPr lang="en-US" altLang="zh-CN" sz="2800" b="1" i="1" dirty="0">
                <a:solidFill>
                  <a:srgbClr val="0000CC"/>
                </a:solidFill>
              </a:rPr>
              <a:t>The geostrophic wind must have vertical shear in the presence of a horizontal temperature gradient</a:t>
            </a:r>
            <a:endParaRPr lang="en-US" sz="2800" dirty="0">
              <a:solidFill>
                <a:srgbClr val="0000CC"/>
              </a:solidFill>
            </a:endParaRPr>
          </a:p>
        </p:txBody>
      </p:sp>
      <mc:AlternateContent xmlns:mc="http://schemas.openxmlformats.org/markup-compatibility/2006" xmlns:a14="http://schemas.microsoft.com/office/drawing/2010/main">
        <mc:Choice Requires="a14">
          <p:sp>
            <p:nvSpPr>
              <p:cNvPr id="4" name="Rectangle 3"/>
              <p:cNvSpPr/>
              <p:nvPr/>
            </p:nvSpPr>
            <p:spPr>
              <a:xfrm>
                <a:off x="2772693" y="3304834"/>
                <a:ext cx="968407" cy="1126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3200" i="1">
                              <a:latin typeface="Cambria Math" panose="02040503050406030204" pitchFamily="18" charset="0"/>
                              <a:ea typeface="Cambria Math" charset="0"/>
                              <a:cs typeface="Cambria Math" charset="0"/>
                            </a:rPr>
                          </m:ctrlPr>
                        </m:fPr>
                        <m:num>
                          <m:r>
                            <a:rPr lang="en-US" altLang="zh-CN" sz="3200" i="1">
                              <a:latin typeface="Cambria Math" charset="0"/>
                              <a:ea typeface="Cambria Math" charset="0"/>
                              <a:cs typeface="Cambria Math" charset="0"/>
                            </a:rPr>
                            <m:t>𝜕</m:t>
                          </m:r>
                          <m:sSub>
                            <m:sSubPr>
                              <m:ctrlPr>
                                <a:rPr lang="en-US" altLang="zh-CN" sz="3200" i="1">
                                  <a:latin typeface="Cambria Math" panose="02040503050406030204" pitchFamily="18" charset="0"/>
                                  <a:ea typeface="Cambria Math" charset="0"/>
                                  <a:cs typeface="Cambria Math" charset="0"/>
                                </a:rPr>
                              </m:ctrlPr>
                            </m:sSubPr>
                            <m:e>
                              <m:r>
                                <a:rPr lang="en-US" altLang="zh-CN" sz="3200" b="1">
                                  <a:latin typeface="Cambria Math" charset="0"/>
                                  <a:ea typeface="Cambria Math" charset="0"/>
                                  <a:cs typeface="Cambria Math" charset="0"/>
                                </a:rPr>
                                <m:t>𝐕</m:t>
                              </m:r>
                            </m:e>
                            <m:sub>
                              <m:r>
                                <a:rPr lang="en-US" altLang="zh-CN" sz="3200" i="1">
                                  <a:latin typeface="Cambria Math" charset="0"/>
                                  <a:ea typeface="Cambria Math" charset="0"/>
                                  <a:cs typeface="Cambria Math" charset="0"/>
                                </a:rPr>
                                <m:t>𝑔</m:t>
                              </m:r>
                            </m:sub>
                          </m:sSub>
                        </m:num>
                        <m:den>
                          <m:r>
                            <a:rPr lang="en-US" altLang="zh-CN" sz="3200" i="1">
                              <a:latin typeface="Cambria Math" charset="0"/>
                              <a:ea typeface="Cambria Math" charset="0"/>
                              <a:cs typeface="Cambria Math" charset="0"/>
                            </a:rPr>
                            <m:t>𝜕</m:t>
                          </m:r>
                          <m:r>
                            <a:rPr lang="en-US" altLang="zh-CN" sz="3200" i="1">
                              <a:latin typeface="Cambria Math" charset="0"/>
                              <a:ea typeface="Cambria Math" charset="0"/>
                              <a:cs typeface="Cambria Math" charset="0"/>
                            </a:rPr>
                            <m:t>𝑝</m:t>
                          </m:r>
                        </m:den>
                      </m:f>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772693" y="3304834"/>
                <a:ext cx="968407" cy="11262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508276" y="4656247"/>
                <a:ext cx="1187059" cy="6227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3200" i="1">
                              <a:latin typeface="Cambria Math" panose="02040503050406030204" pitchFamily="18" charset="0"/>
                              <a:ea typeface="Cambria Math" charset="0"/>
                              <a:cs typeface="Cambria Math" charset="0"/>
                            </a:rPr>
                          </m:ctrlPr>
                        </m:sSubPr>
                        <m:e>
                          <m:r>
                            <a:rPr lang="en-US" altLang="zh-CN" sz="3200" i="1">
                              <a:latin typeface="Cambria Math" charset="0"/>
                              <a:ea typeface="Cambria Math" charset="0"/>
                              <a:cs typeface="Cambria Math" charset="0"/>
                            </a:rPr>
                            <m:t>𝛻</m:t>
                          </m:r>
                        </m:e>
                        <m:sub>
                          <m:r>
                            <a:rPr lang="en-US" altLang="zh-CN" sz="3200" i="1">
                              <a:latin typeface="Cambria Math" charset="0"/>
                              <a:ea typeface="Cambria Math" charset="0"/>
                              <a:cs typeface="Cambria Math" charset="0"/>
                            </a:rPr>
                            <m:t>𝑝</m:t>
                          </m:r>
                        </m:sub>
                      </m:sSub>
                      <m:r>
                        <a:rPr lang="en-US" altLang="zh-CN" sz="3200" i="1">
                          <a:latin typeface="Cambria Math" charset="0"/>
                          <a:ea typeface="Cambria Math" charset="0"/>
                          <a:cs typeface="Cambria Math" charset="0"/>
                        </a:rPr>
                        <m:t>𝑇</m:t>
                      </m:r>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7508276" y="4656247"/>
                <a:ext cx="1187059" cy="622735"/>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579170" y="1989130"/>
            <a:ext cx="8656903" cy="3323987"/>
          </a:xfrm>
          <a:prstGeom prst="rect">
            <a:avLst/>
          </a:prstGeom>
          <a:noFill/>
        </p:spPr>
        <p:txBody>
          <a:bodyPr wrap="square">
            <a:spAutoFit/>
          </a:bodyPr>
          <a:lstStyle/>
          <a:p>
            <a:pPr>
              <a:lnSpc>
                <a:spcPct val="150000"/>
              </a:lnSpc>
            </a:pPr>
            <a:r>
              <a:rPr lang="en-US" altLang="zh-CN" sz="2800" b="1" i="1" dirty="0"/>
              <a:t>is</a:t>
            </a:r>
            <a:r>
              <a:rPr lang="zh-CN" altLang="en-US" sz="2800" b="1" i="1" dirty="0"/>
              <a:t> </a:t>
            </a:r>
            <a:r>
              <a:rPr lang="en-US" altLang="zh-CN" sz="2800" b="1" i="1" dirty="0"/>
              <a:t>saying</a:t>
            </a:r>
            <a:r>
              <a:rPr lang="zh-CN" altLang="en-US" sz="2800" b="1" i="1" dirty="0"/>
              <a:t> </a:t>
            </a:r>
            <a:r>
              <a:rPr lang="en-US" altLang="zh-CN" sz="2800" b="1" i="1" dirty="0"/>
              <a:t>that</a:t>
            </a:r>
          </a:p>
          <a:p>
            <a:pPr>
              <a:lnSpc>
                <a:spcPct val="150000"/>
              </a:lnSpc>
            </a:pPr>
            <a:r>
              <a:rPr lang="en-US" altLang="zh-CN" sz="2800" dirty="0"/>
              <a:t>Change</a:t>
            </a:r>
            <a:r>
              <a:rPr lang="zh-CN" altLang="en-US" sz="2800" dirty="0"/>
              <a:t> </a:t>
            </a:r>
            <a:r>
              <a:rPr lang="en-US" altLang="zh-CN" sz="2800" dirty="0"/>
              <a:t>in</a:t>
            </a:r>
            <a:r>
              <a:rPr lang="zh-CN" altLang="en-US" sz="2800" dirty="0"/>
              <a:t> </a:t>
            </a:r>
            <a:r>
              <a:rPr lang="en-US" altLang="zh-CN" sz="2800" dirty="0"/>
              <a:t>the</a:t>
            </a:r>
            <a:r>
              <a:rPr lang="zh-CN" altLang="en-US" sz="2800" dirty="0"/>
              <a:t> </a:t>
            </a:r>
            <a:r>
              <a:rPr lang="en-US" altLang="zh-CN" sz="2800" dirty="0"/>
              <a:t>geostrophic</a:t>
            </a:r>
            <a:r>
              <a:rPr lang="zh-CN" altLang="en-US" sz="2800" dirty="0"/>
              <a:t> </a:t>
            </a:r>
            <a:r>
              <a:rPr lang="en-US" altLang="zh-CN" sz="2800" dirty="0"/>
              <a:t>wind</a:t>
            </a:r>
            <a:r>
              <a:rPr lang="zh-CN" altLang="en-US" sz="2800" dirty="0"/>
              <a:t> </a:t>
            </a:r>
            <a:r>
              <a:rPr lang="en-US" altLang="zh-CN" sz="2800" dirty="0"/>
              <a:t>with</a:t>
            </a:r>
            <a:r>
              <a:rPr lang="zh-CN" altLang="en-US" sz="2800" dirty="0"/>
              <a:t> </a:t>
            </a:r>
            <a:r>
              <a:rPr lang="en-US" altLang="zh-CN" sz="2800" dirty="0"/>
              <a:t>respect</a:t>
            </a:r>
            <a:r>
              <a:rPr lang="zh-CN" altLang="en-US" sz="2800" dirty="0"/>
              <a:t> </a:t>
            </a:r>
            <a:r>
              <a:rPr lang="en-US" altLang="zh-CN" sz="2800" dirty="0"/>
              <a:t>to</a:t>
            </a:r>
            <a:r>
              <a:rPr lang="zh-CN" altLang="en-US" sz="2800" dirty="0"/>
              <a:t> </a:t>
            </a:r>
            <a:r>
              <a:rPr lang="en-US" altLang="zh-CN" sz="2800" dirty="0"/>
              <a:t>height,</a:t>
            </a:r>
            <a:r>
              <a:rPr lang="zh-CN" altLang="en-US" sz="2800" dirty="0"/>
              <a:t> </a:t>
            </a:r>
            <a:r>
              <a:rPr lang="en-US" altLang="zh-CN" sz="2800" dirty="0"/>
              <a:t>i.e.,</a:t>
            </a:r>
            <a:r>
              <a:rPr lang="zh-CN" altLang="en-US" sz="2800" dirty="0"/>
              <a:t> </a:t>
            </a:r>
            <a:endParaRPr lang="en-US" altLang="zh-CN" sz="2800" dirty="0"/>
          </a:p>
          <a:p>
            <a:pPr>
              <a:lnSpc>
                <a:spcPct val="150000"/>
              </a:lnSpc>
            </a:pPr>
            <a:endParaRPr lang="en-US" sz="2800" b="1" i="1" dirty="0"/>
          </a:p>
          <a:p>
            <a:pPr>
              <a:lnSpc>
                <a:spcPct val="150000"/>
              </a:lnSpc>
            </a:pPr>
            <a:r>
              <a:rPr lang="en-US" altLang="zh-CN" sz="2800" i="1" dirty="0"/>
              <a:t>depends</a:t>
            </a:r>
            <a:r>
              <a:rPr lang="zh-CN" altLang="en-US" sz="2800" i="1" dirty="0"/>
              <a:t> </a:t>
            </a:r>
            <a:r>
              <a:rPr lang="en-US" altLang="zh-CN" sz="2800" i="1" dirty="0"/>
              <a:t>on</a:t>
            </a:r>
            <a:r>
              <a:rPr lang="zh-CN" altLang="en-US" sz="2800" i="1" dirty="0"/>
              <a:t> </a:t>
            </a:r>
            <a:r>
              <a:rPr lang="en-US" altLang="zh-CN" sz="2800" i="1" dirty="0"/>
              <a:t>horizontal</a:t>
            </a:r>
            <a:r>
              <a:rPr lang="zh-CN" altLang="en-US" sz="2800" i="1" dirty="0"/>
              <a:t> </a:t>
            </a:r>
            <a:r>
              <a:rPr lang="en-US" altLang="zh-CN" sz="2800" i="1" dirty="0"/>
              <a:t>temperature gradient</a:t>
            </a:r>
            <a:endParaRPr lang="en-US" sz="2800" i="1" dirty="0"/>
          </a:p>
        </p:txBody>
      </p:sp>
      <p:sp>
        <p:nvSpPr>
          <p:cNvPr id="9" name="Rectangle 8"/>
          <p:cNvSpPr/>
          <p:nvPr/>
        </p:nvSpPr>
        <p:spPr>
          <a:xfrm>
            <a:off x="6826038" y="5337927"/>
            <a:ext cx="1364476" cy="820674"/>
          </a:xfrm>
          <a:prstGeom prst="rect">
            <a:avLst/>
          </a:prstGeom>
        </p:spPr>
        <p:txBody>
          <a:bodyPr wrap="none">
            <a:spAutoFit/>
          </a:bodyPr>
          <a:lstStyle/>
          <a:p>
            <a:pPr>
              <a:lnSpc>
                <a:spcPct val="150000"/>
              </a:lnSpc>
            </a:pPr>
            <a:r>
              <a:rPr lang="en-US" altLang="zh-CN" sz="3600" i="1" dirty="0">
                <a:solidFill>
                  <a:srgbClr val="FF0000"/>
                </a:solidFill>
              </a:rPr>
              <a:t>How?</a:t>
            </a:r>
            <a:endParaRPr lang="en-US" sz="3600" i="1" dirty="0">
              <a:solidFill>
                <a:srgbClr val="FF0000"/>
              </a:solidFill>
            </a:endParaRPr>
          </a:p>
        </p:txBody>
      </p:sp>
    </p:spTree>
    <p:extLst>
      <p:ext uri="{BB962C8B-B14F-4D97-AF65-F5344CB8AC3E}">
        <p14:creationId xmlns:p14="http://schemas.microsoft.com/office/powerpoint/2010/main" val="92755019"/>
      </p:ext>
    </p:extLst>
  </p:cSld>
  <p:clrMapOvr>
    <a:masterClrMapping/>
  </p:clrMapOvr>
  <p:transition advTm="2550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p:cNvSpPr>
            <a:spLocks noChangeArrowheads="1"/>
          </p:cNvSpPr>
          <p:nvPr/>
        </p:nvSpPr>
        <p:spPr bwMode="auto">
          <a:xfrm>
            <a:off x="396429" y="179909"/>
            <a:ext cx="6813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FontTx/>
              <a:buNone/>
            </a:pPr>
            <a:r>
              <a:rPr lang="en-US" altLang="zh-CN" sz="2800" b="1" dirty="0">
                <a:solidFill>
                  <a:srgbClr val="FFFF00"/>
                </a:solidFill>
                <a:latin typeface="Arial" charset="0"/>
              </a:rPr>
              <a:t>Deriving</a:t>
            </a:r>
            <a:r>
              <a:rPr lang="zh-CN" altLang="en-US" sz="2800" b="1" dirty="0">
                <a:solidFill>
                  <a:srgbClr val="FFFF00"/>
                </a:solidFill>
                <a:latin typeface="Arial" charset="0"/>
              </a:rPr>
              <a:t> </a:t>
            </a:r>
            <a:r>
              <a:rPr lang="en-US" altLang="zh-CN" sz="2800" b="1" dirty="0">
                <a:solidFill>
                  <a:srgbClr val="FFFF00"/>
                </a:solidFill>
                <a:latin typeface="Arial" charset="0"/>
              </a:rPr>
              <a:t>the</a:t>
            </a:r>
            <a:r>
              <a:rPr lang="zh-CN" altLang="en-US" sz="2800" b="1" dirty="0">
                <a:solidFill>
                  <a:srgbClr val="FFFF00"/>
                </a:solidFill>
                <a:latin typeface="Arial" charset="0"/>
              </a:rPr>
              <a:t> </a:t>
            </a:r>
            <a:r>
              <a:rPr lang="en-US" altLang="zh-CN" sz="2800" b="1" dirty="0">
                <a:solidFill>
                  <a:srgbClr val="FFFF00"/>
                </a:solidFill>
                <a:latin typeface="Arial" charset="0"/>
              </a:rPr>
              <a:t>thermal wind</a:t>
            </a:r>
            <a:r>
              <a:rPr lang="zh-CN" altLang="en-US" sz="2800" b="1" dirty="0">
                <a:solidFill>
                  <a:srgbClr val="FFFF00"/>
                </a:solidFill>
                <a:latin typeface="Arial" charset="0"/>
              </a:rPr>
              <a:t> </a:t>
            </a:r>
            <a:r>
              <a:rPr lang="en-US" altLang="zh-CN" sz="2800" b="1" dirty="0">
                <a:solidFill>
                  <a:srgbClr val="FFFF00"/>
                </a:solidFill>
                <a:latin typeface="Arial" charset="0"/>
              </a:rPr>
              <a:t>relationship</a:t>
            </a:r>
          </a:p>
        </p:txBody>
      </p:sp>
      <p:sp>
        <p:nvSpPr>
          <p:cNvPr id="6" name="Rectangle 5"/>
          <p:cNvSpPr/>
          <p:nvPr/>
        </p:nvSpPr>
        <p:spPr>
          <a:xfrm>
            <a:off x="133415" y="880514"/>
            <a:ext cx="7291387" cy="430887"/>
          </a:xfrm>
          <a:prstGeom prst="rect">
            <a:avLst/>
          </a:prstGeom>
        </p:spPr>
        <p:txBody>
          <a:bodyPr wrap="square">
            <a:spAutoFit/>
          </a:bodyPr>
          <a:lstStyle/>
          <a:p>
            <a:r>
              <a:rPr lang="en-US" altLang="zh-CN" sz="2200" dirty="0">
                <a:ea typeface="Arial" charset="0"/>
                <a:cs typeface="Arial" charset="0"/>
              </a:rPr>
              <a:t>The thermal wind relationship can</a:t>
            </a:r>
            <a:r>
              <a:rPr lang="zh-CN" altLang="en-US" sz="2200" dirty="0">
                <a:ea typeface="Arial" charset="0"/>
                <a:cs typeface="Arial" charset="0"/>
              </a:rPr>
              <a:t> </a:t>
            </a:r>
            <a:r>
              <a:rPr lang="en-US" altLang="zh-CN" sz="2200" dirty="0">
                <a:ea typeface="Arial" charset="0"/>
                <a:cs typeface="Arial" charset="0"/>
              </a:rPr>
              <a:t>be</a:t>
            </a:r>
            <a:r>
              <a:rPr lang="zh-CN" altLang="en-US" sz="2200" dirty="0">
                <a:ea typeface="Arial" charset="0"/>
                <a:cs typeface="Arial" charset="0"/>
              </a:rPr>
              <a:t> </a:t>
            </a:r>
            <a:r>
              <a:rPr lang="en-US" altLang="zh-CN" sz="2200" dirty="0">
                <a:ea typeface="Arial" charset="0"/>
                <a:cs typeface="Arial" charset="0"/>
              </a:rPr>
              <a:t>derived</a:t>
            </a:r>
            <a:r>
              <a:rPr lang="zh-CN" altLang="en-US" sz="2200" dirty="0">
                <a:ea typeface="Arial" charset="0"/>
                <a:cs typeface="Arial" charset="0"/>
              </a:rPr>
              <a:t> </a:t>
            </a:r>
            <a:r>
              <a:rPr lang="en-US" altLang="zh-CN" sz="2200" dirty="0">
                <a:ea typeface="Arial" charset="0"/>
                <a:cs typeface="Arial" charset="0"/>
              </a:rPr>
              <a:t>by</a:t>
            </a:r>
            <a:r>
              <a:rPr lang="zh-CN" altLang="en-US" sz="2200" dirty="0">
                <a:ea typeface="Arial" charset="0"/>
                <a:cs typeface="Arial" charset="0"/>
              </a:rPr>
              <a:t> </a:t>
            </a:r>
            <a:endParaRPr lang="en-US" altLang="zh-CN" sz="2200" dirty="0">
              <a:ea typeface="Arial" charset="0"/>
              <a:cs typeface="Arial" charset="0"/>
            </a:endParaRPr>
          </a:p>
        </p:txBody>
      </p:sp>
      <p:grpSp>
        <p:nvGrpSpPr>
          <p:cNvPr id="13" name="Group 12"/>
          <p:cNvGrpSpPr/>
          <p:nvPr/>
        </p:nvGrpSpPr>
        <p:grpSpPr>
          <a:xfrm>
            <a:off x="324421" y="1420878"/>
            <a:ext cx="4048003" cy="1874809"/>
            <a:chOff x="396429" y="1301091"/>
            <a:chExt cx="4048003" cy="1874809"/>
          </a:xfrm>
        </p:grpSpPr>
        <p:grpSp>
          <p:nvGrpSpPr>
            <p:cNvPr id="12" name="Group 11"/>
            <p:cNvGrpSpPr/>
            <p:nvPr/>
          </p:nvGrpSpPr>
          <p:grpSpPr>
            <a:xfrm>
              <a:off x="396429" y="1301091"/>
              <a:ext cx="4048003" cy="1874809"/>
              <a:chOff x="376374" y="1301091"/>
              <a:chExt cx="4048003" cy="1874809"/>
            </a:xfrm>
          </p:grpSpPr>
          <p:sp>
            <p:nvSpPr>
              <p:cNvPr id="14" name="矩形 37"/>
              <p:cNvSpPr/>
              <p:nvPr/>
            </p:nvSpPr>
            <p:spPr>
              <a:xfrm>
                <a:off x="376374" y="1506323"/>
                <a:ext cx="4048003" cy="16695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7" name="Rectangle 6"/>
              <p:cNvSpPr/>
              <p:nvPr/>
            </p:nvSpPr>
            <p:spPr>
              <a:xfrm>
                <a:off x="466705" y="1301091"/>
                <a:ext cx="3867340" cy="400110"/>
              </a:xfrm>
              <a:prstGeom prst="rect">
                <a:avLst/>
              </a:prstGeom>
              <a:solidFill>
                <a:schemeClr val="bg1"/>
              </a:solidFill>
            </p:spPr>
            <p:txBody>
              <a:bodyPr wrap="square">
                <a:spAutoFit/>
              </a:bodyPr>
              <a:lstStyle/>
              <a:p>
                <a:r>
                  <a:rPr lang="zh-CN" altLang="en-US" sz="2000" dirty="0">
                    <a:ea typeface="Arial" charset="0"/>
                    <a:cs typeface="Arial" charset="0"/>
                  </a:rPr>
                  <a:t> </a:t>
                </a:r>
                <a:r>
                  <a:rPr lang="en-US" altLang="zh-CN" sz="2000" dirty="0">
                    <a:ea typeface="Arial" charset="0"/>
                    <a:cs typeface="Arial" charset="0"/>
                  </a:rPr>
                  <a:t>The</a:t>
                </a:r>
                <a:r>
                  <a:rPr lang="zh-CN" altLang="en-US" sz="2000" dirty="0">
                    <a:ea typeface="Arial" charset="0"/>
                    <a:cs typeface="Arial" charset="0"/>
                  </a:rPr>
                  <a:t> </a:t>
                </a:r>
                <a:r>
                  <a:rPr lang="en-US" altLang="zh-CN" sz="2000" dirty="0">
                    <a:ea typeface="Arial" charset="0"/>
                    <a:cs typeface="Arial" charset="0"/>
                  </a:rPr>
                  <a:t>geostrophic</a:t>
                </a:r>
                <a:r>
                  <a:rPr lang="zh-CN" altLang="en-US" sz="2000" dirty="0">
                    <a:ea typeface="Arial" charset="0"/>
                    <a:cs typeface="Arial" charset="0"/>
                  </a:rPr>
                  <a:t> </a:t>
                </a:r>
                <a:r>
                  <a:rPr lang="en-US" altLang="zh-CN" sz="2000" dirty="0">
                    <a:ea typeface="Arial" charset="0"/>
                    <a:cs typeface="Arial" charset="0"/>
                  </a:rPr>
                  <a:t>approximation</a:t>
                </a:r>
              </a:p>
            </p:txBody>
          </p:sp>
        </p:grpSp>
        <mc:AlternateContent xmlns:mc="http://schemas.openxmlformats.org/markup-compatibility/2006" xmlns:a14="http://schemas.microsoft.com/office/drawing/2010/main">
          <mc:Choice Requires="a14">
            <p:sp>
              <p:nvSpPr>
                <p:cNvPr id="10" name="Rectangle 9"/>
                <p:cNvSpPr/>
                <p:nvPr/>
              </p:nvSpPr>
              <p:spPr>
                <a:xfrm>
                  <a:off x="643837" y="1664659"/>
                  <a:ext cx="3241403" cy="7315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𝑢</m:t>
                            </m:r>
                          </m:e>
                          <m:sub>
                            <m:r>
                              <a:rPr lang="en-US" altLang="zh-CN" sz="2000" i="1">
                                <a:latin typeface="Cambria Math" charset="0"/>
                                <a:ea typeface="Cambria Math" charset="0"/>
                                <a:cs typeface="Cambria Math" charset="0"/>
                              </a:rPr>
                              <m:t>𝑔</m:t>
                            </m:r>
                          </m:sub>
                        </m:sSub>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𝑦</m:t>
                            </m:r>
                          </m:den>
                        </m:f>
                        <m:r>
                          <a:rPr lang="en-US" altLang="zh-CN" sz="2000" i="1">
                            <a:latin typeface="Cambria Math" charset="0"/>
                            <a:ea typeface="Cambria Math" charset="0"/>
                            <a:cs typeface="Cambria Math" charset="0"/>
                          </a:rPr>
                          <m:t> </m:t>
                        </m:r>
                        <m:r>
                          <a:rPr lang="en-US" altLang="zh-CN" sz="2000" b="0" i="1" smtClean="0">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𝑣</m:t>
                            </m:r>
                          </m:e>
                          <m:sub>
                            <m:r>
                              <a:rPr lang="en-US" altLang="zh-CN" sz="2000" i="1">
                                <a:latin typeface="Cambria Math" charset="0"/>
                                <a:ea typeface="Cambria Math" charset="0"/>
                                <a:cs typeface="Cambria Math" charset="0"/>
                              </a:rPr>
                              <m:t>𝑔</m:t>
                            </m:r>
                          </m:sub>
                        </m:sSub>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𝑥</m:t>
                            </m:r>
                          </m:den>
                        </m:f>
                      </m:oMath>
                    </m:oMathPara>
                  </a14:m>
                  <a:endParaRPr lang="en-US" altLang="zh-CN" sz="2000" b="0" dirty="0">
                    <a:solidFill>
                      <a:schemeClr val="tx1"/>
                    </a:solidFill>
                    <a:ea typeface="Cambria Math" charset="0"/>
                    <a:cs typeface="Cambria Math"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43837" y="1664659"/>
                  <a:ext cx="3241403" cy="73154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27392" y="2442035"/>
                  <a:ext cx="1874295"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b="1" i="0" smtClean="0">
                                <a:latin typeface="Cambria Math" charset="0"/>
                                <a:ea typeface="Cambria Math" charset="0"/>
                                <a:cs typeface="Cambria Math" charset="0"/>
                              </a:rPr>
                              <m:t>𝐕</m:t>
                            </m:r>
                          </m:e>
                          <m:sub>
                            <m:r>
                              <a:rPr lang="en-US" altLang="zh-CN" sz="2000" i="1">
                                <a:latin typeface="Cambria Math" charset="0"/>
                                <a:ea typeface="Cambria Math" charset="0"/>
                                <a:cs typeface="Cambria Math" charset="0"/>
                              </a:rPr>
                              <m:t>𝑔</m:t>
                            </m:r>
                          </m:sub>
                        </m:sSub>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r>
                          <a:rPr lang="en-US" altLang="zh-CN" sz="2000" b="1" i="0" smtClean="0">
                            <a:latin typeface="Cambria Math" charset="0"/>
                            <a:ea typeface="Cambria Math" charset="0"/>
                            <a:cs typeface="Cambria Math" charset="0"/>
                          </a:rPr>
                          <m:t>𝐤</m:t>
                        </m:r>
                        <m:r>
                          <a:rPr lang="en-US" altLang="zh-CN" sz="2000" b="0" i="1" smtClean="0">
                            <a:latin typeface="Cambria Math" charset="0"/>
                            <a:ea typeface="Cambria Math" charset="0"/>
                            <a:cs typeface="Cambria Math" charset="0"/>
                          </a:rPr>
                          <m:t>×</m:t>
                        </m:r>
                        <m:sSub>
                          <m:sSubPr>
                            <m:ctrlPr>
                              <a:rPr lang="en-US" altLang="zh-CN" sz="2000" b="0" i="1" smtClean="0">
                                <a:latin typeface="Cambria Math" panose="02040503050406030204" pitchFamily="18" charset="0"/>
                                <a:ea typeface="Cambria Math" charset="0"/>
                                <a:cs typeface="Cambria Math" charset="0"/>
                              </a:rPr>
                            </m:ctrlPr>
                          </m:sSubPr>
                          <m:e>
                            <m:r>
                              <a:rPr lang="en-US" altLang="zh-CN" sz="2000" i="1" smtClean="0">
                                <a:latin typeface="Cambria Math" charset="0"/>
                                <a:ea typeface="Cambria Math" charset="0"/>
                                <a:cs typeface="Cambria Math" charset="0"/>
                              </a:rPr>
                              <m:t>𝛻</m:t>
                            </m:r>
                          </m:e>
                          <m:sub>
                            <m:r>
                              <a:rPr lang="en-US" altLang="zh-CN" sz="2000" b="0" i="1" smtClean="0">
                                <a:latin typeface="Cambria Math" charset="0"/>
                                <a:ea typeface="Cambria Math" charset="0"/>
                                <a:cs typeface="Cambria Math" charset="0"/>
                              </a:rPr>
                              <m:t>𝑝</m:t>
                            </m:r>
                          </m:sub>
                        </m:sSub>
                        <m:r>
                          <m:rPr>
                            <m:sty m:val="p"/>
                          </m:rPr>
                          <a:rPr lang="el-GR" altLang="zh-CN" sz="2000" i="1">
                            <a:latin typeface="Cambria Math" charset="0"/>
                            <a:ea typeface="Cambria Math" charset="0"/>
                            <a:cs typeface="Cambria Math" charset="0"/>
                          </a:rPr>
                          <m:t>Φ</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327392" y="2442035"/>
                  <a:ext cx="1874295" cy="724494"/>
                </a:xfrm>
                <a:prstGeom prst="rect">
                  <a:avLst/>
                </a:prstGeom>
                <a:blipFill rotWithShape="0">
                  <a:blip r:embed="rId5"/>
                  <a:stretch>
                    <a:fillRect/>
                  </a:stretch>
                </a:blipFill>
              </p:spPr>
              <p:txBody>
                <a:bodyPr/>
                <a:lstStyle/>
                <a:p>
                  <a:r>
                    <a:rPr lang="en-US">
                      <a:noFill/>
                    </a:rPr>
                    <a:t> </a:t>
                  </a:r>
                </a:p>
              </p:txBody>
            </p:sp>
          </mc:Fallback>
        </mc:AlternateContent>
      </p:grpSp>
      <p:grpSp>
        <p:nvGrpSpPr>
          <p:cNvPr id="16" name="Group 15"/>
          <p:cNvGrpSpPr/>
          <p:nvPr/>
        </p:nvGrpSpPr>
        <p:grpSpPr>
          <a:xfrm>
            <a:off x="319044" y="3454023"/>
            <a:ext cx="4041818" cy="1335692"/>
            <a:chOff x="330606" y="3380721"/>
            <a:chExt cx="4041818" cy="1335692"/>
          </a:xfrm>
        </p:grpSpPr>
        <p:sp>
          <p:nvSpPr>
            <p:cNvPr id="17" name="矩形 37"/>
            <p:cNvSpPr/>
            <p:nvPr/>
          </p:nvSpPr>
          <p:spPr>
            <a:xfrm>
              <a:off x="330606" y="3614917"/>
              <a:ext cx="4041818" cy="110149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mc:AlternateContent xmlns:mc="http://schemas.openxmlformats.org/markup-compatibility/2006" xmlns:a14="http://schemas.microsoft.com/office/drawing/2010/main">
          <mc:Choice Requires="a14">
            <p:sp>
              <p:nvSpPr>
                <p:cNvPr id="4" name="Rectangle 3"/>
                <p:cNvSpPr/>
                <p:nvPr/>
              </p:nvSpPr>
              <p:spPr>
                <a:xfrm>
                  <a:off x="844424" y="3840702"/>
                  <a:ext cx="2660182" cy="7294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b="0" i="1" smtClean="0">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𝛼</m:t>
                        </m:r>
                        <m:r>
                          <a:rPr lang="en-US" altLang="zh-CN" sz="2000" b="0" i="1" smtClean="0">
                            <a:latin typeface="Cambria Math" charset="0"/>
                            <a:ea typeface="Cambria Math" charset="0"/>
                            <a:cs typeface="Cambria Math" charset="0"/>
                          </a:rPr>
                          <m:t>=−</m:t>
                        </m:r>
                        <m:f>
                          <m:fPr>
                            <m:ctrlPr>
                              <a:rPr lang="en-US" altLang="zh-CN" sz="2000" b="0" i="1" smtClean="0">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𝑅𝑇</m:t>
                            </m:r>
                          </m:num>
                          <m:den>
                            <m:r>
                              <a:rPr lang="en-US" altLang="zh-CN" sz="2000" b="0" i="1" smtClean="0">
                                <a:latin typeface="Cambria Math" charset="0"/>
                                <a:ea typeface="Cambria Math" charset="0"/>
                                <a:cs typeface="Cambria Math" charset="0"/>
                              </a:rPr>
                              <m:t>𝑝</m:t>
                            </m:r>
                          </m:den>
                        </m:f>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844424" y="3840702"/>
                  <a:ext cx="2660182" cy="729430"/>
                </a:xfrm>
                <a:prstGeom prst="rect">
                  <a:avLst/>
                </a:prstGeom>
                <a:blipFill rotWithShape="0">
                  <a:blip r:embed="rId6"/>
                  <a:stretch>
                    <a:fillRect/>
                  </a:stretch>
                </a:blipFill>
              </p:spPr>
              <p:txBody>
                <a:bodyPr/>
                <a:lstStyle/>
                <a:p>
                  <a:r>
                    <a:rPr lang="en-US">
                      <a:noFill/>
                    </a:rPr>
                    <a:t> </a:t>
                  </a:r>
                </a:p>
              </p:txBody>
            </p:sp>
          </mc:Fallback>
        </mc:AlternateContent>
        <p:sp>
          <p:nvSpPr>
            <p:cNvPr id="15" name="Rectangle 14"/>
            <p:cNvSpPr/>
            <p:nvPr/>
          </p:nvSpPr>
          <p:spPr>
            <a:xfrm>
              <a:off x="457914" y="3380721"/>
              <a:ext cx="3824177" cy="369332"/>
            </a:xfrm>
            <a:prstGeom prst="rect">
              <a:avLst/>
            </a:prstGeom>
            <a:solidFill>
              <a:schemeClr val="bg1"/>
            </a:solidFill>
          </p:spPr>
          <p:txBody>
            <a:bodyPr wrap="square">
              <a:spAutoFit/>
            </a:bodyPr>
            <a:lstStyle/>
            <a:p>
              <a:r>
                <a:rPr lang="en-US" altLang="zh-CN" dirty="0">
                  <a:ea typeface="Arial" charset="0"/>
                  <a:cs typeface="Arial" charset="0"/>
                </a:rPr>
                <a:t>The</a:t>
              </a:r>
              <a:r>
                <a:rPr lang="zh-CN" altLang="en-US" dirty="0">
                  <a:ea typeface="Arial" charset="0"/>
                  <a:cs typeface="Arial" charset="0"/>
                </a:rPr>
                <a:t> </a:t>
              </a:r>
              <a:r>
                <a:rPr lang="en-US" altLang="zh-CN" dirty="0">
                  <a:ea typeface="Arial" charset="0"/>
                  <a:cs typeface="Arial" charset="0"/>
                </a:rPr>
                <a:t>hydrostatic</a:t>
              </a:r>
              <a:r>
                <a:rPr lang="zh-CN" altLang="en-US" dirty="0">
                  <a:ea typeface="Arial" charset="0"/>
                  <a:cs typeface="Arial" charset="0"/>
                </a:rPr>
                <a:t> </a:t>
              </a:r>
              <a:r>
                <a:rPr lang="en-US" altLang="zh-CN" dirty="0">
                  <a:ea typeface="Arial" charset="0"/>
                  <a:cs typeface="Arial" charset="0"/>
                </a:rPr>
                <a:t>approximation</a:t>
              </a:r>
              <a:endParaRPr lang="en-US" dirty="0"/>
            </a:p>
          </p:txBody>
        </p:sp>
      </p:grpSp>
      <p:sp>
        <p:nvSpPr>
          <p:cNvPr id="20" name="Rectangle 19"/>
          <p:cNvSpPr/>
          <p:nvPr/>
        </p:nvSpPr>
        <p:spPr>
          <a:xfrm>
            <a:off x="4616018" y="1333771"/>
            <a:ext cx="4479109" cy="369332"/>
          </a:xfrm>
          <a:prstGeom prst="rect">
            <a:avLst/>
          </a:prstGeom>
        </p:spPr>
        <p:txBody>
          <a:bodyPr wrap="square">
            <a:spAutoFit/>
          </a:bodyPr>
          <a:lstStyle/>
          <a:p>
            <a:r>
              <a:rPr lang="en-US" altLang="zh-CN" dirty="0"/>
              <a:t>Differentiating with respect to pressure</a:t>
            </a:r>
            <a:r>
              <a:rPr lang="en-US" altLang="zh-CN" dirty="0">
                <a:ea typeface="Arial" charset="0"/>
                <a:cs typeface="Arial" charset="0"/>
              </a:rPr>
              <a:t>:</a:t>
            </a:r>
            <a:endParaRPr lang="en-US" dirty="0"/>
          </a:p>
        </p:txBody>
      </p:sp>
      <mc:AlternateContent xmlns:mc="http://schemas.openxmlformats.org/markup-compatibility/2006" xmlns:a14="http://schemas.microsoft.com/office/drawing/2010/main">
        <mc:Choice Requires="a14">
          <p:sp>
            <p:nvSpPr>
              <p:cNvPr id="22" name="Rectangle 21"/>
              <p:cNvSpPr/>
              <p:nvPr/>
            </p:nvSpPr>
            <p:spPr>
              <a:xfrm>
                <a:off x="4439169" y="1764366"/>
                <a:ext cx="2526594" cy="7031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𝑢</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𝑦</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𝑝</m:t>
                          </m:r>
                        </m:den>
                      </m:f>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4439169" y="1764366"/>
                <a:ext cx="2526594" cy="70318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676204" y="2599622"/>
                <a:ext cx="2533309"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𝑢</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𝑦</m:t>
                          </m:r>
                        </m:den>
                      </m:f>
                      <m:d>
                        <m:dPr>
                          <m:ctrlPr>
                            <a:rPr lang="en-US" altLang="zh-CN" sz="2000" b="0" i="1" smtClean="0">
                              <a:latin typeface="Cambria Math" panose="02040503050406030204" pitchFamily="18" charset="0"/>
                              <a:ea typeface="Cambria Math" charset="0"/>
                              <a:cs typeface="Cambria Math" charset="0"/>
                            </a:rPr>
                          </m:ctrlPr>
                        </m:dPr>
                        <m:e>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𝑅𝑇</m:t>
                              </m:r>
                            </m:num>
                            <m:den>
                              <m:r>
                                <a:rPr lang="en-US" altLang="zh-CN" sz="2000" i="1">
                                  <a:latin typeface="Cambria Math" charset="0"/>
                                  <a:ea typeface="Cambria Math" charset="0"/>
                                  <a:cs typeface="Cambria Math" charset="0"/>
                                </a:rPr>
                                <m:t>𝑝</m:t>
                              </m:r>
                            </m:den>
                          </m:f>
                        </m:e>
                      </m:d>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4676204" y="2599622"/>
                <a:ext cx="2533309" cy="78386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028703" y="3413206"/>
                <a:ext cx="2526594" cy="7031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𝑝</m:t>
                      </m:r>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𝑢</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𝑇</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𝑦</m:t>
                          </m:r>
                        </m:den>
                      </m:f>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4028703" y="3413206"/>
                <a:ext cx="2526594" cy="70318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162465" y="1762790"/>
                <a:ext cx="2526594" cy="7031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𝑣</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𝑥</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𝑝</m:t>
                          </m:r>
                        </m:den>
                      </m:f>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7162465" y="1762790"/>
                <a:ext cx="2526594" cy="70318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412504" y="2592499"/>
                <a:ext cx="2526594" cy="7031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𝑣</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1</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𝑥</m:t>
                          </m:r>
                        </m:den>
                      </m:f>
                      <m:d>
                        <m:dPr>
                          <m:ctrlPr>
                            <a:rPr lang="en-US" altLang="zh-CN" sz="2000" i="1">
                              <a:latin typeface="Cambria Math" panose="02040503050406030204" pitchFamily="18" charset="0"/>
                              <a:ea typeface="Cambria Math" charset="0"/>
                              <a:cs typeface="Cambria Math" charset="0"/>
                            </a:rPr>
                          </m:ctrlPr>
                        </m:dPr>
                        <m:e>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𝑅𝑇</m:t>
                              </m:r>
                            </m:num>
                            <m:den>
                              <m:r>
                                <a:rPr lang="en-US" altLang="zh-CN" sz="2000" i="1">
                                  <a:latin typeface="Cambria Math" charset="0"/>
                                  <a:ea typeface="Cambria Math" charset="0"/>
                                  <a:cs typeface="Cambria Math" charset="0"/>
                                </a:rPr>
                                <m:t>𝑝</m:t>
                              </m:r>
                            </m:den>
                          </m:f>
                        </m:e>
                      </m:d>
                    </m:oMath>
                  </m:oMathPara>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7412504" y="2592499"/>
                <a:ext cx="2526594" cy="70318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075395" y="3413206"/>
                <a:ext cx="2526594" cy="7031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𝑝</m:t>
                      </m:r>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𝑣</m:t>
                              </m:r>
                            </m:e>
                            <m:sub>
                              <m:r>
                                <a:rPr lang="en-US" altLang="zh-CN" sz="2000" i="1">
                                  <a:latin typeface="Cambria Math" charset="0"/>
                                  <a:ea typeface="Cambria Math" charset="0"/>
                                  <a:cs typeface="Cambria Math" charset="0"/>
                                </a:rPr>
                                <m:t>𝑔</m:t>
                              </m:r>
                            </m:sub>
                          </m:sSub>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𝑇</m:t>
                          </m:r>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𝑥</m:t>
                          </m:r>
                        </m:den>
                      </m:f>
                    </m:oMath>
                  </m:oMathPara>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7075395" y="3413206"/>
                <a:ext cx="2526594" cy="703188"/>
              </a:xfrm>
              <a:prstGeom prst="rect">
                <a:avLst/>
              </a:prstGeom>
              <a:blipFill rotWithShape="0">
                <a:blip r:embed="rId12"/>
                <a:stretch>
                  <a:fillRect/>
                </a:stretch>
              </a:blipFill>
            </p:spPr>
            <p:txBody>
              <a:bodyPr/>
              <a:lstStyle/>
              <a:p>
                <a:r>
                  <a:rPr lang="en-US">
                    <a:noFill/>
                  </a:rPr>
                  <a:t> </a:t>
                </a:r>
              </a:p>
            </p:txBody>
          </p:sp>
        </mc:Fallback>
      </mc:AlternateContent>
      <p:grpSp>
        <p:nvGrpSpPr>
          <p:cNvPr id="35" name="Group 34"/>
          <p:cNvGrpSpPr/>
          <p:nvPr/>
        </p:nvGrpSpPr>
        <p:grpSpPr>
          <a:xfrm>
            <a:off x="4028703" y="4210069"/>
            <a:ext cx="5838962" cy="2493944"/>
            <a:chOff x="4028703" y="4210069"/>
            <a:chExt cx="5838962" cy="2493944"/>
          </a:xfrm>
        </p:grpSpPr>
        <p:grpSp>
          <p:nvGrpSpPr>
            <p:cNvPr id="34" name="Group 33"/>
            <p:cNvGrpSpPr/>
            <p:nvPr/>
          </p:nvGrpSpPr>
          <p:grpSpPr>
            <a:xfrm>
              <a:off x="4439169" y="4210069"/>
              <a:ext cx="5170960" cy="2493944"/>
              <a:chOff x="4439169" y="4210069"/>
              <a:chExt cx="5170960" cy="2493944"/>
            </a:xfrm>
          </p:grpSpPr>
          <p:sp>
            <p:nvSpPr>
              <p:cNvPr id="31" name="矩形 37"/>
              <p:cNvSpPr/>
              <p:nvPr/>
            </p:nvSpPr>
            <p:spPr>
              <a:xfrm>
                <a:off x="4439169" y="4567783"/>
                <a:ext cx="5170960" cy="2136230"/>
              </a:xfrm>
              <a:prstGeom prst="rect">
                <a:avLst/>
              </a:prstGeom>
              <a:solidFill>
                <a:schemeClr val="accent5">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32" name="Rounded Rectangle 31"/>
              <p:cNvSpPr/>
              <p:nvPr/>
            </p:nvSpPr>
            <p:spPr>
              <a:xfrm>
                <a:off x="5024334" y="4210069"/>
                <a:ext cx="4102121"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2400" dirty="0">
                    <a:ea typeface="Arial" charset="0"/>
                    <a:cs typeface="Arial" charset="0"/>
                  </a:rPr>
                  <a:t> </a:t>
                </a:r>
                <a:r>
                  <a:rPr lang="en-US" altLang="zh-CN" sz="2400" dirty="0">
                    <a:ea typeface="Arial" charset="0"/>
                    <a:cs typeface="Arial" charset="0"/>
                  </a:rPr>
                  <a:t>The</a:t>
                </a:r>
                <a:r>
                  <a:rPr lang="zh-CN" altLang="en-US" sz="2400" dirty="0">
                    <a:ea typeface="Arial" charset="0"/>
                    <a:cs typeface="Arial" charset="0"/>
                  </a:rPr>
                  <a:t> </a:t>
                </a:r>
                <a:r>
                  <a:rPr lang="en-US" altLang="zh-CN" sz="2400" dirty="0">
                    <a:ea typeface="Arial" charset="0"/>
                    <a:cs typeface="Arial" charset="0"/>
                  </a:rPr>
                  <a:t>thermal</a:t>
                </a:r>
                <a:r>
                  <a:rPr lang="zh-CN" altLang="en-US" sz="2400" dirty="0">
                    <a:ea typeface="Arial" charset="0"/>
                    <a:cs typeface="Arial" charset="0"/>
                  </a:rPr>
                  <a:t> </a:t>
                </a:r>
                <a:r>
                  <a:rPr lang="en-US" altLang="zh-CN" sz="2400" dirty="0">
                    <a:ea typeface="Arial" charset="0"/>
                    <a:cs typeface="Arial" charset="0"/>
                  </a:rPr>
                  <a:t>wind</a:t>
                </a:r>
                <a:r>
                  <a:rPr lang="zh-CN" altLang="en-US" sz="2400" dirty="0">
                    <a:ea typeface="Arial" charset="0"/>
                    <a:cs typeface="Arial" charset="0"/>
                  </a:rPr>
                  <a:t> </a:t>
                </a:r>
                <a:r>
                  <a:rPr lang="en-US" altLang="zh-CN" sz="2400" dirty="0">
                    <a:ea typeface="Arial" charset="0"/>
                    <a:cs typeface="Arial" charset="0"/>
                  </a:rPr>
                  <a:t>equation</a:t>
                </a:r>
              </a:p>
            </p:txBody>
          </p:sp>
        </p:grpSp>
        <mc:AlternateContent xmlns:mc="http://schemas.openxmlformats.org/markup-compatibility/2006" xmlns:a14="http://schemas.microsoft.com/office/drawing/2010/main">
          <mc:Choice Requires="a14">
            <p:sp>
              <p:nvSpPr>
                <p:cNvPr id="28" name="Rectangle 27"/>
                <p:cNvSpPr/>
                <p:nvPr/>
              </p:nvSpPr>
              <p:spPr>
                <a:xfrm>
                  <a:off x="4028703" y="4712236"/>
                  <a:ext cx="3312368" cy="8703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a:rPr lang="en-US" altLang="zh-CN" sz="2400" i="1">
                                    <a:latin typeface="Cambria Math" charset="0"/>
                                    <a:ea typeface="Cambria Math" charset="0"/>
                                    <a:cs typeface="Cambria Math" charset="0"/>
                                  </a:rPr>
                                  <m:t>𝑢</m:t>
                                </m:r>
                              </m:e>
                              <m:sub>
                                <m:r>
                                  <a:rPr lang="en-US" altLang="zh-CN" sz="2400" i="1">
                                    <a:latin typeface="Cambria Math" charset="0"/>
                                    <a:ea typeface="Cambria Math" charset="0"/>
                                    <a:cs typeface="Cambria Math" charset="0"/>
                                  </a:rPr>
                                  <m:t>𝑔</m:t>
                                </m:r>
                              </m:sub>
                            </m:sSub>
                          </m:num>
                          <m:den>
                            <m:r>
                              <a:rPr lang="en-US" altLang="zh-CN" sz="2400" i="1">
                                <a:latin typeface="Cambria Math" charset="0"/>
                                <a:ea typeface="Cambria Math" charset="0"/>
                                <a:cs typeface="Cambria Math" charset="0"/>
                              </a:rPr>
                              <m:t>𝜕</m:t>
                            </m:r>
                            <m:func>
                              <m:funcPr>
                                <m:ctrlPr>
                                  <a:rPr lang="zh-CN" altLang="en-US" sz="2400" b="0" i="1" smtClean="0">
                                    <a:latin typeface="Cambria Math" panose="02040503050406030204" pitchFamily="18" charset="0"/>
                                    <a:ea typeface="Cambria Math" charset="0"/>
                                    <a:cs typeface="Cambria Math" charset="0"/>
                                  </a:rPr>
                                </m:ctrlPr>
                              </m:funcPr>
                              <m:fName>
                                <m:r>
                                  <m:rPr>
                                    <m:sty m:val="p"/>
                                  </m:rPr>
                                  <a:rPr lang="en-US" altLang="zh-CN" sz="2400" b="0" i="0" smtClean="0">
                                    <a:latin typeface="Cambria Math" charset="0"/>
                                    <a:ea typeface="Cambria Math" charset="0"/>
                                    <a:cs typeface="Cambria Math" charset="0"/>
                                  </a:rPr>
                                  <m:t>ln</m:t>
                                </m:r>
                              </m:fName>
                              <m:e>
                                <m:r>
                                  <a:rPr lang="en-US" altLang="zh-CN" sz="2400" b="0" i="1" smtClean="0">
                                    <a:latin typeface="Cambria Math" charset="0"/>
                                    <a:ea typeface="Cambria Math" charset="0"/>
                                    <a:cs typeface="Cambria Math" charset="0"/>
                                  </a:rPr>
                                  <m:t>𝑝</m:t>
                                </m:r>
                              </m:e>
                            </m:func>
                          </m:den>
                        </m:f>
                        <m:r>
                          <a:rPr lang="en-US" altLang="zh-CN" sz="2400" i="1">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𝑅</m:t>
                            </m:r>
                          </m:num>
                          <m:den>
                            <m:r>
                              <a:rPr lang="en-US" altLang="zh-CN" sz="2400" i="1">
                                <a:latin typeface="Cambria Math" charset="0"/>
                                <a:ea typeface="Cambria Math" charset="0"/>
                                <a:cs typeface="Cambria Math" charset="0"/>
                              </a:rPr>
                              <m:t>𝑓</m:t>
                            </m:r>
                          </m:den>
                        </m:f>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𝑇</m:t>
                            </m:r>
                          </m:num>
                          <m:den>
                            <m:r>
                              <a:rPr lang="en-US" altLang="zh-CN" sz="2400" i="1">
                                <a:latin typeface="Cambria Math" charset="0"/>
                                <a:ea typeface="Cambria Math" charset="0"/>
                                <a:cs typeface="Cambria Math" charset="0"/>
                              </a:rPr>
                              <m:t>𝜕</m:t>
                            </m:r>
                            <m:r>
                              <a:rPr lang="en-US" altLang="zh-CN" sz="2400" i="1">
                                <a:latin typeface="Cambria Math" charset="0"/>
                                <a:ea typeface="Cambria Math" charset="0"/>
                                <a:cs typeface="Cambria Math" charset="0"/>
                              </a:rPr>
                              <m:t>𝑦</m:t>
                            </m:r>
                          </m:den>
                        </m:f>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4028703" y="4712236"/>
                  <a:ext cx="3312368" cy="870303"/>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555297" y="4708838"/>
                  <a:ext cx="3312368" cy="893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a:rPr lang="en-US" altLang="zh-CN" sz="2400" b="0" i="1" smtClean="0">
                                    <a:latin typeface="Cambria Math" charset="0"/>
                                    <a:ea typeface="Cambria Math" charset="0"/>
                                    <a:cs typeface="Cambria Math" charset="0"/>
                                  </a:rPr>
                                  <m:t>𝑣</m:t>
                                </m:r>
                              </m:e>
                              <m:sub>
                                <m:r>
                                  <a:rPr lang="en-US" altLang="zh-CN" sz="2400" i="1">
                                    <a:latin typeface="Cambria Math" charset="0"/>
                                    <a:ea typeface="Cambria Math" charset="0"/>
                                    <a:cs typeface="Cambria Math" charset="0"/>
                                  </a:rPr>
                                  <m:t>𝑔</m:t>
                                </m:r>
                              </m:sub>
                            </m:sSub>
                          </m:num>
                          <m:den>
                            <m:r>
                              <a:rPr lang="en-US" altLang="zh-CN" sz="2400" i="1">
                                <a:latin typeface="Cambria Math" charset="0"/>
                                <a:ea typeface="Cambria Math" charset="0"/>
                                <a:cs typeface="Cambria Math" charset="0"/>
                              </a:rPr>
                              <m:t>𝜕</m:t>
                            </m:r>
                            <m:func>
                              <m:funcPr>
                                <m:ctrlPr>
                                  <a:rPr lang="zh-CN" altLang="en-US" sz="2400" b="0" i="1" smtClean="0">
                                    <a:latin typeface="Cambria Math" panose="02040503050406030204" pitchFamily="18" charset="0"/>
                                    <a:ea typeface="Cambria Math" charset="0"/>
                                    <a:cs typeface="Cambria Math" charset="0"/>
                                  </a:rPr>
                                </m:ctrlPr>
                              </m:funcPr>
                              <m:fName>
                                <m:r>
                                  <m:rPr>
                                    <m:sty m:val="p"/>
                                  </m:rPr>
                                  <a:rPr lang="en-US" altLang="zh-CN" sz="2400" b="0" i="0" smtClean="0">
                                    <a:latin typeface="Cambria Math" charset="0"/>
                                    <a:ea typeface="Cambria Math" charset="0"/>
                                    <a:cs typeface="Cambria Math" charset="0"/>
                                  </a:rPr>
                                  <m:t>ln</m:t>
                                </m:r>
                              </m:fName>
                              <m:e>
                                <m:r>
                                  <a:rPr lang="en-US" altLang="zh-CN" sz="2400" b="0" i="1" smtClean="0">
                                    <a:latin typeface="Cambria Math" charset="0"/>
                                    <a:ea typeface="Cambria Math" charset="0"/>
                                    <a:cs typeface="Cambria Math" charset="0"/>
                                  </a:rPr>
                                  <m:t>𝑝</m:t>
                                </m:r>
                              </m:e>
                            </m:func>
                          </m:den>
                        </m:f>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𝑅</m:t>
                            </m:r>
                          </m:num>
                          <m:den>
                            <m:r>
                              <a:rPr lang="en-US" altLang="zh-CN" sz="2400" i="1">
                                <a:latin typeface="Cambria Math" charset="0"/>
                                <a:ea typeface="Cambria Math" charset="0"/>
                                <a:cs typeface="Cambria Math" charset="0"/>
                              </a:rPr>
                              <m:t>𝑓</m:t>
                            </m:r>
                          </m:den>
                        </m:f>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𝑇</m:t>
                            </m:r>
                          </m:num>
                          <m:den>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𝑥</m:t>
                            </m:r>
                          </m:den>
                        </m:f>
                      </m:oMath>
                    </m:oMathPara>
                  </a14:m>
                  <a:endParaRPr lang="en-US" sz="2400" dirty="0"/>
                </a:p>
              </p:txBody>
            </p:sp>
          </mc:Choice>
          <mc:Fallback xmlns="">
            <p:sp>
              <p:nvSpPr>
                <p:cNvPr id="29" name="Rectangle 28"/>
                <p:cNvSpPr>
                  <a:spLocks noRot="1" noChangeAspect="1" noMove="1" noResize="1" noEditPoints="1" noAdjustHandles="1" noChangeArrowheads="1" noChangeShapeType="1" noTextEdit="1"/>
                </p:cNvSpPr>
                <p:nvPr/>
              </p:nvSpPr>
              <p:spPr>
                <a:xfrm>
                  <a:off x="6555297" y="4708838"/>
                  <a:ext cx="3312368" cy="893771"/>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621952" y="5774346"/>
                  <a:ext cx="2906886" cy="87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a:rPr lang="en-US" altLang="zh-CN" sz="2400" b="1">
                                    <a:latin typeface="Cambria Math" charset="0"/>
                                    <a:ea typeface="Cambria Math" charset="0"/>
                                    <a:cs typeface="Cambria Math" charset="0"/>
                                  </a:rPr>
                                  <m:t>𝐕</m:t>
                                </m:r>
                              </m:e>
                              <m:sub>
                                <m:r>
                                  <a:rPr lang="en-US" altLang="zh-CN" sz="2400" i="1">
                                    <a:latin typeface="Cambria Math" charset="0"/>
                                    <a:ea typeface="Cambria Math" charset="0"/>
                                    <a:cs typeface="Cambria Math" charset="0"/>
                                  </a:rPr>
                                  <m:t>𝑔</m:t>
                                </m:r>
                              </m:sub>
                            </m:sSub>
                          </m:num>
                          <m:den>
                            <m:r>
                              <a:rPr lang="en-US" altLang="zh-CN" sz="2400" i="1">
                                <a:latin typeface="Cambria Math" charset="0"/>
                                <a:ea typeface="Cambria Math" charset="0"/>
                                <a:cs typeface="Cambria Math" charset="0"/>
                              </a:rPr>
                              <m:t>𝜕</m:t>
                            </m:r>
                            <m:func>
                              <m:funcPr>
                                <m:ctrlPr>
                                  <a:rPr lang="zh-CN" altLang="en-US" sz="2400" i="1">
                                    <a:latin typeface="Cambria Math" panose="02040503050406030204" pitchFamily="18" charset="0"/>
                                    <a:ea typeface="Cambria Math" charset="0"/>
                                    <a:cs typeface="Cambria Math" charset="0"/>
                                  </a:rPr>
                                </m:ctrlPr>
                              </m:funcPr>
                              <m:fName>
                                <m:r>
                                  <m:rPr>
                                    <m:sty m:val="p"/>
                                  </m:rPr>
                                  <a:rPr lang="en-US" altLang="zh-CN" sz="2400">
                                    <a:latin typeface="Cambria Math" charset="0"/>
                                    <a:ea typeface="Cambria Math" charset="0"/>
                                    <a:cs typeface="Cambria Math" charset="0"/>
                                  </a:rPr>
                                  <m:t>ln</m:t>
                                </m:r>
                              </m:fName>
                              <m:e>
                                <m:r>
                                  <a:rPr lang="en-US" altLang="zh-CN" sz="2400" i="1">
                                    <a:latin typeface="Cambria Math" charset="0"/>
                                    <a:ea typeface="Cambria Math" charset="0"/>
                                    <a:cs typeface="Cambria Math" charset="0"/>
                                  </a:rPr>
                                  <m:t>𝑝</m:t>
                                </m:r>
                              </m:e>
                            </m:func>
                          </m:den>
                        </m:f>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b="0" i="1" smtClean="0">
                                <a:latin typeface="Cambria Math" charset="0"/>
                                <a:ea typeface="Cambria Math" charset="0"/>
                                <a:cs typeface="Cambria Math" charset="0"/>
                              </a:rPr>
                              <m:t>𝑅</m:t>
                            </m:r>
                          </m:num>
                          <m:den>
                            <m:r>
                              <a:rPr lang="en-US" altLang="zh-CN" sz="2400" i="1">
                                <a:latin typeface="Cambria Math" charset="0"/>
                                <a:ea typeface="Cambria Math" charset="0"/>
                                <a:cs typeface="Cambria Math" charset="0"/>
                              </a:rPr>
                              <m:t>𝑓</m:t>
                            </m:r>
                          </m:den>
                        </m:f>
                        <m:r>
                          <a:rPr lang="en-US" altLang="zh-CN" sz="2400" b="1" i="0" smtClean="0">
                            <a:latin typeface="Cambria Math" charset="0"/>
                            <a:ea typeface="Cambria Math" charset="0"/>
                            <a:cs typeface="Cambria Math" charset="0"/>
                          </a:rPr>
                          <m:t>𝐤</m:t>
                        </m:r>
                        <m:r>
                          <a:rPr lang="en-US" altLang="zh-CN" sz="2400" b="0" i="1" smtClean="0">
                            <a:latin typeface="Cambria Math" charset="0"/>
                            <a:ea typeface="Cambria Math" charset="0"/>
                            <a:cs typeface="Cambria Math" charset="0"/>
                          </a:rPr>
                          <m:t>×</m:t>
                        </m:r>
                        <m:sSub>
                          <m:sSubPr>
                            <m:ctrlPr>
                              <a:rPr lang="en-US" altLang="zh-CN" sz="2400" b="0" i="1" smtClean="0">
                                <a:latin typeface="Cambria Math" panose="02040503050406030204" pitchFamily="18" charset="0"/>
                                <a:ea typeface="Cambria Math" charset="0"/>
                                <a:cs typeface="Cambria Math" charset="0"/>
                              </a:rPr>
                            </m:ctrlPr>
                          </m:sSubPr>
                          <m:e>
                            <m:r>
                              <a:rPr lang="en-US" altLang="zh-CN" sz="2400" i="1" smtClean="0">
                                <a:latin typeface="Cambria Math" charset="0"/>
                                <a:ea typeface="Cambria Math" charset="0"/>
                                <a:cs typeface="Cambria Math" charset="0"/>
                              </a:rPr>
                              <m:t>𝛻</m:t>
                            </m:r>
                          </m:e>
                          <m:sub>
                            <m:r>
                              <a:rPr lang="en-US" altLang="zh-CN" sz="2400" b="0" i="1" smtClean="0">
                                <a:latin typeface="Cambria Math" charset="0"/>
                                <a:ea typeface="Cambria Math" charset="0"/>
                                <a:cs typeface="Cambria Math" charset="0"/>
                              </a:rPr>
                              <m:t>𝑝</m:t>
                            </m:r>
                          </m:sub>
                        </m:sSub>
                        <m:r>
                          <a:rPr lang="en-US" altLang="zh-CN" sz="2400" b="0" i="1" smtClean="0">
                            <a:latin typeface="Cambria Math" charset="0"/>
                            <a:ea typeface="Cambria Math" charset="0"/>
                            <a:cs typeface="Cambria Math" charset="0"/>
                          </a:rPr>
                          <m:t>𝑇</m:t>
                        </m:r>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5621952" y="5774346"/>
                  <a:ext cx="2906886" cy="870303"/>
                </a:xfrm>
                <a:prstGeom prst="rect">
                  <a:avLst/>
                </a:prstGeom>
                <a:blipFill rotWithShape="0">
                  <a:blip r:embed="rId15"/>
                  <a:stretch>
                    <a:fillRect/>
                  </a:stretch>
                </a:blipFill>
              </p:spPr>
              <p:txBody>
                <a:bodyPr/>
                <a:lstStyle/>
                <a:p>
                  <a:r>
                    <a:rPr lang="en-US">
                      <a:noFill/>
                    </a:rPr>
                    <a:t> </a:t>
                  </a:r>
                </a:p>
              </p:txBody>
            </p:sp>
          </mc:Fallback>
        </mc:AlternateContent>
      </p:grpSp>
    </p:spTree>
    <p:custDataLst>
      <p:tags r:id="rId1"/>
    </p:custDataLst>
  </p:cSld>
  <p:clrMapOvr>
    <a:masterClrMapping/>
  </p:clrMapOvr>
  <p:transition advTm="348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2104525" y="3181516"/>
                <a:ext cx="5109732" cy="1032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b="1">
                              <a:latin typeface="Cambria Math" charset="0"/>
                              <a:ea typeface="Cambria Math" charset="0"/>
                              <a:cs typeface="Cambria Math" charset="0"/>
                            </a:rPr>
                            <m:t>𝐕</m:t>
                          </m:r>
                        </m:e>
                        <m:sub>
                          <m:r>
                            <a:rPr lang="en-US" altLang="zh-CN" sz="2000" b="0" i="1" smtClean="0">
                              <a:latin typeface="Cambria Math" charset="0"/>
                              <a:ea typeface="Cambria Math" charset="0"/>
                              <a:cs typeface="Cambria Math" charset="0"/>
                            </a:rPr>
                            <m:t>𝑇</m:t>
                          </m:r>
                        </m:sub>
                      </m:sSub>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b="1">
                              <a:latin typeface="Cambria Math" charset="0"/>
                              <a:ea typeface="Cambria Math" charset="0"/>
                              <a:cs typeface="Cambria Math" charset="0"/>
                            </a:rPr>
                            <m:t>𝐕</m:t>
                          </m:r>
                        </m:e>
                        <m:sub>
                          <m:r>
                            <a:rPr lang="en-US" altLang="zh-CN" sz="2000" i="1">
                              <a:latin typeface="Cambria Math" charset="0"/>
                              <a:ea typeface="Cambria Math" charset="0"/>
                              <a:cs typeface="Cambria Math" charset="0"/>
                            </a:rPr>
                            <m:t>𝑔</m:t>
                          </m:r>
                        </m:sub>
                      </m:sSub>
                      <m:d>
                        <m:dPr>
                          <m:ctrlPr>
                            <a:rPr lang="en-US" altLang="zh-CN" sz="2000" b="0" i="1" smtClean="0">
                              <a:latin typeface="Cambria Math" panose="02040503050406030204" pitchFamily="18" charset="0"/>
                              <a:ea typeface="Cambria Math" charset="0"/>
                              <a:cs typeface="Cambria Math" charset="0"/>
                            </a:rPr>
                          </m:ctrlPr>
                        </m:dPr>
                        <m:e>
                          <m:sSub>
                            <m:sSubPr>
                              <m:ctrlPr>
                                <a:rPr lang="en-US" altLang="zh-CN" sz="2000" b="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1</m:t>
                              </m:r>
                            </m:sub>
                          </m:sSub>
                        </m:e>
                      </m:d>
                      <m:r>
                        <a:rPr lang="en-US" altLang="zh-CN" sz="2000" b="0" i="1" smtClean="0">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b="1">
                              <a:latin typeface="Cambria Math" charset="0"/>
                              <a:ea typeface="Cambria Math" charset="0"/>
                              <a:cs typeface="Cambria Math" charset="0"/>
                            </a:rPr>
                            <m:t>𝐕</m:t>
                          </m:r>
                        </m:e>
                        <m:sub>
                          <m:r>
                            <a:rPr lang="en-US" altLang="zh-CN" sz="2000" i="1">
                              <a:latin typeface="Cambria Math" charset="0"/>
                              <a:ea typeface="Cambria Math" charset="0"/>
                              <a:cs typeface="Cambria Math" charset="0"/>
                            </a:rPr>
                            <m:t>𝑔</m:t>
                          </m:r>
                        </m:sub>
                      </m:sSub>
                      <m:d>
                        <m:dPr>
                          <m:ctrlPr>
                            <a:rPr lang="en-US" altLang="zh-CN" sz="2000" i="1">
                              <a:latin typeface="Cambria Math" panose="02040503050406030204" pitchFamily="18" charset="0"/>
                              <a:ea typeface="Cambria Math" charset="0"/>
                              <a:cs typeface="Cambria Math" charset="0"/>
                            </a:rPr>
                          </m:ctrlPr>
                        </m:dPr>
                        <m:e>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0</m:t>
                              </m:r>
                            </m:sub>
                          </m:sSub>
                        </m:e>
                      </m:d>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nary>
                        <m:naryPr>
                          <m:limLoc m:val="undOvr"/>
                          <m:ctrlPr>
                            <a:rPr lang="is-IS" altLang="zh-CN" sz="2000" i="1" smtClean="0">
                              <a:latin typeface="Cambria Math" panose="02040503050406030204" pitchFamily="18" charset="0"/>
                              <a:ea typeface="Cambria Math" charset="0"/>
                              <a:cs typeface="Cambria Math" charset="0"/>
                            </a:rPr>
                          </m:ctrlPr>
                        </m:naryPr>
                        <m:sub>
                          <m:sSub>
                            <m:sSubPr>
                              <m:ctrlPr>
                                <a:rPr lang="en-US" altLang="zh-CN" sz="2000" b="0" i="1" smtClean="0">
                                  <a:latin typeface="Cambria Math" panose="02040503050406030204" pitchFamily="18" charset="0"/>
                                  <a:ea typeface="Cambria Math" charset="0"/>
                                  <a:cs typeface="Cambria Math" charset="0"/>
                                </a:rPr>
                              </m:ctrlPr>
                            </m:sSubPr>
                            <m:e>
                              <m:r>
                                <m:rPr>
                                  <m:brk m:alnAt="24"/>
                                </m:rPr>
                                <a:rPr lang="en-US" altLang="zh-CN" sz="2000" b="0" i="1" smtClean="0">
                                  <a:latin typeface="Cambria Math" charset="0"/>
                                  <a:ea typeface="Cambria Math" charset="0"/>
                                  <a:cs typeface="Cambria Math" charset="0"/>
                                </a:rPr>
                                <m:t>𝑝</m:t>
                              </m:r>
                            </m:e>
                            <m:sub>
                              <m:r>
                                <m:rPr>
                                  <m:brk m:alnAt="24"/>
                                </m:rPr>
                                <a:rPr lang="en-US" altLang="zh-CN" sz="2000" b="0" i="1" smtClean="0">
                                  <a:latin typeface="Cambria Math" charset="0"/>
                                  <a:ea typeface="Cambria Math" charset="0"/>
                                  <a:cs typeface="Cambria Math" charset="0"/>
                                </a:rPr>
                                <m:t>0</m:t>
                              </m:r>
                            </m:sub>
                          </m:sSub>
                        </m:sub>
                        <m:sup>
                          <m:sSub>
                            <m:sSubPr>
                              <m:ctrlPr>
                                <a:rPr lang="en-US" altLang="zh-CN" sz="2000" b="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1</m:t>
                              </m:r>
                            </m:sub>
                          </m:sSub>
                        </m:sup>
                        <m:e>
                          <m:r>
                            <a:rPr lang="en-US" altLang="zh-CN" sz="2000" b="1">
                              <a:latin typeface="Cambria Math" charset="0"/>
                              <a:ea typeface="Cambria Math" charset="0"/>
                              <a:cs typeface="Cambria Math" charset="0"/>
                            </a:rPr>
                            <m:t>𝐤</m:t>
                          </m:r>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m:t>
                              </m:r>
                            </m:e>
                            <m:sub>
                              <m:r>
                                <a:rPr lang="en-US" altLang="zh-CN" sz="2000" i="1">
                                  <a:latin typeface="Cambria Math" charset="0"/>
                                  <a:ea typeface="Cambria Math" charset="0"/>
                                  <a:cs typeface="Cambria Math" charset="0"/>
                                </a:rPr>
                                <m:t>𝑝</m:t>
                              </m:r>
                            </m:sub>
                          </m:sSub>
                          <m:r>
                            <a:rPr lang="en-US" altLang="zh-CN" sz="2000" i="1">
                              <a:latin typeface="Cambria Math" charset="0"/>
                              <a:ea typeface="Cambria Math" charset="0"/>
                              <a:cs typeface="Cambria Math" charset="0"/>
                            </a:rPr>
                            <m:t>𝑇𝑑</m:t>
                          </m:r>
                          <m:func>
                            <m:funcPr>
                              <m:ctrlPr>
                                <a:rPr lang="zh-CN" altLang="en-US" sz="2000" i="1">
                                  <a:latin typeface="Cambria Math" panose="02040503050406030204" pitchFamily="18" charset="0"/>
                                  <a:ea typeface="Cambria Math" charset="0"/>
                                  <a:cs typeface="Cambria Math" charset="0"/>
                                </a:rPr>
                              </m:ctrlPr>
                            </m:funcPr>
                            <m:fName>
                              <m:r>
                                <m:rPr>
                                  <m:sty m:val="p"/>
                                </m:rPr>
                                <a:rPr lang="en-US" altLang="zh-CN" sz="2000">
                                  <a:latin typeface="Cambria Math" charset="0"/>
                                  <a:ea typeface="Cambria Math" charset="0"/>
                                  <a:cs typeface="Cambria Math" charset="0"/>
                                </a:rPr>
                                <m:t>ln</m:t>
                              </m:r>
                            </m:fName>
                            <m:e>
                              <m:r>
                                <a:rPr lang="en-US" altLang="zh-CN" sz="2000" i="1">
                                  <a:latin typeface="Cambria Math" charset="0"/>
                                  <a:ea typeface="Cambria Math" charset="0"/>
                                  <a:cs typeface="Cambria Math" charset="0"/>
                                </a:rPr>
                                <m:t>𝑝</m:t>
                              </m:r>
                            </m:e>
                          </m:func>
                        </m:e>
                      </m:nary>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104525" y="3181516"/>
                <a:ext cx="5109732" cy="103291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2839" y="133268"/>
                <a:ext cx="6664699" cy="523220"/>
              </a:xfrm>
              <a:prstGeom prst="rect">
                <a:avLst/>
              </a:prstGeom>
            </p:spPr>
            <p:txBody>
              <a:bodyPr wrap="square">
                <a:spAutoFit/>
              </a:bodyPr>
              <a:lstStyle/>
              <a:p>
                <a:pPr eaLnBrk="1" hangingPunct="1"/>
                <a:r>
                  <a:rPr lang="en-US" altLang="zh-CN" sz="2800" b="1" dirty="0">
                    <a:solidFill>
                      <a:srgbClr val="FFFF00"/>
                    </a:solidFill>
                  </a:rPr>
                  <a:t>The</a:t>
                </a:r>
                <a:r>
                  <a:rPr lang="zh-CN" altLang="en-US" sz="2800" b="1" dirty="0">
                    <a:solidFill>
                      <a:srgbClr val="FFFF00"/>
                    </a:solidFill>
                  </a:rPr>
                  <a:t> </a:t>
                </a:r>
                <a:r>
                  <a:rPr lang="en-US" altLang="zh-CN" sz="2800" b="1" dirty="0">
                    <a:solidFill>
                      <a:srgbClr val="FFFF00"/>
                    </a:solidFill>
                  </a:rPr>
                  <a:t>thermal wind</a:t>
                </a:r>
                <a:r>
                  <a:rPr lang="zh-CN" altLang="en-US" sz="2800" b="1" dirty="0">
                    <a:solidFill>
                      <a:srgbClr val="FFFF00"/>
                    </a:solidFill>
                  </a:rPr>
                  <a:t> </a:t>
                </a:r>
                <a:r>
                  <a:rPr lang="en-US" altLang="zh-CN" sz="2800" b="1" dirty="0">
                    <a:solidFill>
                      <a:srgbClr val="FFFF00"/>
                    </a:solidFill>
                  </a:rPr>
                  <a:t>vector</a:t>
                </a:r>
                <a:r>
                  <a:rPr lang="zh-CN" altLang="en-US" sz="2800" b="1" dirty="0">
                    <a:solidFill>
                      <a:srgbClr val="FFFF00"/>
                    </a:solidFill>
                  </a:rPr>
                  <a:t> </a:t>
                </a:r>
                <a14:m>
                  <m:oMath xmlns:m="http://schemas.openxmlformats.org/officeDocument/2006/math">
                    <m:sSub>
                      <m:sSubPr>
                        <m:ctrlPr>
                          <a:rPr lang="en-US" altLang="zh-CN" sz="2800" i="1" smtClean="0">
                            <a:solidFill>
                              <a:srgbClr val="FFFF00"/>
                            </a:solidFill>
                            <a:latin typeface="Cambria Math" panose="02040503050406030204" pitchFamily="18" charset="0"/>
                            <a:ea typeface="Cambria Math" charset="0"/>
                            <a:cs typeface="Cambria Math" charset="0"/>
                          </a:rPr>
                        </m:ctrlPr>
                      </m:sSubPr>
                      <m:e>
                        <m:r>
                          <a:rPr lang="en-US" altLang="zh-CN" sz="2800" b="1">
                            <a:solidFill>
                              <a:srgbClr val="FFFF00"/>
                            </a:solidFill>
                            <a:latin typeface="Cambria Math" charset="0"/>
                            <a:ea typeface="Cambria Math" charset="0"/>
                            <a:cs typeface="Cambria Math" charset="0"/>
                          </a:rPr>
                          <m:t>𝐕</m:t>
                        </m:r>
                      </m:e>
                      <m:sub>
                        <m:r>
                          <a:rPr lang="en-US" altLang="zh-CN" sz="2800" i="1">
                            <a:solidFill>
                              <a:srgbClr val="FFFF00"/>
                            </a:solidFill>
                            <a:latin typeface="Cambria Math" charset="0"/>
                            <a:ea typeface="Cambria Math" charset="0"/>
                            <a:cs typeface="Cambria Math" charset="0"/>
                          </a:rPr>
                          <m:t>𝑇</m:t>
                        </m:r>
                      </m:sub>
                    </m:sSub>
                  </m:oMath>
                </a14:m>
                <a:endParaRPr lang="en-US" altLang="zh-CN" sz="2800" b="1" dirty="0">
                  <a:solidFill>
                    <a:srgbClr val="FFFF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2839" y="133268"/>
                <a:ext cx="6664699" cy="523220"/>
              </a:xfrm>
              <a:prstGeom prst="rect">
                <a:avLst/>
              </a:prstGeom>
              <a:blipFill rotWithShape="0">
                <a:blip r:embed="rId4"/>
                <a:stretch>
                  <a:fillRect l="-1921" t="-12791" b="-31395"/>
                </a:stretch>
              </a:blipFill>
            </p:spPr>
            <p:txBody>
              <a:bodyPr/>
              <a:lstStyle/>
              <a:p>
                <a:r>
                  <a:rPr lang="en-US">
                    <a:noFill/>
                  </a:rPr>
                  <a:t> </a:t>
                </a:r>
              </a:p>
            </p:txBody>
          </p:sp>
        </mc:Fallback>
      </mc:AlternateContent>
      <p:sp>
        <p:nvSpPr>
          <p:cNvPr id="13" name="Rectangle 12"/>
          <p:cNvSpPr/>
          <p:nvPr/>
        </p:nvSpPr>
        <p:spPr>
          <a:xfrm>
            <a:off x="302839" y="2772197"/>
            <a:ext cx="8713104" cy="400110"/>
          </a:xfrm>
          <a:prstGeom prst="rect">
            <a:avLst/>
          </a:prstGeom>
        </p:spPr>
        <p:txBody>
          <a:bodyPr wrap="square">
            <a:spAutoFit/>
          </a:bodyPr>
          <a:lstStyle/>
          <a:p>
            <a:pPr defTabSz="912114" hangingPunct="1">
              <a:spcBef>
                <a:spcPts val="0"/>
              </a:spcBef>
            </a:pPr>
            <a:r>
              <a:rPr lang="en-US" sz="2000" dirty="0">
                <a:latin typeface="Calibri"/>
                <a:ea typeface=""/>
                <a:cs typeface=""/>
              </a:rPr>
              <a:t>Integrating thermal wind equation from pressure level </a:t>
            </a:r>
            <a:r>
              <a:rPr lang="en-US" sz="2000" i="1" dirty="0">
                <a:latin typeface="Calibri"/>
                <a:ea typeface=""/>
                <a:cs typeface=""/>
              </a:rPr>
              <a:t>p</a:t>
            </a:r>
            <a:r>
              <a:rPr lang="en-US" sz="2000" i="1" baseline="-25000" dirty="0">
                <a:latin typeface="Calibri"/>
                <a:ea typeface=""/>
                <a:cs typeface=""/>
              </a:rPr>
              <a:t>0</a:t>
            </a:r>
            <a:r>
              <a:rPr lang="en-US" sz="2000" dirty="0">
                <a:latin typeface="Calibri"/>
                <a:ea typeface=""/>
                <a:cs typeface=""/>
              </a:rPr>
              <a:t> to level </a:t>
            </a:r>
            <a:r>
              <a:rPr lang="en-US" sz="2000" i="1" dirty="0">
                <a:latin typeface="Calibri"/>
                <a:ea typeface=""/>
                <a:cs typeface=""/>
              </a:rPr>
              <a:t>p</a:t>
            </a:r>
            <a:r>
              <a:rPr lang="en-US" sz="2000" i="1" baseline="-25000" dirty="0">
                <a:latin typeface="Calibri"/>
                <a:ea typeface=""/>
                <a:cs typeface=""/>
              </a:rPr>
              <a:t>1</a:t>
            </a:r>
            <a:r>
              <a:rPr lang="en-US" sz="2000" dirty="0">
                <a:latin typeface="Calibri"/>
                <a:ea typeface=""/>
                <a:cs typeface=""/>
              </a:rPr>
              <a:t> to get</a:t>
            </a:r>
          </a:p>
        </p:txBody>
      </p:sp>
      <mc:AlternateContent xmlns:mc="http://schemas.openxmlformats.org/markup-compatibility/2006" xmlns:a14="http://schemas.microsoft.com/office/drawing/2010/main">
        <mc:Choice Requires="a14">
          <p:sp>
            <p:nvSpPr>
              <p:cNvPr id="14" name="Rectangle 13"/>
              <p:cNvSpPr/>
              <p:nvPr/>
            </p:nvSpPr>
            <p:spPr>
              <a:xfrm>
                <a:off x="302839" y="4162207"/>
                <a:ext cx="8713104" cy="707886"/>
              </a:xfrm>
              <a:prstGeom prst="rect">
                <a:avLst/>
              </a:prstGeom>
            </p:spPr>
            <p:txBody>
              <a:bodyPr wrap="square">
                <a:spAutoFit/>
              </a:bodyPr>
              <a:lstStyle/>
              <a:p>
                <a:pPr defTabSz="912114" hangingPunct="1">
                  <a:spcBef>
                    <a:spcPts val="0"/>
                  </a:spcBef>
                </a:pPr>
                <a:r>
                  <a:rPr lang="en-US" altLang="zh-CN" sz="2000" dirty="0">
                    <a:latin typeface="Calibri"/>
                    <a:ea typeface=""/>
                    <a:cs typeface=""/>
                  </a:rPr>
                  <a:t>Letting</a:t>
                </a:r>
                <a:r>
                  <a:rPr lang="zh-CN" altLang="en-US" sz="2000" dirty="0">
                    <a:latin typeface="Calibri"/>
                    <a:ea typeface=""/>
                    <a:cs typeface=""/>
                  </a:rPr>
                  <a:t> </a:t>
                </a:r>
                <a14:m>
                  <m:oMath xmlns:m="http://schemas.openxmlformats.org/officeDocument/2006/math">
                    <m:d>
                      <m:dPr>
                        <m:begChr m:val="⟨"/>
                        <m:endChr m:val="⟩"/>
                        <m:ctrlPr>
                          <a:rPr lang="zh-CN" altLang="en-US" sz="2000" i="1" smtClean="0">
                            <a:latin typeface="Cambria Math" panose="02040503050406030204" pitchFamily="18" charset="0"/>
                            <a:ea typeface="Cambria Math" charset="0"/>
                            <a:cs typeface="Cambria Math" charset="0"/>
                          </a:rPr>
                        </m:ctrlPr>
                      </m:dPr>
                      <m:e>
                        <m:r>
                          <a:rPr lang="en-US" altLang="zh-CN" sz="2000" b="0" i="1" smtClean="0">
                            <a:latin typeface="Cambria Math" charset="0"/>
                            <a:ea typeface="Cambria Math" charset="0"/>
                            <a:cs typeface="Cambria Math" charset="0"/>
                          </a:rPr>
                          <m:t>𝑇</m:t>
                        </m:r>
                      </m:e>
                    </m:d>
                  </m:oMath>
                </a14:m>
                <a:r>
                  <a:rPr lang="zh-CN" altLang="en-US" sz="2000" dirty="0">
                    <a:latin typeface="Calibri"/>
                    <a:ea typeface=""/>
                    <a:cs typeface=""/>
                  </a:rPr>
                  <a:t> </a:t>
                </a:r>
                <a:r>
                  <a:rPr lang="en-US" altLang="zh-CN" sz="2000" dirty="0">
                    <a:latin typeface="Calibri"/>
                    <a:ea typeface=""/>
                    <a:cs typeface=""/>
                  </a:rPr>
                  <a:t>denote</a:t>
                </a:r>
                <a:r>
                  <a:rPr lang="zh-CN" altLang="en-US" sz="2000" dirty="0">
                    <a:latin typeface="Calibri"/>
                    <a:ea typeface=""/>
                    <a:cs typeface=""/>
                  </a:rPr>
                  <a:t> </a:t>
                </a:r>
                <a:r>
                  <a:rPr lang="en-US" altLang="zh-CN" sz="2000" dirty="0">
                    <a:latin typeface="Calibri"/>
                    <a:ea typeface=""/>
                    <a:cs typeface=""/>
                  </a:rPr>
                  <a:t>the</a:t>
                </a:r>
                <a:r>
                  <a:rPr lang="zh-CN" altLang="en-US" sz="2000" dirty="0">
                    <a:latin typeface="Calibri"/>
                    <a:ea typeface=""/>
                    <a:cs typeface=""/>
                  </a:rPr>
                  <a:t> </a:t>
                </a:r>
                <a:r>
                  <a:rPr lang="en-US" altLang="zh-CN" sz="2000" dirty="0">
                    <a:latin typeface="Calibri"/>
                    <a:ea typeface=""/>
                    <a:cs typeface=""/>
                  </a:rPr>
                  <a:t>mean</a:t>
                </a:r>
                <a:r>
                  <a:rPr lang="zh-CN" altLang="en-US" sz="2000" dirty="0">
                    <a:latin typeface="Calibri"/>
                    <a:ea typeface=""/>
                    <a:cs typeface=""/>
                  </a:rPr>
                  <a:t> </a:t>
                </a:r>
                <a:r>
                  <a:rPr lang="en-US" altLang="zh-CN" sz="2000" dirty="0">
                    <a:latin typeface="Calibri"/>
                    <a:ea typeface=""/>
                    <a:cs typeface=""/>
                  </a:rPr>
                  <a:t>temperature</a:t>
                </a:r>
                <a:r>
                  <a:rPr lang="zh-CN" altLang="en-US" sz="2000" dirty="0">
                    <a:latin typeface="Calibri"/>
                    <a:ea typeface=""/>
                    <a:cs typeface=""/>
                  </a:rPr>
                  <a:t> </a:t>
                </a:r>
                <a:r>
                  <a:rPr lang="en-US" altLang="zh-CN" sz="2000" dirty="0">
                    <a:latin typeface="Calibri"/>
                    <a:ea typeface=""/>
                    <a:cs typeface=""/>
                  </a:rPr>
                  <a:t>in</a:t>
                </a:r>
                <a:r>
                  <a:rPr lang="zh-CN" altLang="en-US" sz="2000" dirty="0">
                    <a:latin typeface="Calibri"/>
                    <a:ea typeface=""/>
                    <a:cs typeface=""/>
                  </a:rPr>
                  <a:t> </a:t>
                </a:r>
                <a:r>
                  <a:rPr lang="en-US" altLang="zh-CN" sz="2000" dirty="0">
                    <a:latin typeface="Calibri"/>
                    <a:ea typeface=""/>
                    <a:cs typeface=""/>
                  </a:rPr>
                  <a:t>the</a:t>
                </a:r>
                <a:r>
                  <a:rPr lang="zh-CN" altLang="en-US" sz="2000" dirty="0">
                    <a:latin typeface="Calibri"/>
                    <a:ea typeface=""/>
                    <a:cs typeface=""/>
                  </a:rPr>
                  <a:t> </a:t>
                </a:r>
                <a:r>
                  <a:rPr lang="en-US" altLang="zh-CN" sz="2000" dirty="0">
                    <a:latin typeface="Calibri"/>
                    <a:ea typeface=""/>
                    <a:cs typeface=""/>
                  </a:rPr>
                  <a:t>layer</a:t>
                </a:r>
                <a:r>
                  <a:rPr lang="zh-CN" altLang="en-US" sz="2000" dirty="0">
                    <a:latin typeface="Calibri"/>
                    <a:ea typeface=""/>
                    <a:cs typeface=""/>
                  </a:rPr>
                  <a:t> </a:t>
                </a:r>
                <a:r>
                  <a:rPr lang="en-US" altLang="zh-CN" sz="2000" dirty="0">
                    <a:latin typeface="Calibri"/>
                    <a:ea typeface=""/>
                    <a:cs typeface=""/>
                  </a:rPr>
                  <a:t>between</a:t>
                </a:r>
                <a:r>
                  <a:rPr lang="zh-CN" altLang="en-US" sz="2000" dirty="0">
                    <a:latin typeface="Calibri"/>
                    <a:ea typeface=""/>
                    <a:cs typeface=""/>
                  </a:rPr>
                  <a:t> </a:t>
                </a:r>
                <a:r>
                  <a:rPr lang="en-US" sz="2000" dirty="0">
                    <a:latin typeface="Calibri"/>
                    <a:ea typeface=""/>
                    <a:cs typeface=""/>
                  </a:rPr>
                  <a:t>pressure level </a:t>
                </a:r>
                <a:r>
                  <a:rPr lang="en-US" sz="2000" i="1" dirty="0">
                    <a:latin typeface="Calibri"/>
                    <a:ea typeface=""/>
                    <a:cs typeface=""/>
                  </a:rPr>
                  <a:t>p</a:t>
                </a:r>
                <a:r>
                  <a:rPr lang="en-US" sz="2000" i="1" baseline="-25000" dirty="0">
                    <a:latin typeface="Calibri"/>
                    <a:ea typeface=""/>
                    <a:cs typeface=""/>
                  </a:rPr>
                  <a:t>0</a:t>
                </a:r>
                <a:r>
                  <a:rPr lang="en-US" sz="2000" dirty="0">
                    <a:latin typeface="Calibri"/>
                    <a:ea typeface=""/>
                    <a:cs typeface=""/>
                  </a:rPr>
                  <a:t> </a:t>
                </a:r>
                <a:r>
                  <a:rPr lang="en-US" altLang="zh-CN" sz="2000" dirty="0">
                    <a:latin typeface="Calibri"/>
                    <a:ea typeface=""/>
                    <a:cs typeface=""/>
                  </a:rPr>
                  <a:t>and</a:t>
                </a:r>
                <a:r>
                  <a:rPr lang="zh-CN" altLang="en-US" sz="2000" dirty="0">
                    <a:latin typeface="Calibri"/>
                    <a:ea typeface=""/>
                    <a:cs typeface=""/>
                  </a:rPr>
                  <a:t> </a:t>
                </a:r>
                <a:r>
                  <a:rPr lang="en-US" sz="2000" dirty="0">
                    <a:latin typeface="Calibri"/>
                    <a:ea typeface=""/>
                    <a:cs typeface=""/>
                  </a:rPr>
                  <a:t>level </a:t>
                </a:r>
                <a:r>
                  <a:rPr lang="en-US" sz="2000" i="1" dirty="0">
                    <a:latin typeface="Calibri"/>
                    <a:ea typeface=""/>
                    <a:cs typeface=""/>
                  </a:rPr>
                  <a:t>p</a:t>
                </a:r>
                <a:r>
                  <a:rPr lang="en-US" sz="2000" i="1" baseline="-25000" dirty="0">
                    <a:latin typeface="Calibri"/>
                    <a:ea typeface=""/>
                    <a:cs typeface=""/>
                  </a:rPr>
                  <a:t>1</a:t>
                </a:r>
                <a:r>
                  <a:rPr lang="en-US" altLang="zh-CN" sz="2000" i="1" baseline="-25000" dirty="0">
                    <a:latin typeface="Calibri"/>
                    <a:ea typeface=""/>
                    <a:cs typeface=""/>
                  </a:rPr>
                  <a:t>.</a:t>
                </a:r>
                <a:endParaRPr lang="en-US" sz="2000" dirty="0">
                  <a:latin typeface="Calibri"/>
                  <a:ea typeface=""/>
                  <a:cs typeface=""/>
                </a:endParaRPr>
              </a:p>
            </p:txBody>
          </p:sp>
        </mc:Choice>
        <mc:Fallback xmlns="">
          <p:sp>
            <p:nvSpPr>
              <p:cNvPr id="14" name="Rectangle 13"/>
              <p:cNvSpPr>
                <a:spLocks noRot="1" noChangeAspect="1" noMove="1" noResize="1" noEditPoints="1" noAdjustHandles="1" noChangeArrowheads="1" noChangeShapeType="1" noTextEdit="1"/>
              </p:cNvSpPr>
              <p:nvPr/>
            </p:nvSpPr>
            <p:spPr>
              <a:xfrm>
                <a:off x="302839" y="4162207"/>
                <a:ext cx="8713104" cy="707886"/>
              </a:xfrm>
              <a:prstGeom prst="rect">
                <a:avLst/>
              </a:prstGeom>
              <a:blipFill rotWithShape="0">
                <a:blip r:embed="rId5"/>
                <a:stretch>
                  <a:fillRect l="-770"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45602" y="4926763"/>
                <a:ext cx="2870081"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b="1">
                              <a:latin typeface="Cambria Math" charset="0"/>
                              <a:ea typeface="Cambria Math" charset="0"/>
                              <a:cs typeface="Cambria Math" charset="0"/>
                            </a:rPr>
                            <m:t>𝐕</m:t>
                          </m:r>
                        </m:e>
                        <m:sub>
                          <m:r>
                            <a:rPr lang="en-US" altLang="zh-CN" sz="2000" b="0" i="1" smtClean="0">
                              <a:latin typeface="Cambria Math" charset="0"/>
                              <a:ea typeface="Cambria Math" charset="0"/>
                              <a:cs typeface="Cambria Math" charset="0"/>
                            </a:rPr>
                            <m:t>𝑇</m:t>
                          </m:r>
                        </m:sub>
                      </m:sSub>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r>
                        <a:rPr lang="en-US" altLang="zh-CN" sz="2000" b="1">
                          <a:latin typeface="Cambria Math" charset="0"/>
                          <a:ea typeface="Cambria Math" charset="0"/>
                          <a:cs typeface="Cambria Math" charset="0"/>
                        </a:rPr>
                        <m:t>𝐤</m:t>
                      </m:r>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m:t>
                          </m:r>
                        </m:e>
                        <m:sub>
                          <m:r>
                            <a:rPr lang="en-US" altLang="zh-CN" sz="2000" i="1">
                              <a:latin typeface="Cambria Math" charset="0"/>
                              <a:ea typeface="Cambria Math" charset="0"/>
                              <a:cs typeface="Cambria Math" charset="0"/>
                            </a:rPr>
                            <m:t>𝑝</m:t>
                          </m:r>
                        </m:sub>
                      </m:sSub>
                      <m:d>
                        <m:dPr>
                          <m:begChr m:val="⟨"/>
                          <m:endChr m:val="⟩"/>
                          <m:ctrlPr>
                            <a:rPr lang="zh-CN" altLang="en-US" sz="2400" i="1">
                              <a:latin typeface="Cambria Math" panose="02040503050406030204" pitchFamily="18" charset="0"/>
                              <a:ea typeface="Cambria Math" charset="0"/>
                              <a:cs typeface="Cambria Math" charset="0"/>
                            </a:rPr>
                          </m:ctrlPr>
                        </m:dPr>
                        <m:e>
                          <m:r>
                            <a:rPr lang="en-US" altLang="zh-CN" sz="2400" i="1">
                              <a:latin typeface="Cambria Math" charset="0"/>
                              <a:ea typeface="Cambria Math" charset="0"/>
                              <a:cs typeface="Cambria Math" charset="0"/>
                            </a:rPr>
                            <m:t>𝑇</m:t>
                          </m:r>
                        </m:e>
                      </m:d>
                      <m:func>
                        <m:funcPr>
                          <m:ctrlPr>
                            <a:rPr lang="zh-CN" altLang="en-US" sz="2000" i="1">
                              <a:latin typeface="Cambria Math" panose="02040503050406030204" pitchFamily="18" charset="0"/>
                              <a:ea typeface="Cambria Math" charset="0"/>
                              <a:cs typeface="Cambria Math" charset="0"/>
                            </a:rPr>
                          </m:ctrlPr>
                        </m:funcPr>
                        <m:fName>
                          <m:r>
                            <m:rPr>
                              <m:sty m:val="p"/>
                            </m:rPr>
                            <a:rPr lang="en-US" altLang="zh-CN" sz="2000">
                              <a:latin typeface="Cambria Math" charset="0"/>
                              <a:ea typeface="Cambria Math" charset="0"/>
                              <a:cs typeface="Cambria Math" charset="0"/>
                            </a:rPr>
                            <m:t>ln</m:t>
                          </m:r>
                        </m:fName>
                        <m:e>
                          <m:f>
                            <m:fPr>
                              <m:ctrlPr>
                                <a:rPr lang="en-US" altLang="zh-CN" sz="2000" b="0" i="1" smtClean="0">
                                  <a:latin typeface="Cambria Math" panose="02040503050406030204" pitchFamily="18" charset="0"/>
                                  <a:ea typeface="Cambria Math" charset="0"/>
                                  <a:cs typeface="Cambria Math" charset="0"/>
                                </a:rPr>
                              </m:ctrlPr>
                            </m:fPr>
                            <m:num>
                              <m:sSub>
                                <m:sSubPr>
                                  <m:ctrlPr>
                                    <a:rPr lang="en-US" altLang="zh-CN" sz="2000" b="0" i="1" smtClean="0">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0</m:t>
                                  </m:r>
                                </m:sub>
                              </m:sSub>
                            </m:num>
                            <m:den>
                              <m:sSub>
                                <m:sSubPr>
                                  <m:ctrlPr>
                                    <a:rPr lang="en-US" altLang="zh-CN" sz="2000" b="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1</m:t>
                                  </m:r>
                                </m:sub>
                              </m:sSub>
                            </m:den>
                          </m:f>
                        </m:e>
                      </m:func>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3045602" y="4926763"/>
                <a:ext cx="2870081" cy="72250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5565" y="1347145"/>
                <a:ext cx="2906886" cy="87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a:rPr lang="en-US" altLang="zh-CN" sz="2400" b="1">
                                  <a:latin typeface="Cambria Math" charset="0"/>
                                  <a:ea typeface="Cambria Math" charset="0"/>
                                  <a:cs typeface="Cambria Math" charset="0"/>
                                </a:rPr>
                                <m:t>𝐕</m:t>
                              </m:r>
                            </m:e>
                            <m:sub>
                              <m:r>
                                <a:rPr lang="en-US" altLang="zh-CN" sz="2400" i="1">
                                  <a:latin typeface="Cambria Math" charset="0"/>
                                  <a:ea typeface="Cambria Math" charset="0"/>
                                  <a:cs typeface="Cambria Math" charset="0"/>
                                </a:rPr>
                                <m:t>𝑔</m:t>
                              </m:r>
                            </m:sub>
                          </m:sSub>
                        </m:num>
                        <m:den>
                          <m:r>
                            <a:rPr lang="en-US" altLang="zh-CN" sz="2400" i="1">
                              <a:latin typeface="Cambria Math" charset="0"/>
                              <a:ea typeface="Cambria Math" charset="0"/>
                              <a:cs typeface="Cambria Math" charset="0"/>
                            </a:rPr>
                            <m:t>𝜕</m:t>
                          </m:r>
                          <m:func>
                            <m:funcPr>
                              <m:ctrlPr>
                                <a:rPr lang="zh-CN" altLang="en-US" sz="2400" i="1">
                                  <a:latin typeface="Cambria Math" panose="02040503050406030204" pitchFamily="18" charset="0"/>
                                  <a:ea typeface="Cambria Math" charset="0"/>
                                  <a:cs typeface="Cambria Math" charset="0"/>
                                </a:rPr>
                              </m:ctrlPr>
                            </m:funcPr>
                            <m:fName>
                              <m:r>
                                <m:rPr>
                                  <m:sty m:val="p"/>
                                </m:rPr>
                                <a:rPr lang="en-US" altLang="zh-CN" sz="2400">
                                  <a:latin typeface="Cambria Math" charset="0"/>
                                  <a:ea typeface="Cambria Math" charset="0"/>
                                  <a:cs typeface="Cambria Math" charset="0"/>
                                </a:rPr>
                                <m:t>ln</m:t>
                              </m:r>
                            </m:fName>
                            <m:e>
                              <m:r>
                                <a:rPr lang="en-US" altLang="zh-CN" sz="2400" i="1">
                                  <a:latin typeface="Cambria Math" charset="0"/>
                                  <a:ea typeface="Cambria Math" charset="0"/>
                                  <a:cs typeface="Cambria Math" charset="0"/>
                                </a:rPr>
                                <m:t>𝑝</m:t>
                              </m:r>
                            </m:e>
                          </m:func>
                        </m:den>
                      </m:f>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b="0" i="1" smtClean="0">
                              <a:latin typeface="Cambria Math" charset="0"/>
                              <a:ea typeface="Cambria Math" charset="0"/>
                              <a:cs typeface="Cambria Math" charset="0"/>
                            </a:rPr>
                            <m:t>𝑅</m:t>
                          </m:r>
                        </m:num>
                        <m:den>
                          <m:r>
                            <a:rPr lang="en-US" altLang="zh-CN" sz="2400" i="1">
                              <a:latin typeface="Cambria Math" charset="0"/>
                              <a:ea typeface="Cambria Math" charset="0"/>
                              <a:cs typeface="Cambria Math" charset="0"/>
                            </a:rPr>
                            <m:t>𝑓</m:t>
                          </m:r>
                        </m:den>
                      </m:f>
                      <m:r>
                        <a:rPr lang="en-US" altLang="zh-CN" sz="2400" b="1" i="0" smtClean="0">
                          <a:latin typeface="Cambria Math" charset="0"/>
                          <a:ea typeface="Cambria Math" charset="0"/>
                          <a:cs typeface="Cambria Math" charset="0"/>
                        </a:rPr>
                        <m:t>𝐤</m:t>
                      </m:r>
                      <m:r>
                        <a:rPr lang="en-US" altLang="zh-CN" sz="2400" b="0" i="1" smtClean="0">
                          <a:latin typeface="Cambria Math" charset="0"/>
                          <a:ea typeface="Cambria Math" charset="0"/>
                          <a:cs typeface="Cambria Math" charset="0"/>
                        </a:rPr>
                        <m:t>×</m:t>
                      </m:r>
                      <m:sSub>
                        <m:sSubPr>
                          <m:ctrlPr>
                            <a:rPr lang="en-US" altLang="zh-CN" sz="2400" b="0" i="1" smtClean="0">
                              <a:latin typeface="Cambria Math" panose="02040503050406030204" pitchFamily="18" charset="0"/>
                              <a:ea typeface="Cambria Math" charset="0"/>
                              <a:cs typeface="Cambria Math" charset="0"/>
                            </a:rPr>
                          </m:ctrlPr>
                        </m:sSubPr>
                        <m:e>
                          <m:r>
                            <a:rPr lang="en-US" altLang="zh-CN" sz="2400" i="1" smtClean="0">
                              <a:latin typeface="Cambria Math" charset="0"/>
                              <a:ea typeface="Cambria Math" charset="0"/>
                              <a:cs typeface="Cambria Math" charset="0"/>
                            </a:rPr>
                            <m:t>𝛻</m:t>
                          </m:r>
                        </m:e>
                        <m:sub>
                          <m:r>
                            <a:rPr lang="en-US" altLang="zh-CN" sz="2400" b="0" i="1" smtClean="0">
                              <a:latin typeface="Cambria Math" charset="0"/>
                              <a:ea typeface="Cambria Math" charset="0"/>
                              <a:cs typeface="Cambria Math" charset="0"/>
                            </a:rPr>
                            <m:t>𝑝</m:t>
                          </m:r>
                        </m:sub>
                      </m:sSub>
                      <m:r>
                        <a:rPr lang="en-US" altLang="zh-CN" sz="2400" b="0" i="1" smtClean="0">
                          <a:latin typeface="Cambria Math" charset="0"/>
                          <a:ea typeface="Cambria Math" charset="0"/>
                          <a:cs typeface="Cambria Math" charset="0"/>
                        </a:rPr>
                        <m:t>𝑇</m:t>
                      </m:r>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445565" y="1347145"/>
                <a:ext cx="2906886" cy="870303"/>
              </a:xfrm>
              <a:prstGeom prst="rect">
                <a:avLst/>
              </a:prstGeom>
              <a:blipFill rotWithShape="0">
                <a:blip r:embed="rId9"/>
                <a:stretch>
                  <a:fillRect/>
                </a:stretch>
              </a:blipFill>
            </p:spPr>
            <p:txBody>
              <a:bodyPr/>
              <a:lstStyle/>
              <a:p>
                <a:r>
                  <a:rPr lang="en-US">
                    <a:noFill/>
                  </a:rPr>
                  <a:t> </a:t>
                </a:r>
              </a:p>
            </p:txBody>
          </p:sp>
        </mc:Fallback>
      </mc:AlternateContent>
      <p:sp>
        <p:nvSpPr>
          <p:cNvPr id="19" name="Rectangle 18"/>
          <p:cNvSpPr/>
          <p:nvPr/>
        </p:nvSpPr>
        <p:spPr>
          <a:xfrm>
            <a:off x="3492773" y="867774"/>
            <a:ext cx="6120680" cy="1785104"/>
          </a:xfrm>
          <a:prstGeom prst="rect">
            <a:avLst/>
          </a:prstGeom>
          <a:solidFill>
            <a:schemeClr val="accent5">
              <a:lumMod val="60000"/>
              <a:lumOff val="40000"/>
            </a:schemeClr>
          </a:solidFill>
        </p:spPr>
        <p:txBody>
          <a:bodyPr wrap="square">
            <a:spAutoFit/>
          </a:bodyPr>
          <a:lstStyle/>
          <a:p>
            <a:pPr marL="456057" indent="-456057" defTabSz="912114" hangingPunct="1">
              <a:spcBef>
                <a:spcPts val="0"/>
              </a:spcBef>
              <a:buFont typeface="Arial"/>
              <a:buChar char="•"/>
            </a:pPr>
            <a:r>
              <a:rPr lang="en-US" sz="2000" dirty="0">
                <a:latin typeface="Calibri"/>
                <a:ea typeface=""/>
                <a:cs typeface=""/>
              </a:rPr>
              <a:t>A relationship for the </a:t>
            </a:r>
            <a:r>
              <a:rPr lang="en-US" sz="2000" b="1" dirty="0">
                <a:latin typeface="Calibri"/>
                <a:ea typeface=""/>
                <a:cs typeface=""/>
              </a:rPr>
              <a:t>vertical wind shear </a:t>
            </a:r>
            <a:r>
              <a:rPr lang="en-US" sz="2000" dirty="0">
                <a:latin typeface="Calibri"/>
                <a:ea typeface=""/>
                <a:cs typeface=""/>
              </a:rPr>
              <a:t>(i.e., the rate of change of the geostrophic wind with respect to </a:t>
            </a:r>
            <a:r>
              <a:rPr lang="en-US" sz="2000" i="1" dirty="0">
                <a:latin typeface="Calibri"/>
                <a:ea typeface=""/>
                <a:cs typeface=""/>
              </a:rPr>
              <a:t>ln p</a:t>
            </a:r>
            <a:r>
              <a:rPr lang="en-US" sz="2000" dirty="0">
                <a:latin typeface="Calibri"/>
                <a:ea typeface=""/>
                <a:cs typeface=""/>
              </a:rPr>
              <a:t>). </a:t>
            </a:r>
          </a:p>
          <a:p>
            <a:pPr marL="456057" indent="-456057" defTabSz="912114" hangingPunct="1">
              <a:lnSpc>
                <a:spcPct val="50000"/>
              </a:lnSpc>
              <a:spcBef>
                <a:spcPts val="0"/>
              </a:spcBef>
              <a:buFont typeface="Arial"/>
              <a:buChar char="•"/>
            </a:pPr>
            <a:endParaRPr lang="en-US" sz="2000" dirty="0">
              <a:latin typeface="Calibri"/>
              <a:ea typeface=""/>
              <a:cs typeface=""/>
            </a:endParaRPr>
          </a:p>
          <a:p>
            <a:pPr marL="456057" indent="-456057" defTabSz="912114" hangingPunct="1">
              <a:spcBef>
                <a:spcPts val="0"/>
              </a:spcBef>
              <a:buFont typeface="Arial"/>
              <a:buChar char="•"/>
            </a:pPr>
            <a:r>
              <a:rPr lang="en-US" sz="2000" dirty="0">
                <a:latin typeface="Calibri"/>
                <a:ea typeface=""/>
                <a:cs typeface=""/>
              </a:rPr>
              <a:t>The vector difference between geostrophic winds at two levels. </a:t>
            </a:r>
          </a:p>
        </p:txBody>
      </p:sp>
      <mc:AlternateContent xmlns:mc="http://schemas.openxmlformats.org/markup-compatibility/2006" xmlns:a14="http://schemas.microsoft.com/office/drawing/2010/main">
        <mc:Choice Requires="a14">
          <p:sp>
            <p:nvSpPr>
              <p:cNvPr id="2" name="Rectangle 1"/>
              <p:cNvSpPr/>
              <p:nvPr/>
            </p:nvSpPr>
            <p:spPr>
              <a:xfrm>
                <a:off x="6696018" y="4981136"/>
                <a:ext cx="2624373" cy="613758"/>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CN" altLang="en-US" i="1" smtClean="0">
                              <a:latin typeface="Cambria Math" panose="02040503050406030204" pitchFamily="18" charset="0"/>
                              <a:ea typeface="Cambria Math" charset="0"/>
                              <a:cs typeface="Cambria Math" charset="0"/>
                            </a:rPr>
                          </m:ctrlPr>
                        </m:funcPr>
                        <m:fName>
                          <m:r>
                            <a:rPr lang="en-US" altLang="zh-CN" b="0" i="1" smtClean="0">
                              <a:latin typeface="Cambria Math" charset="0"/>
                              <a:ea typeface="Cambria Math" charset="0"/>
                              <a:cs typeface="Cambria Math" charset="0"/>
                            </a:rPr>
                            <m:t>𝑛𝑜𝑡𝑒</m:t>
                          </m:r>
                          <m:r>
                            <a:rPr lang="zh-CN" altLang="en-US" b="0" i="1" smtClean="0">
                              <a:latin typeface="Cambria Math" charset="0"/>
                              <a:ea typeface="Cambria Math" charset="0"/>
                              <a:cs typeface="Cambria Math" charset="0"/>
                            </a:rPr>
                            <m:t> </m:t>
                          </m:r>
                          <m:func>
                            <m:funcPr>
                              <m:ctrlPr>
                                <a:rPr lang="zh-CN" altLang="en-US" i="1">
                                  <a:latin typeface="Cambria Math" panose="02040503050406030204" pitchFamily="18" charset="0"/>
                                  <a:ea typeface="Cambria Math" charset="0"/>
                                  <a:cs typeface="Cambria Math" charset="0"/>
                                </a:rPr>
                              </m:ctrlPr>
                            </m:funcPr>
                            <m:fName>
                              <m:r>
                                <a:rPr lang="en-US" altLang="zh-CN" b="0" i="0" smtClean="0">
                                  <a:latin typeface="Cambria Math" charset="0"/>
                                  <a:ea typeface="Cambria Math" charset="0"/>
                                  <a:cs typeface="Cambria Math" charset="0"/>
                                </a:rPr>
                                <m:t>−</m:t>
                              </m:r>
                              <m:r>
                                <m:rPr>
                                  <m:sty m:val="p"/>
                                </m:rPr>
                                <a:rPr lang="en-US" altLang="zh-CN">
                                  <a:latin typeface="Cambria Math" charset="0"/>
                                  <a:ea typeface="Cambria Math" charset="0"/>
                                  <a:cs typeface="Cambria Math" charset="0"/>
                                </a:rPr>
                                <m:t>ln</m:t>
                              </m:r>
                            </m:fName>
                            <m:e>
                              <m:f>
                                <m:fPr>
                                  <m:ctrlPr>
                                    <a:rPr lang="en-US" altLang="zh-CN" i="1">
                                      <a:latin typeface="Cambria Math" panose="02040503050406030204" pitchFamily="18" charset="0"/>
                                      <a:ea typeface="Cambria Math" charset="0"/>
                                      <a:cs typeface="Cambria Math" charset="0"/>
                                    </a:rPr>
                                  </m:ctrlPr>
                                </m:fPr>
                                <m:num>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b="0" i="1" smtClean="0">
                                          <a:latin typeface="Cambria Math" charset="0"/>
                                          <a:ea typeface="Cambria Math" charset="0"/>
                                          <a:cs typeface="Cambria Math" charset="0"/>
                                        </a:rPr>
                                        <m:t>1</m:t>
                                      </m:r>
                                    </m:sub>
                                  </m:sSub>
                                </m:num>
                                <m:den>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b="0" i="1" smtClean="0">
                                          <a:latin typeface="Cambria Math" charset="0"/>
                                          <a:ea typeface="Cambria Math" charset="0"/>
                                          <a:cs typeface="Cambria Math" charset="0"/>
                                        </a:rPr>
                                        <m:t>0</m:t>
                                      </m:r>
                                    </m:sub>
                                  </m:sSub>
                                </m:den>
                              </m:f>
                            </m:e>
                          </m:func>
                          <m:r>
                            <a:rPr lang="en-US" altLang="zh-CN" b="0" i="0" smtClean="0">
                              <a:latin typeface="Cambria Math" charset="0"/>
                              <a:ea typeface="Cambria Math" charset="0"/>
                              <a:cs typeface="Cambria Math" charset="0"/>
                            </a:rPr>
                            <m:t>=</m:t>
                          </m:r>
                          <m:r>
                            <m:rPr>
                              <m:sty m:val="p"/>
                            </m:rPr>
                            <a:rPr lang="en-US" altLang="zh-CN">
                              <a:latin typeface="Cambria Math" charset="0"/>
                              <a:ea typeface="Cambria Math" charset="0"/>
                              <a:cs typeface="Cambria Math" charset="0"/>
                            </a:rPr>
                            <m:t>ln</m:t>
                          </m:r>
                        </m:fName>
                        <m:e>
                          <m:f>
                            <m:fPr>
                              <m:ctrlPr>
                                <a:rPr lang="en-US" altLang="zh-CN" i="1">
                                  <a:latin typeface="Cambria Math" panose="02040503050406030204" pitchFamily="18" charset="0"/>
                                  <a:ea typeface="Cambria Math" charset="0"/>
                                  <a:cs typeface="Cambria Math" charset="0"/>
                                </a:rPr>
                              </m:ctrlPr>
                            </m:fPr>
                            <m:num>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0</m:t>
                                  </m:r>
                                </m:sub>
                              </m:sSub>
                            </m:num>
                            <m:den>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1</m:t>
                                  </m:r>
                                </m:sub>
                              </m:sSub>
                            </m:den>
                          </m:f>
                          <m:r>
                            <a:rPr lang="en-US" altLang="zh-CN" b="0" i="1" smtClean="0">
                              <a:latin typeface="Cambria Math" charset="0"/>
                              <a:ea typeface="Cambria Math" charset="0"/>
                              <a:cs typeface="Cambria Math" charset="0"/>
                            </a:rPr>
                            <m:t>&gt;0</m:t>
                          </m:r>
                        </m:e>
                      </m:func>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696018" y="4981136"/>
                <a:ext cx="2624373" cy="613758"/>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5359319"/>
      </p:ext>
    </p:extLst>
  </p:cSld>
  <p:clrMapOvr>
    <a:masterClrMapping/>
  </p:clrMapOvr>
  <p:transition advTm="50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23</a:t>
            </a:fld>
            <a:endParaRPr lang="zh-CN" altLang="zh-CN"/>
          </a:p>
        </p:txBody>
      </p:sp>
      <mc:AlternateContent xmlns:mc="http://schemas.openxmlformats.org/markup-compatibility/2006" xmlns:a14="http://schemas.microsoft.com/office/drawing/2010/main">
        <mc:Choice Requires="a14">
          <p:sp>
            <p:nvSpPr>
              <p:cNvPr id="3" name="Rectangle 2"/>
              <p:cNvSpPr/>
              <p:nvPr/>
            </p:nvSpPr>
            <p:spPr>
              <a:xfrm>
                <a:off x="6085061" y="1001585"/>
                <a:ext cx="2370136" cy="741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𝑢</m:t>
                          </m:r>
                        </m:e>
                        <m:sub>
                          <m:r>
                            <a:rPr lang="en-US" altLang="zh-CN" sz="2000" b="0" i="1" smtClean="0">
                              <a:latin typeface="Cambria Math" charset="0"/>
                              <a:ea typeface="Cambria Math" charset="0"/>
                              <a:cs typeface="Cambria Math" charset="0"/>
                            </a:rPr>
                            <m:t>𝑇</m:t>
                          </m:r>
                        </m:sub>
                      </m:sSub>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d>
                            <m:dPr>
                              <m:begChr m:val="⟨"/>
                              <m:endChr m:val="⟩"/>
                              <m:ctrlPr>
                                <a:rPr lang="zh-CN" altLang="en-US" sz="2000" i="1">
                                  <a:latin typeface="Cambria Math" panose="02040503050406030204" pitchFamily="18" charset="0"/>
                                  <a:ea typeface="Cambria Math" charset="0"/>
                                  <a:cs typeface="Cambria Math" charset="0"/>
                                </a:rPr>
                              </m:ctrlPr>
                            </m:dPr>
                            <m:e>
                              <m:r>
                                <a:rPr lang="en-US" altLang="zh-CN" sz="2000" i="1">
                                  <a:latin typeface="Cambria Math" charset="0"/>
                                  <a:ea typeface="Cambria Math" charset="0"/>
                                  <a:cs typeface="Cambria Math" charset="0"/>
                                </a:rPr>
                                <m:t>𝑇</m:t>
                              </m:r>
                            </m:e>
                          </m:d>
                        </m:num>
                        <m:den>
                          <m:r>
                            <a:rPr lang="en-US" altLang="zh-CN" sz="2000" i="1">
                              <a:latin typeface="Cambria Math" charset="0"/>
                              <a:ea typeface="Cambria Math" charset="0"/>
                              <a:cs typeface="Cambria Math" charset="0"/>
                            </a:rPr>
                            <m:t>𝜕</m:t>
                          </m:r>
                          <m:r>
                            <a:rPr lang="en-US" altLang="zh-CN" sz="2000" i="1">
                              <a:latin typeface="Cambria Math" charset="0"/>
                              <a:ea typeface="Cambria Math" charset="0"/>
                              <a:cs typeface="Cambria Math" charset="0"/>
                            </a:rPr>
                            <m:t>𝑦</m:t>
                          </m:r>
                        </m:den>
                      </m:f>
                      <m:func>
                        <m:funcPr>
                          <m:ctrlPr>
                            <a:rPr lang="zh-CN" altLang="en-US" sz="2000" i="1">
                              <a:latin typeface="Cambria Math" panose="02040503050406030204" pitchFamily="18" charset="0"/>
                              <a:ea typeface="Cambria Math" charset="0"/>
                              <a:cs typeface="Cambria Math" charset="0"/>
                            </a:rPr>
                          </m:ctrlPr>
                        </m:funcPr>
                        <m:fName>
                          <m:r>
                            <m:rPr>
                              <m:sty m:val="p"/>
                            </m:rPr>
                            <a:rPr lang="en-US" altLang="zh-CN" sz="2000">
                              <a:latin typeface="Cambria Math" charset="0"/>
                              <a:ea typeface="Cambria Math" charset="0"/>
                              <a:cs typeface="Cambria Math" charset="0"/>
                            </a:rPr>
                            <m:t>ln</m:t>
                          </m:r>
                        </m:fName>
                        <m:e>
                          <m:f>
                            <m:fPr>
                              <m:ctrlPr>
                                <a:rPr lang="en-US" altLang="zh-CN" sz="2000" b="0" i="1" smtClean="0">
                                  <a:latin typeface="Cambria Math" panose="02040503050406030204" pitchFamily="18" charset="0"/>
                                  <a:ea typeface="Cambria Math" charset="0"/>
                                  <a:cs typeface="Cambria Math" charset="0"/>
                                </a:rPr>
                              </m:ctrlPr>
                            </m:fPr>
                            <m:num>
                              <m:sSub>
                                <m:sSubPr>
                                  <m:ctrlPr>
                                    <a:rPr lang="en-US" altLang="zh-CN" sz="2000" b="0" i="1" smtClean="0">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0</m:t>
                                  </m:r>
                                </m:sub>
                              </m:sSub>
                            </m:num>
                            <m:den>
                              <m:sSub>
                                <m:sSubPr>
                                  <m:ctrlPr>
                                    <a:rPr lang="en-US" altLang="zh-CN" sz="2000" b="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𝑝</m:t>
                                  </m:r>
                                </m:e>
                                <m:sub>
                                  <m:r>
                                    <a:rPr lang="en-US" altLang="zh-CN" sz="2000" b="0" i="1" smtClean="0">
                                      <a:latin typeface="Cambria Math" charset="0"/>
                                      <a:ea typeface="Cambria Math" charset="0"/>
                                      <a:cs typeface="Cambria Math" charset="0"/>
                                    </a:rPr>
                                    <m:t>1</m:t>
                                  </m:r>
                                </m:sub>
                              </m:sSub>
                            </m:den>
                          </m:f>
                        </m:e>
                      </m:func>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6085061" y="1001585"/>
                <a:ext cx="2370136" cy="74199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13743" y="1843763"/>
                <a:ext cx="2124492" cy="741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charset="0"/>
                              <a:cs typeface="Cambria Math" charset="0"/>
                            </a:rPr>
                          </m:ctrlPr>
                        </m:sSubPr>
                        <m:e>
                          <m:r>
                            <a:rPr lang="en-US" altLang="zh-CN" sz="2000" b="0" i="1" smtClean="0">
                              <a:latin typeface="Cambria Math" charset="0"/>
                              <a:ea typeface="Cambria Math" charset="0"/>
                              <a:cs typeface="Cambria Math" charset="0"/>
                            </a:rPr>
                            <m:t>𝑣</m:t>
                          </m:r>
                        </m:e>
                        <m:sub>
                          <m:r>
                            <a:rPr lang="en-US" altLang="zh-CN" sz="2000" i="1">
                              <a:latin typeface="Cambria Math" charset="0"/>
                              <a:ea typeface="Cambria Math" charset="0"/>
                              <a:cs typeface="Cambria Math" charset="0"/>
                            </a:rPr>
                            <m:t>𝑇</m:t>
                          </m:r>
                        </m:sub>
                      </m:sSub>
                      <m:r>
                        <a:rPr lang="en-US" altLang="zh-CN" sz="2000" i="1">
                          <a:latin typeface="Cambria Math" charset="0"/>
                          <a:ea typeface="Cambria Math" charset="0"/>
                          <a:cs typeface="Cambria Math" charset="0"/>
                        </a:rPr>
                        <m:t>=</m:t>
                      </m:r>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𝑅</m:t>
                          </m:r>
                        </m:num>
                        <m:den>
                          <m:r>
                            <a:rPr lang="en-US" altLang="zh-CN" sz="2000" i="1">
                              <a:latin typeface="Cambria Math" charset="0"/>
                              <a:ea typeface="Cambria Math" charset="0"/>
                              <a:cs typeface="Cambria Math" charset="0"/>
                            </a:rPr>
                            <m:t>𝑓</m:t>
                          </m:r>
                        </m:den>
                      </m:f>
                      <m:f>
                        <m:fPr>
                          <m:ctrlPr>
                            <a:rPr lang="en-US" altLang="zh-CN" sz="2000" i="1">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d>
                            <m:dPr>
                              <m:begChr m:val="⟨"/>
                              <m:endChr m:val="⟩"/>
                              <m:ctrlPr>
                                <a:rPr lang="zh-CN" altLang="en-US" sz="2000" i="1">
                                  <a:latin typeface="Cambria Math" panose="02040503050406030204" pitchFamily="18" charset="0"/>
                                  <a:ea typeface="Cambria Math" charset="0"/>
                                  <a:cs typeface="Cambria Math" charset="0"/>
                                </a:rPr>
                              </m:ctrlPr>
                            </m:dPr>
                            <m:e>
                              <m:r>
                                <a:rPr lang="en-US" altLang="zh-CN" sz="2000" i="1">
                                  <a:latin typeface="Cambria Math" charset="0"/>
                                  <a:ea typeface="Cambria Math" charset="0"/>
                                  <a:cs typeface="Cambria Math" charset="0"/>
                                </a:rPr>
                                <m:t>𝑇</m:t>
                              </m:r>
                            </m:e>
                          </m:d>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𝑥</m:t>
                          </m:r>
                        </m:den>
                      </m:f>
                      <m:func>
                        <m:funcPr>
                          <m:ctrlPr>
                            <a:rPr lang="zh-CN" altLang="en-US" sz="2000" i="1">
                              <a:latin typeface="Cambria Math" panose="02040503050406030204" pitchFamily="18" charset="0"/>
                              <a:ea typeface="Cambria Math" charset="0"/>
                              <a:cs typeface="Cambria Math" charset="0"/>
                            </a:rPr>
                          </m:ctrlPr>
                        </m:funcPr>
                        <m:fName>
                          <m:r>
                            <m:rPr>
                              <m:sty m:val="p"/>
                            </m:rPr>
                            <a:rPr lang="en-US" altLang="zh-CN" sz="2000">
                              <a:latin typeface="Cambria Math" charset="0"/>
                              <a:ea typeface="Cambria Math" charset="0"/>
                              <a:cs typeface="Cambria Math" charset="0"/>
                            </a:rPr>
                            <m:t>ln</m:t>
                          </m:r>
                        </m:fName>
                        <m:e>
                          <m:f>
                            <m:fPr>
                              <m:ctrlPr>
                                <a:rPr lang="en-US" altLang="zh-CN" sz="2000" i="1">
                                  <a:latin typeface="Cambria Math" panose="02040503050406030204" pitchFamily="18" charset="0"/>
                                  <a:ea typeface="Cambria Math" charset="0"/>
                                  <a:cs typeface="Cambria Math" charset="0"/>
                                </a:rPr>
                              </m:ctrlPr>
                            </m:fPr>
                            <m:num>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𝑝</m:t>
                                  </m:r>
                                </m:e>
                                <m:sub>
                                  <m:r>
                                    <a:rPr lang="en-US" altLang="zh-CN" sz="2000" i="1">
                                      <a:latin typeface="Cambria Math" charset="0"/>
                                      <a:ea typeface="Cambria Math" charset="0"/>
                                      <a:cs typeface="Cambria Math" charset="0"/>
                                    </a:rPr>
                                    <m:t>0</m:t>
                                  </m:r>
                                </m:sub>
                              </m:sSub>
                            </m:num>
                            <m:den>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𝑝</m:t>
                                  </m:r>
                                </m:e>
                                <m:sub>
                                  <m:r>
                                    <a:rPr lang="en-US" altLang="zh-CN" sz="2000" i="1">
                                      <a:latin typeface="Cambria Math" charset="0"/>
                                      <a:ea typeface="Cambria Math" charset="0"/>
                                      <a:cs typeface="Cambria Math" charset="0"/>
                                    </a:rPr>
                                    <m:t>1</m:t>
                                  </m:r>
                                </m:sub>
                              </m:sSub>
                            </m:den>
                          </m:f>
                        </m:e>
                      </m:func>
                    </m:oMath>
                  </m:oMathPara>
                </a14:m>
                <a:endParaRPr lang="en-US" altLang="zh-CN" sz="2400" dirty="0"/>
              </a:p>
            </p:txBody>
          </p:sp>
        </mc:Choice>
        <mc:Fallback xmlns="">
          <p:sp>
            <p:nvSpPr>
              <p:cNvPr id="4" name="Rectangle 3"/>
              <p:cNvSpPr>
                <a:spLocks noRot="1" noChangeAspect="1" noMove="1" noResize="1" noEditPoints="1" noAdjustHandles="1" noChangeArrowheads="1" noChangeShapeType="1" noTextEdit="1"/>
              </p:cNvSpPr>
              <p:nvPr/>
            </p:nvSpPr>
            <p:spPr>
              <a:xfrm>
                <a:off x="6113743" y="1843763"/>
                <a:ext cx="2124492" cy="74199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90395" y="3608497"/>
                <a:ext cx="4139584" cy="1815882"/>
              </a:xfrm>
              <a:prstGeom prst="rect">
                <a:avLst/>
              </a:prstGeom>
              <a:noFill/>
            </p:spPr>
            <p:txBody>
              <a:bodyPr wrap="square">
                <a:spAutoFit/>
              </a:bodyPr>
              <a:lstStyle/>
              <a:p>
                <a14:m>
                  <m:oMath xmlns:m="http://schemas.openxmlformats.org/officeDocument/2006/math">
                    <m:sSub>
                      <m:sSubPr>
                        <m:ctrlPr>
                          <a:rPr lang="en-US" altLang="zh-CN" sz="2800" i="1" smtClean="0">
                            <a:solidFill>
                              <a:srgbClr val="0000CC"/>
                            </a:solidFill>
                            <a:latin typeface="Cambria Math" panose="02040503050406030204" pitchFamily="18" charset="0"/>
                            <a:ea typeface="Cambria Math" charset="0"/>
                            <a:cs typeface="Cambria Math" charset="0"/>
                          </a:rPr>
                        </m:ctrlPr>
                      </m:sSubPr>
                      <m:e>
                        <m:r>
                          <a:rPr lang="en-US" altLang="zh-CN" sz="2800" b="1">
                            <a:solidFill>
                              <a:srgbClr val="0000CC"/>
                            </a:solidFill>
                            <a:latin typeface="Cambria Math" charset="0"/>
                            <a:ea typeface="Cambria Math" charset="0"/>
                            <a:cs typeface="Cambria Math" charset="0"/>
                          </a:rPr>
                          <m:t>𝐕</m:t>
                        </m:r>
                      </m:e>
                      <m:sub>
                        <m:r>
                          <a:rPr lang="en-US" altLang="zh-CN" sz="2800" i="1">
                            <a:solidFill>
                              <a:srgbClr val="0000CC"/>
                            </a:solidFill>
                            <a:latin typeface="Cambria Math" charset="0"/>
                            <a:ea typeface="Cambria Math" charset="0"/>
                            <a:cs typeface="Cambria Math" charset="0"/>
                          </a:rPr>
                          <m:t>𝑇</m:t>
                        </m:r>
                      </m:sub>
                    </m:sSub>
                  </m:oMath>
                </a14:m>
                <a:r>
                  <a:rPr lang="zh-CN" altLang="en-US" sz="2800" dirty="0">
                    <a:solidFill>
                      <a:srgbClr val="0000CC"/>
                    </a:solidFill>
                    <a:latin typeface="Arial Narrow"/>
                    <a:cs typeface="Arial Narrow"/>
                  </a:rPr>
                  <a:t> </a:t>
                </a:r>
                <a:r>
                  <a:rPr lang="en-US" altLang="zh-CN" sz="2800" dirty="0">
                    <a:solidFill>
                      <a:srgbClr val="0000CC"/>
                    </a:solidFill>
                    <a:latin typeface="Arial Narrow"/>
                    <a:cs typeface="Arial Narrow"/>
                  </a:rPr>
                  <a:t>parallel to the isotherms with the cold air at the left and warm air at the right of the</a:t>
                </a:r>
                <a:r>
                  <a:rPr lang="zh-CN" altLang="en-US" sz="2800" dirty="0">
                    <a:solidFill>
                      <a:srgbClr val="0000CC"/>
                    </a:solidFill>
                    <a:latin typeface="Arial Narrow"/>
                    <a:cs typeface="Arial Narrow"/>
                  </a:rPr>
                  <a:t> </a:t>
                </a:r>
                <a:r>
                  <a:rPr lang="en-US" altLang="zh-CN" sz="2800" dirty="0">
                    <a:solidFill>
                      <a:srgbClr val="0000CC"/>
                    </a:solidFill>
                    <a:latin typeface="Arial Narrow"/>
                    <a:cs typeface="Arial Narrow"/>
                  </a:rPr>
                  <a:t>thermal wind direction in NH</a:t>
                </a:r>
                <a:endParaRPr lang="en-US" sz="2800" dirty="0">
                  <a:solidFill>
                    <a:srgbClr val="0000CC"/>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90395" y="3608497"/>
                <a:ext cx="4139584" cy="1815882"/>
              </a:xfrm>
              <a:prstGeom prst="rect">
                <a:avLst/>
              </a:prstGeom>
              <a:blipFill rotWithShape="0">
                <a:blip r:embed="rId5"/>
                <a:stretch>
                  <a:fillRect l="-2946" t="-3691" r="-2946" b="-8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90395" y="1366260"/>
                <a:ext cx="3389389"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charset="0"/>
                              <a:cs typeface="Cambria Math" charset="0"/>
                            </a:rPr>
                          </m:ctrlPr>
                        </m:sSubPr>
                        <m:e>
                          <m:r>
                            <a:rPr lang="en-US" altLang="zh-CN" sz="2400" b="1">
                              <a:latin typeface="Cambria Math" charset="0"/>
                              <a:ea typeface="Cambria Math" charset="0"/>
                              <a:cs typeface="Cambria Math" charset="0"/>
                            </a:rPr>
                            <m:t>𝐕</m:t>
                          </m:r>
                        </m:e>
                        <m:sub>
                          <m:r>
                            <a:rPr lang="en-US" altLang="zh-CN" sz="2400" b="0" i="1" smtClean="0">
                              <a:latin typeface="Cambria Math" charset="0"/>
                              <a:ea typeface="Cambria Math" charset="0"/>
                              <a:cs typeface="Cambria Math" charset="0"/>
                            </a:rPr>
                            <m:t>𝑇</m:t>
                          </m:r>
                        </m:sub>
                      </m:sSub>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b="0" i="1" smtClean="0">
                              <a:latin typeface="Cambria Math" charset="0"/>
                              <a:ea typeface="Cambria Math" charset="0"/>
                              <a:cs typeface="Cambria Math" charset="0"/>
                            </a:rPr>
                            <m:t>𝑅</m:t>
                          </m:r>
                        </m:num>
                        <m:den>
                          <m:r>
                            <a:rPr lang="en-US" altLang="zh-CN" sz="2400" i="1">
                              <a:latin typeface="Cambria Math" charset="0"/>
                              <a:ea typeface="Cambria Math" charset="0"/>
                              <a:cs typeface="Cambria Math" charset="0"/>
                            </a:rPr>
                            <m:t>𝑓</m:t>
                          </m:r>
                        </m:den>
                      </m:f>
                      <m:r>
                        <a:rPr lang="en-US" altLang="zh-CN" sz="2400" b="1">
                          <a:latin typeface="Cambria Math" charset="0"/>
                          <a:ea typeface="Cambria Math" charset="0"/>
                          <a:cs typeface="Cambria Math" charset="0"/>
                        </a:rPr>
                        <m:t>𝐤</m:t>
                      </m:r>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a:rPr lang="en-US" altLang="zh-CN" sz="2400" i="1">
                              <a:latin typeface="Cambria Math" charset="0"/>
                              <a:ea typeface="Cambria Math" charset="0"/>
                              <a:cs typeface="Cambria Math" charset="0"/>
                            </a:rPr>
                            <m:t>𝛻</m:t>
                          </m:r>
                        </m:e>
                        <m:sub>
                          <m:r>
                            <a:rPr lang="en-US" altLang="zh-CN" sz="2400" i="1">
                              <a:latin typeface="Cambria Math" charset="0"/>
                              <a:ea typeface="Cambria Math" charset="0"/>
                              <a:cs typeface="Cambria Math" charset="0"/>
                            </a:rPr>
                            <m:t>𝑝</m:t>
                          </m:r>
                        </m:sub>
                      </m:sSub>
                      <m:d>
                        <m:dPr>
                          <m:begChr m:val="⟨"/>
                          <m:endChr m:val="⟩"/>
                          <m:ctrlPr>
                            <a:rPr lang="zh-CN" altLang="en-US" sz="2800" i="1">
                              <a:latin typeface="Cambria Math" panose="02040503050406030204" pitchFamily="18" charset="0"/>
                              <a:ea typeface="Cambria Math" charset="0"/>
                              <a:cs typeface="Cambria Math" charset="0"/>
                            </a:rPr>
                          </m:ctrlPr>
                        </m:dPr>
                        <m:e>
                          <m:r>
                            <a:rPr lang="en-US" altLang="zh-CN" sz="2800" i="1">
                              <a:latin typeface="Cambria Math" charset="0"/>
                              <a:ea typeface="Cambria Math" charset="0"/>
                              <a:cs typeface="Cambria Math" charset="0"/>
                            </a:rPr>
                            <m:t>𝑇</m:t>
                          </m:r>
                        </m:e>
                      </m:d>
                      <m:func>
                        <m:funcPr>
                          <m:ctrlPr>
                            <a:rPr lang="zh-CN" altLang="en-US" sz="2400" i="1">
                              <a:latin typeface="Cambria Math" panose="02040503050406030204" pitchFamily="18" charset="0"/>
                              <a:ea typeface="Cambria Math" charset="0"/>
                              <a:cs typeface="Cambria Math" charset="0"/>
                            </a:rPr>
                          </m:ctrlPr>
                        </m:funcPr>
                        <m:fName>
                          <m:r>
                            <m:rPr>
                              <m:sty m:val="p"/>
                            </m:rPr>
                            <a:rPr lang="en-US" altLang="zh-CN" sz="2400">
                              <a:latin typeface="Cambria Math" charset="0"/>
                              <a:ea typeface="Cambria Math" charset="0"/>
                              <a:cs typeface="Cambria Math" charset="0"/>
                            </a:rPr>
                            <m:t>ln</m:t>
                          </m:r>
                        </m:fName>
                        <m:e>
                          <m:f>
                            <m:fPr>
                              <m:ctrlPr>
                                <a:rPr lang="en-US" altLang="zh-CN" sz="2400" b="0" i="1" smtClean="0">
                                  <a:latin typeface="Cambria Math" panose="02040503050406030204" pitchFamily="18" charset="0"/>
                                  <a:ea typeface="Cambria Math" charset="0"/>
                                  <a:cs typeface="Cambria Math" charset="0"/>
                                </a:rPr>
                              </m:ctrlPr>
                            </m:fPr>
                            <m:num>
                              <m:sSub>
                                <m:sSubPr>
                                  <m:ctrlPr>
                                    <a:rPr lang="en-US" altLang="zh-CN" sz="2400" b="0" i="1" smtClean="0">
                                      <a:latin typeface="Cambria Math" panose="02040503050406030204" pitchFamily="18" charset="0"/>
                                      <a:ea typeface="Cambria Math" charset="0"/>
                                      <a:cs typeface="Cambria Math" charset="0"/>
                                    </a:rPr>
                                  </m:ctrlPr>
                                </m:sSubPr>
                                <m:e>
                                  <m:r>
                                    <a:rPr lang="en-US" altLang="zh-CN" sz="2400" i="1">
                                      <a:latin typeface="Cambria Math" charset="0"/>
                                      <a:ea typeface="Cambria Math" charset="0"/>
                                      <a:cs typeface="Cambria Math" charset="0"/>
                                    </a:rPr>
                                    <m:t>𝑝</m:t>
                                  </m:r>
                                </m:e>
                                <m:sub>
                                  <m:r>
                                    <a:rPr lang="en-US" altLang="zh-CN" sz="2400" b="0" i="1" smtClean="0">
                                      <a:latin typeface="Cambria Math" charset="0"/>
                                      <a:ea typeface="Cambria Math" charset="0"/>
                                      <a:cs typeface="Cambria Math" charset="0"/>
                                    </a:rPr>
                                    <m:t>0</m:t>
                                  </m:r>
                                </m:sub>
                              </m:sSub>
                            </m:num>
                            <m:den>
                              <m:sSub>
                                <m:sSubPr>
                                  <m:ctrlPr>
                                    <a:rPr lang="en-US" altLang="zh-CN" sz="2400" b="0" i="1" smtClean="0">
                                      <a:latin typeface="Cambria Math" panose="02040503050406030204" pitchFamily="18" charset="0"/>
                                      <a:ea typeface="Cambria Math" charset="0"/>
                                      <a:cs typeface="Cambria Math" charset="0"/>
                                    </a:rPr>
                                  </m:ctrlPr>
                                </m:sSubPr>
                                <m:e>
                                  <m:r>
                                    <a:rPr lang="en-US" altLang="zh-CN" sz="2400" b="0" i="1" smtClean="0">
                                      <a:latin typeface="Cambria Math" charset="0"/>
                                      <a:ea typeface="Cambria Math" charset="0"/>
                                      <a:cs typeface="Cambria Math" charset="0"/>
                                    </a:rPr>
                                    <m:t>𝑝</m:t>
                                  </m:r>
                                </m:e>
                                <m:sub>
                                  <m:r>
                                    <a:rPr lang="en-US" altLang="zh-CN" sz="2400" b="0" i="1" smtClean="0">
                                      <a:latin typeface="Cambria Math" charset="0"/>
                                      <a:ea typeface="Cambria Math" charset="0"/>
                                      <a:cs typeface="Cambria Math" charset="0"/>
                                    </a:rPr>
                                    <m:t>1</m:t>
                                  </m:r>
                                </m:sub>
                              </m:sSub>
                            </m:den>
                          </m:f>
                        </m:e>
                      </m:func>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90395" y="1366260"/>
                <a:ext cx="3389389" cy="84850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429" y="47872"/>
                <a:ext cx="5466433" cy="584775"/>
              </a:xfrm>
              <a:prstGeom prst="rect">
                <a:avLst/>
              </a:prstGeom>
            </p:spPr>
            <p:txBody>
              <a:bodyPr wrap="none">
                <a:spAutoFit/>
              </a:bodyPr>
              <a:lstStyle/>
              <a:p>
                <a:pPr eaLnBrk="1" hangingPunct="1"/>
                <a:r>
                  <a:rPr lang="en-US" altLang="zh-CN" sz="3200" b="1" dirty="0">
                    <a:solidFill>
                      <a:srgbClr val="FFFF00"/>
                    </a:solidFill>
                  </a:rPr>
                  <a:t>The</a:t>
                </a:r>
                <a:r>
                  <a:rPr lang="zh-CN" altLang="en-US" sz="3200" b="1" dirty="0">
                    <a:solidFill>
                      <a:srgbClr val="FFFF00"/>
                    </a:solidFill>
                  </a:rPr>
                  <a:t> </a:t>
                </a:r>
                <a:r>
                  <a:rPr lang="en-US" altLang="zh-CN" sz="3200" b="1" dirty="0">
                    <a:solidFill>
                      <a:srgbClr val="FFFF00"/>
                    </a:solidFill>
                  </a:rPr>
                  <a:t>thermal wind</a:t>
                </a:r>
                <a:r>
                  <a:rPr lang="zh-CN" altLang="en-US" sz="3200" b="1" dirty="0">
                    <a:solidFill>
                      <a:srgbClr val="FFFF00"/>
                    </a:solidFill>
                  </a:rPr>
                  <a:t> </a:t>
                </a:r>
                <a:r>
                  <a:rPr lang="en-US" altLang="zh-CN" sz="3200" b="1" dirty="0">
                    <a:solidFill>
                      <a:srgbClr val="FFFF00"/>
                    </a:solidFill>
                  </a:rPr>
                  <a:t>vector</a:t>
                </a:r>
                <a:r>
                  <a:rPr lang="zh-CN" altLang="en-US" sz="3200" b="1" dirty="0">
                    <a:solidFill>
                      <a:srgbClr val="FFFF00"/>
                    </a:solidFill>
                  </a:rPr>
                  <a:t> </a:t>
                </a:r>
                <a14:m>
                  <m:oMath xmlns:m="http://schemas.openxmlformats.org/officeDocument/2006/math">
                    <m:sSub>
                      <m:sSubPr>
                        <m:ctrlPr>
                          <a:rPr lang="en-US" altLang="zh-CN" sz="3200" i="1">
                            <a:solidFill>
                              <a:srgbClr val="FFFF00"/>
                            </a:solidFill>
                            <a:latin typeface="Cambria Math" panose="02040503050406030204" pitchFamily="18" charset="0"/>
                            <a:ea typeface="Cambria Math" charset="0"/>
                            <a:cs typeface="Cambria Math" charset="0"/>
                          </a:rPr>
                        </m:ctrlPr>
                      </m:sSubPr>
                      <m:e>
                        <m:r>
                          <a:rPr lang="en-US" altLang="zh-CN" sz="3200" b="1">
                            <a:solidFill>
                              <a:srgbClr val="FFFF00"/>
                            </a:solidFill>
                            <a:latin typeface="Cambria Math" charset="0"/>
                            <a:ea typeface="Cambria Math" charset="0"/>
                            <a:cs typeface="Cambria Math" charset="0"/>
                          </a:rPr>
                          <m:t>𝐕</m:t>
                        </m:r>
                      </m:e>
                      <m:sub>
                        <m:r>
                          <a:rPr lang="en-US" altLang="zh-CN" sz="3200" i="1">
                            <a:solidFill>
                              <a:srgbClr val="FFFF00"/>
                            </a:solidFill>
                            <a:latin typeface="Cambria Math" charset="0"/>
                            <a:ea typeface="Cambria Math" charset="0"/>
                            <a:cs typeface="Cambria Math" charset="0"/>
                          </a:rPr>
                          <m:t>𝑇</m:t>
                        </m:r>
                      </m:sub>
                    </m:sSub>
                  </m:oMath>
                </a14:m>
                <a:endParaRPr lang="en-US" altLang="zh-CN" sz="3200" b="1" dirty="0">
                  <a:solidFill>
                    <a:srgbClr val="FFFF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6429" y="47872"/>
                <a:ext cx="5466433" cy="584775"/>
              </a:xfrm>
              <a:prstGeom prst="rect">
                <a:avLst/>
              </a:prstGeom>
              <a:blipFill rotWithShape="0">
                <a:blip r:embed="rId7"/>
                <a:stretch>
                  <a:fillRect l="-2787" t="-13542" b="-33333"/>
                </a:stretch>
              </a:blipFill>
            </p:spPr>
            <p:txBody>
              <a:bodyPr/>
              <a:lstStyle/>
              <a:p>
                <a:r>
                  <a:rPr lang="en-US">
                    <a:noFill/>
                  </a:rPr>
                  <a:t> </a:t>
                </a:r>
              </a:p>
            </p:txBody>
          </p:sp>
        </mc:Fallback>
      </mc:AlternateContent>
      <p:grpSp>
        <p:nvGrpSpPr>
          <p:cNvPr id="29" name="Group 28"/>
          <p:cNvGrpSpPr/>
          <p:nvPr/>
        </p:nvGrpSpPr>
        <p:grpSpPr>
          <a:xfrm>
            <a:off x="4938543" y="2930752"/>
            <a:ext cx="4057990" cy="2840416"/>
            <a:chOff x="4788917" y="3500059"/>
            <a:chExt cx="4057990" cy="2840416"/>
          </a:xfrm>
        </p:grpSpPr>
        <p:grpSp>
          <p:nvGrpSpPr>
            <p:cNvPr id="23" name="Group 22"/>
            <p:cNvGrpSpPr/>
            <p:nvPr/>
          </p:nvGrpSpPr>
          <p:grpSpPr>
            <a:xfrm>
              <a:off x="4788917" y="3500059"/>
              <a:ext cx="4057990" cy="2840416"/>
              <a:chOff x="4788917" y="3508451"/>
              <a:chExt cx="4057990" cy="2840416"/>
            </a:xfrm>
          </p:grpSpPr>
          <p:cxnSp>
            <p:nvCxnSpPr>
              <p:cNvPr id="10" name="Straight Connector 9"/>
              <p:cNvCxnSpPr/>
              <p:nvPr/>
            </p:nvCxnSpPr>
            <p:spPr bwMode="auto">
              <a:xfrm flipV="1">
                <a:off x="5327038" y="4988787"/>
                <a:ext cx="2959166" cy="136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2" name="Group 21"/>
              <p:cNvGrpSpPr/>
              <p:nvPr/>
            </p:nvGrpSpPr>
            <p:grpSpPr>
              <a:xfrm>
                <a:off x="4788917" y="3508451"/>
                <a:ext cx="4057990" cy="2372531"/>
                <a:chOff x="4788917" y="3468695"/>
                <a:chExt cx="4057990" cy="2372531"/>
              </a:xfrm>
            </p:grpSpPr>
            <p:cxnSp>
              <p:nvCxnSpPr>
                <p:cNvPr id="9" name="Straight Connector 8"/>
                <p:cNvCxnSpPr/>
                <p:nvPr/>
              </p:nvCxnSpPr>
              <p:spPr bwMode="auto">
                <a:xfrm flipV="1">
                  <a:off x="4788917" y="3846055"/>
                  <a:ext cx="3030396" cy="1446422"/>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1" name="Rectangle 10"/>
                    <p:cNvSpPr/>
                    <p:nvPr/>
                  </p:nvSpPr>
                  <p:spPr>
                    <a:xfrm>
                      <a:off x="8455197" y="4672176"/>
                      <a:ext cx="3917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charset="0"/>
                                <a:ea typeface="Cambria Math" charset="0"/>
                                <a:cs typeface="Cambria Math" charset="0"/>
                              </a:rPr>
                              <m:t>𝑇</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455197" y="4672176"/>
                      <a:ext cx="391710"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913125" y="3468695"/>
                      <a:ext cx="9337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charset="0"/>
                                <a:ea typeface="Cambria Math" charset="0"/>
                                <a:cs typeface="Cambria Math" charset="0"/>
                              </a:rPr>
                              <m:t>𝑇</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𝛿</m:t>
                            </m:r>
                            <m:r>
                              <a:rPr lang="en-US" altLang="zh-CN" b="0" i="1" smtClean="0">
                                <a:latin typeface="Cambria Math" charset="0"/>
                                <a:ea typeface="Cambria Math" charset="0"/>
                                <a:cs typeface="Cambria Math" charset="0"/>
                              </a:rPr>
                              <m:t>𝑇</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913125" y="3468695"/>
                      <a:ext cx="933782" cy="369332"/>
                    </a:xfrm>
                    <a:prstGeom prst="rect">
                      <a:avLst/>
                    </a:prstGeom>
                    <a:blipFill rotWithShape="0">
                      <a:blip r:embed="rId9"/>
                      <a:stretch>
                        <a:fillRect/>
                      </a:stretch>
                    </a:blipFill>
                  </p:spPr>
                  <p:txBody>
                    <a:bodyPr/>
                    <a:lstStyle/>
                    <a:p>
                      <a:r>
                        <a:rPr lang="en-US">
                          <a:noFill/>
                        </a:rPr>
                        <a:t> </a:t>
                      </a:r>
                    </a:p>
                  </p:txBody>
                </p:sp>
              </mc:Fallback>
            </mc:AlternateContent>
            <p:sp>
              <p:nvSpPr>
                <p:cNvPr id="15" name="TextBox 14"/>
                <p:cNvSpPr txBox="1"/>
                <p:nvPr/>
              </p:nvSpPr>
              <p:spPr>
                <a:xfrm>
                  <a:off x="6477043" y="3737521"/>
                  <a:ext cx="659155" cy="369332"/>
                </a:xfrm>
                <a:prstGeom prst="rect">
                  <a:avLst/>
                </a:prstGeom>
                <a:noFill/>
              </p:spPr>
              <p:txBody>
                <a:bodyPr wrap="none" rtlCol="0">
                  <a:spAutoFit/>
                </a:bodyPr>
                <a:lstStyle/>
                <a:p>
                  <a:r>
                    <a:rPr lang="en-US" altLang="zh-CN" dirty="0">
                      <a:solidFill>
                        <a:srgbClr val="0000CC"/>
                      </a:solidFill>
                    </a:rPr>
                    <a:t>Cold</a:t>
                  </a:r>
                  <a:endParaRPr lang="en-US" dirty="0">
                    <a:solidFill>
                      <a:srgbClr val="0000CC"/>
                    </a:solidFill>
                  </a:endParaRPr>
                </a:p>
              </p:txBody>
            </p:sp>
            <p:sp>
              <p:nvSpPr>
                <p:cNvPr id="16" name="TextBox 15"/>
                <p:cNvSpPr txBox="1"/>
                <p:nvPr/>
              </p:nvSpPr>
              <p:spPr>
                <a:xfrm>
                  <a:off x="7278612" y="5471894"/>
                  <a:ext cx="791692" cy="369332"/>
                </a:xfrm>
                <a:prstGeom prst="rect">
                  <a:avLst/>
                </a:prstGeom>
                <a:noFill/>
              </p:spPr>
              <p:txBody>
                <a:bodyPr wrap="none" rtlCol="0">
                  <a:spAutoFit/>
                </a:bodyPr>
                <a:lstStyle/>
                <a:p>
                  <a:r>
                    <a:rPr lang="en-US" altLang="zh-CN" dirty="0">
                      <a:solidFill>
                        <a:srgbClr val="FF0000"/>
                      </a:solidFill>
                    </a:rPr>
                    <a:t>Warm</a:t>
                  </a:r>
                  <a:endParaRPr lang="en-US" dirty="0">
                    <a:solidFill>
                      <a:srgbClr val="FF0000"/>
                    </a:solidFill>
                  </a:endParaRPr>
                </a:p>
              </p:txBody>
            </p:sp>
            <p:cxnSp>
              <p:nvCxnSpPr>
                <p:cNvPr id="19" name="Straight Arrow Connector 18"/>
                <p:cNvCxnSpPr/>
                <p:nvPr/>
              </p:nvCxnSpPr>
              <p:spPr bwMode="auto">
                <a:xfrm flipH="1" flipV="1">
                  <a:off x="5722547" y="4584949"/>
                  <a:ext cx="391196" cy="707528"/>
                </a:xfrm>
                <a:prstGeom prst="straightConnector1">
                  <a:avLst/>
                </a:prstGeom>
                <a:solidFill>
                  <a:schemeClr val="accent1"/>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0" name="Rectangle 19"/>
                    <p:cNvSpPr/>
                    <p:nvPr/>
                  </p:nvSpPr>
                  <p:spPr>
                    <a:xfrm>
                      <a:off x="5141142" y="4275252"/>
                      <a:ext cx="69388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charset="0"/>
                                    <a:cs typeface="Cambria Math" charset="0"/>
                                  </a:rPr>
                                </m:ctrlPr>
                              </m:sSubPr>
                              <m:e>
                                <m:r>
                                  <a:rPr lang="en-US" altLang="zh-CN" b="0" i="1" smtClean="0">
                                    <a:latin typeface="Cambria Math" charset="0"/>
                                    <a:ea typeface="Cambria Math" charset="0"/>
                                    <a:cs typeface="Cambria Math" charset="0"/>
                                  </a:rPr>
                                  <m:t>−</m:t>
                                </m:r>
                                <m:r>
                                  <a:rPr lang="en-US" altLang="zh-CN" i="1">
                                    <a:latin typeface="Cambria Math" charset="0"/>
                                    <a:ea typeface="Cambria Math" charset="0"/>
                                    <a:cs typeface="Cambria Math" charset="0"/>
                                  </a:rPr>
                                  <m:t>𝛻</m:t>
                                </m:r>
                              </m:e>
                              <m:sub>
                                <m:r>
                                  <a:rPr lang="en-US" altLang="zh-CN" i="1">
                                    <a:latin typeface="Cambria Math" charset="0"/>
                                    <a:ea typeface="Cambria Math" charset="0"/>
                                    <a:cs typeface="Cambria Math" charset="0"/>
                                  </a:rPr>
                                  <m:t>𝑝</m:t>
                                </m:r>
                              </m:sub>
                            </m:sSub>
                            <m:r>
                              <a:rPr lang="en-US" altLang="zh-CN" i="1">
                                <a:latin typeface="Cambria Math" charset="0"/>
                                <a:ea typeface="Cambria Math" charset="0"/>
                                <a:cs typeface="Cambria Math" charset="0"/>
                              </a:rPr>
                              <m:t>𝑇</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5141142" y="4275252"/>
                      <a:ext cx="693880" cy="400110"/>
                    </a:xfrm>
                    <a:prstGeom prst="rect">
                      <a:avLst/>
                    </a:prstGeom>
                    <a:blipFill rotWithShape="0">
                      <a:blip r:embed="rId10"/>
                      <a:stretch>
                        <a:fillRect b="-1515"/>
                      </a:stretch>
                    </a:blipFill>
                  </p:spPr>
                  <p:txBody>
                    <a:bodyPr/>
                    <a:lstStyle/>
                    <a:p>
                      <a:r>
                        <a:rPr lang="en-US">
                          <a:noFill/>
                        </a:rPr>
                        <a:t> </a:t>
                      </a:r>
                    </a:p>
                  </p:txBody>
                </p:sp>
              </mc:Fallback>
            </mc:AlternateContent>
          </p:grpSp>
        </p:grpSp>
        <p:cxnSp>
          <p:nvCxnSpPr>
            <p:cNvPr id="25" name="Straight Arrow Connector 24"/>
            <p:cNvCxnSpPr/>
            <p:nvPr/>
          </p:nvCxnSpPr>
          <p:spPr bwMode="auto">
            <a:xfrm flipV="1">
              <a:off x="6113743" y="4877111"/>
              <a:ext cx="853795" cy="44673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Rectangle 27"/>
                <p:cNvSpPr/>
                <p:nvPr/>
              </p:nvSpPr>
              <p:spPr>
                <a:xfrm>
                  <a:off x="6726031" y="4716413"/>
                  <a:ext cx="100029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b="1">
                                <a:latin typeface="Cambria Math" charset="0"/>
                                <a:ea typeface="Cambria Math" charset="0"/>
                                <a:cs typeface="Cambria Math" charset="0"/>
                              </a:rPr>
                              <m:t>𝐕</m:t>
                            </m:r>
                          </m:e>
                          <m:sub>
                            <m:r>
                              <a:rPr lang="en-US" altLang="zh-CN" i="1">
                                <a:latin typeface="Cambria Math" charset="0"/>
                                <a:ea typeface="Cambria Math" charset="0"/>
                                <a:cs typeface="Cambria Math" charset="0"/>
                              </a:rPr>
                              <m:t>𝑇</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6726031" y="4716413"/>
                  <a:ext cx="1000297" cy="369332"/>
                </a:xfrm>
                <a:prstGeom prst="rect">
                  <a:avLst/>
                </a:prstGeom>
                <a:blipFill rotWithShape="0">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287883956"/>
      </p:ext>
    </p:extLst>
  </p:cSld>
  <p:clrMapOvr>
    <a:masterClrMapping/>
  </p:clrMapOvr>
  <p:transition advTm="19288"/>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849458" y="4430666"/>
                <a:ext cx="3896644" cy="1217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ea typeface="Cambria Math" charset="0"/>
                              <a:cs typeface="Cambria Math" charset="0"/>
                            </a:rPr>
                          </m:ctrlPr>
                        </m:sSubPr>
                        <m:e>
                          <m:r>
                            <a:rPr lang="en-US" altLang="zh-CN" sz="2800" b="1">
                              <a:latin typeface="Cambria Math" charset="0"/>
                              <a:ea typeface="Cambria Math" charset="0"/>
                              <a:cs typeface="Cambria Math" charset="0"/>
                            </a:rPr>
                            <m:t>𝐕</m:t>
                          </m:r>
                        </m:e>
                        <m:sub>
                          <m:r>
                            <a:rPr lang="en-US" altLang="zh-CN" sz="2800" b="0" i="1" smtClean="0">
                              <a:latin typeface="Cambria Math" charset="0"/>
                              <a:ea typeface="Cambria Math" charset="0"/>
                              <a:cs typeface="Cambria Math" charset="0"/>
                            </a:rPr>
                            <m:t>𝑇</m:t>
                          </m:r>
                        </m:sub>
                      </m:sSub>
                      <m:r>
                        <a:rPr lang="en-US" altLang="zh-CN" sz="2800" i="1">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a:rPr lang="en-US" altLang="zh-CN" sz="2800" b="1">
                              <a:latin typeface="Cambria Math" charset="0"/>
                              <a:ea typeface="Cambria Math" charset="0"/>
                              <a:cs typeface="Cambria Math" charset="0"/>
                            </a:rPr>
                            <m:t>𝐕</m:t>
                          </m:r>
                        </m:e>
                        <m:sub>
                          <m:r>
                            <a:rPr lang="en-US" altLang="zh-CN" sz="2800" i="1">
                              <a:latin typeface="Cambria Math" charset="0"/>
                              <a:ea typeface="Cambria Math" charset="0"/>
                              <a:cs typeface="Cambria Math" charset="0"/>
                            </a:rPr>
                            <m:t>𝑔</m:t>
                          </m:r>
                        </m:sub>
                      </m:sSub>
                      <m:d>
                        <m:dPr>
                          <m:ctrlPr>
                            <a:rPr lang="en-US" altLang="zh-CN" sz="2800" b="0" i="1" smtClean="0">
                              <a:latin typeface="Cambria Math" panose="02040503050406030204" pitchFamily="18" charset="0"/>
                              <a:ea typeface="Cambria Math" charset="0"/>
                              <a:cs typeface="Cambria Math" charset="0"/>
                            </a:rPr>
                          </m:ctrlPr>
                        </m:dPr>
                        <m:e>
                          <m:sSub>
                            <m:sSubPr>
                              <m:ctrlPr>
                                <a:rPr lang="en-US" altLang="zh-CN" sz="2800" b="0" i="1" smtClean="0">
                                  <a:latin typeface="Cambria Math" panose="02040503050406030204" pitchFamily="18" charset="0"/>
                                  <a:ea typeface="Cambria Math" charset="0"/>
                                  <a:cs typeface="Cambria Math" charset="0"/>
                                </a:rPr>
                              </m:ctrlPr>
                            </m:sSubPr>
                            <m:e>
                              <m:r>
                                <a:rPr lang="en-US" altLang="zh-CN" sz="2800" b="0" i="1" smtClean="0">
                                  <a:latin typeface="Cambria Math" charset="0"/>
                                  <a:ea typeface="Cambria Math" charset="0"/>
                                  <a:cs typeface="Cambria Math" charset="0"/>
                                </a:rPr>
                                <m:t>𝑝</m:t>
                              </m:r>
                            </m:e>
                            <m:sub>
                              <m:r>
                                <a:rPr lang="en-US" altLang="zh-CN" sz="2800" b="0" i="1" smtClean="0">
                                  <a:latin typeface="Cambria Math" charset="0"/>
                                  <a:ea typeface="Cambria Math" charset="0"/>
                                  <a:cs typeface="Cambria Math" charset="0"/>
                                </a:rPr>
                                <m:t>1</m:t>
                              </m:r>
                            </m:sub>
                          </m:sSub>
                        </m:e>
                      </m:d>
                      <m:r>
                        <a:rPr lang="en-US" altLang="zh-CN" sz="2800" b="0" i="1" smtClean="0">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a:rPr lang="en-US" altLang="zh-CN" sz="2800" b="1">
                              <a:latin typeface="Cambria Math" charset="0"/>
                              <a:ea typeface="Cambria Math" charset="0"/>
                              <a:cs typeface="Cambria Math" charset="0"/>
                            </a:rPr>
                            <m:t>𝐕</m:t>
                          </m:r>
                        </m:e>
                        <m:sub>
                          <m:r>
                            <a:rPr lang="en-US" altLang="zh-CN" sz="2800" i="1">
                              <a:latin typeface="Cambria Math" charset="0"/>
                              <a:ea typeface="Cambria Math" charset="0"/>
                              <a:cs typeface="Cambria Math" charset="0"/>
                            </a:rPr>
                            <m:t>𝑔</m:t>
                          </m:r>
                        </m:sub>
                      </m:sSub>
                      <m:d>
                        <m:dPr>
                          <m:ctrlPr>
                            <a:rPr lang="en-US" altLang="zh-CN" sz="2800" i="1">
                              <a:latin typeface="Cambria Math" panose="02040503050406030204" pitchFamily="18" charset="0"/>
                              <a:ea typeface="Cambria Math" charset="0"/>
                              <a:cs typeface="Cambria Math" charset="0"/>
                            </a:rPr>
                          </m:ctrlPr>
                        </m:dPr>
                        <m:e>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b="0" i="1" smtClean="0">
                                  <a:latin typeface="Cambria Math" charset="0"/>
                                  <a:ea typeface="Cambria Math" charset="0"/>
                                  <a:cs typeface="Cambria Math" charset="0"/>
                                </a:rPr>
                                <m:t>0</m:t>
                              </m:r>
                            </m:sub>
                          </m:sSub>
                        </m:e>
                      </m:d>
                    </m:oMath>
                  </m:oMathPara>
                </a14:m>
                <a:endParaRPr lang="en-US" altLang="zh-CN" sz="2800" i="1" dirty="0">
                  <a:latin typeface="Cambria Math" charset="0"/>
                  <a:ea typeface="Cambria Math" charset="0"/>
                  <a:cs typeface="Cambria Math" charset="0"/>
                </a:endParaRPr>
              </a:p>
              <a:p>
                <a:r>
                  <a:rPr lang="zh-CN" altLang="en-US" sz="2800" dirty="0">
                    <a:ea typeface="Cambria Math" charset="0"/>
                    <a:cs typeface="Cambria Math" charset="0"/>
                  </a:rPr>
                  <a:t>       </a:t>
                </a:r>
                <a14:m>
                  <m:oMath xmlns:m="http://schemas.openxmlformats.org/officeDocument/2006/math">
                    <m:r>
                      <a:rPr lang="en-US" altLang="zh-CN" sz="2800" i="1">
                        <a:latin typeface="Cambria Math" charset="0"/>
                        <a:ea typeface="Cambria Math" charset="0"/>
                        <a:cs typeface="Cambria Math" charset="0"/>
                      </a:rPr>
                      <m:t>=</m:t>
                    </m:r>
                    <m:f>
                      <m:fPr>
                        <m:ctrlPr>
                          <a:rPr lang="en-US" altLang="zh-CN" sz="2800" i="1">
                            <a:latin typeface="Cambria Math" panose="02040503050406030204" pitchFamily="18" charset="0"/>
                            <a:ea typeface="Cambria Math" charset="0"/>
                            <a:cs typeface="Cambria Math" charset="0"/>
                          </a:rPr>
                        </m:ctrlPr>
                      </m:fPr>
                      <m:num>
                        <m:r>
                          <a:rPr lang="en-US" altLang="zh-CN" sz="2800" i="1">
                            <a:latin typeface="Cambria Math" charset="0"/>
                            <a:ea typeface="Cambria Math" charset="0"/>
                            <a:cs typeface="Cambria Math" charset="0"/>
                          </a:rPr>
                          <m:t>1</m:t>
                        </m:r>
                      </m:num>
                      <m:den>
                        <m:r>
                          <a:rPr lang="en-US" altLang="zh-CN" sz="2800" i="1">
                            <a:latin typeface="Cambria Math" charset="0"/>
                            <a:ea typeface="Cambria Math" charset="0"/>
                            <a:cs typeface="Cambria Math" charset="0"/>
                          </a:rPr>
                          <m:t>𝑓</m:t>
                        </m:r>
                      </m:den>
                    </m:f>
                    <m:r>
                      <a:rPr lang="en-US" altLang="zh-CN" sz="2800" b="1">
                        <a:latin typeface="Cambria Math" charset="0"/>
                        <a:ea typeface="Cambria Math" charset="0"/>
                        <a:cs typeface="Cambria Math" charset="0"/>
                      </a:rPr>
                      <m:t>𝐤</m:t>
                    </m:r>
                    <m:r>
                      <a:rPr lang="en-US" altLang="zh-CN" sz="2800" i="1">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m:t>
                        </m:r>
                      </m:e>
                      <m:sub>
                        <m:r>
                          <a:rPr lang="en-US" altLang="zh-CN" sz="2800" i="1">
                            <a:latin typeface="Cambria Math" charset="0"/>
                            <a:ea typeface="Cambria Math" charset="0"/>
                            <a:cs typeface="Cambria Math" charset="0"/>
                          </a:rPr>
                          <m:t>𝑝</m:t>
                        </m:r>
                      </m:sub>
                    </m:sSub>
                    <m:d>
                      <m:dPr>
                        <m:ctrlPr>
                          <a:rPr lang="mr-IN" altLang="zh-CN" sz="2800" i="1" smtClean="0">
                            <a:latin typeface="Cambria Math" panose="02040503050406030204" pitchFamily="18" charset="0"/>
                            <a:ea typeface="Cambria Math" charset="0"/>
                            <a:cs typeface="Cambria Math" charset="0"/>
                          </a:rPr>
                        </m:ctrlPr>
                      </m:dPr>
                      <m:e>
                        <m:sSub>
                          <m:sSubPr>
                            <m:ctrlPr>
                              <a:rPr lang="en-US" altLang="zh-CN" sz="2800" i="1">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i="1">
                                <a:latin typeface="Cambria Math" charset="0"/>
                                <a:ea typeface="Cambria Math" charset="0"/>
                                <a:cs typeface="Cambria Math" charset="0"/>
                              </a:rPr>
                              <m:t>1</m:t>
                            </m:r>
                          </m:sub>
                        </m:sSub>
                        <m:r>
                          <a:rPr lang="en-US" altLang="zh-CN" sz="2800" b="0" i="1" smtClean="0">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b="0" i="1" smtClean="0">
                                <a:latin typeface="Cambria Math" charset="0"/>
                                <a:ea typeface="Cambria Math" charset="0"/>
                                <a:cs typeface="Cambria Math" charset="0"/>
                              </a:rPr>
                              <m:t>0</m:t>
                            </m:r>
                          </m:sub>
                        </m:sSub>
                      </m:e>
                    </m:d>
                  </m:oMath>
                </a14:m>
                <a:endParaRPr lang="en-US" altLang="zh-CN" sz="2800" dirty="0"/>
              </a:p>
            </p:txBody>
          </p:sp>
        </mc:Choice>
        <mc:Fallback xmlns="">
          <p:sp>
            <p:nvSpPr>
              <p:cNvPr id="7" name="Rectangle 6"/>
              <p:cNvSpPr>
                <a:spLocks noRot="1" noChangeAspect="1" noMove="1" noResize="1" noEditPoints="1" noAdjustHandles="1" noChangeArrowheads="1" noChangeShapeType="1" noTextEdit="1"/>
              </p:cNvSpPr>
              <p:nvPr/>
            </p:nvSpPr>
            <p:spPr>
              <a:xfrm>
                <a:off x="849458" y="4430666"/>
                <a:ext cx="3896644" cy="12175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2839" y="133268"/>
                <a:ext cx="6664699" cy="523220"/>
              </a:xfrm>
              <a:prstGeom prst="rect">
                <a:avLst/>
              </a:prstGeom>
            </p:spPr>
            <p:txBody>
              <a:bodyPr wrap="square">
                <a:spAutoFit/>
              </a:bodyPr>
              <a:lstStyle/>
              <a:p>
                <a:pPr eaLnBrk="1" hangingPunct="1"/>
                <a:r>
                  <a:rPr lang="en-US" altLang="zh-CN" sz="2800" b="1" dirty="0">
                    <a:solidFill>
                      <a:srgbClr val="FFFF00"/>
                    </a:solidFill>
                  </a:rPr>
                  <a:t>The</a:t>
                </a:r>
                <a:r>
                  <a:rPr lang="zh-CN" altLang="en-US" sz="2800" b="1" dirty="0">
                    <a:solidFill>
                      <a:srgbClr val="FFFF00"/>
                    </a:solidFill>
                  </a:rPr>
                  <a:t> </a:t>
                </a:r>
                <a:r>
                  <a:rPr lang="en-US" altLang="zh-CN" sz="2800" b="1" dirty="0">
                    <a:solidFill>
                      <a:srgbClr val="FFFF00"/>
                    </a:solidFill>
                  </a:rPr>
                  <a:t>thermal wind</a:t>
                </a:r>
                <a:r>
                  <a:rPr lang="zh-CN" altLang="en-US" sz="2800" b="1" dirty="0">
                    <a:solidFill>
                      <a:srgbClr val="FFFF00"/>
                    </a:solidFill>
                  </a:rPr>
                  <a:t> </a:t>
                </a:r>
                <a:r>
                  <a:rPr lang="en-US" altLang="zh-CN" sz="2800" b="1" dirty="0">
                    <a:solidFill>
                      <a:srgbClr val="FFFF00"/>
                    </a:solidFill>
                  </a:rPr>
                  <a:t>vector</a:t>
                </a:r>
                <a:r>
                  <a:rPr lang="zh-CN" altLang="en-US" sz="2800" b="1" dirty="0">
                    <a:solidFill>
                      <a:srgbClr val="FFFF00"/>
                    </a:solidFill>
                  </a:rPr>
                  <a:t> </a:t>
                </a:r>
                <a14:m>
                  <m:oMath xmlns:m="http://schemas.openxmlformats.org/officeDocument/2006/math">
                    <m:sSub>
                      <m:sSubPr>
                        <m:ctrlPr>
                          <a:rPr lang="en-US" altLang="zh-CN" sz="2800" i="1" smtClean="0">
                            <a:solidFill>
                              <a:srgbClr val="FFFF00"/>
                            </a:solidFill>
                            <a:latin typeface="Cambria Math" panose="02040503050406030204" pitchFamily="18" charset="0"/>
                            <a:ea typeface="Cambria Math" charset="0"/>
                            <a:cs typeface="Cambria Math" charset="0"/>
                          </a:rPr>
                        </m:ctrlPr>
                      </m:sSubPr>
                      <m:e>
                        <m:r>
                          <a:rPr lang="en-US" altLang="zh-CN" sz="2800" b="1">
                            <a:solidFill>
                              <a:srgbClr val="FFFF00"/>
                            </a:solidFill>
                            <a:latin typeface="Cambria Math" charset="0"/>
                            <a:ea typeface="Cambria Math" charset="0"/>
                            <a:cs typeface="Cambria Math" charset="0"/>
                          </a:rPr>
                          <m:t>𝐕</m:t>
                        </m:r>
                      </m:e>
                      <m:sub>
                        <m:r>
                          <a:rPr lang="en-US" altLang="zh-CN" sz="2800" i="1">
                            <a:solidFill>
                              <a:srgbClr val="FFFF00"/>
                            </a:solidFill>
                            <a:latin typeface="Cambria Math" charset="0"/>
                            <a:ea typeface="Cambria Math" charset="0"/>
                            <a:cs typeface="Cambria Math" charset="0"/>
                          </a:rPr>
                          <m:t>𝑇</m:t>
                        </m:r>
                      </m:sub>
                    </m:sSub>
                  </m:oMath>
                </a14:m>
                <a:endParaRPr lang="en-US" altLang="zh-CN" sz="2800" b="1" dirty="0">
                  <a:solidFill>
                    <a:srgbClr val="FFFF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2839" y="133268"/>
                <a:ext cx="6664699" cy="523220"/>
              </a:xfrm>
              <a:prstGeom prst="rect">
                <a:avLst/>
              </a:prstGeom>
              <a:blipFill rotWithShape="0">
                <a:blip r:embed="rId4"/>
                <a:stretch>
                  <a:fillRect l="-1921" t="-12791" b="-31395"/>
                </a:stretch>
              </a:blipFill>
            </p:spPr>
            <p:txBody>
              <a:bodyPr/>
              <a:lstStyle/>
              <a:p>
                <a:r>
                  <a:rPr lang="en-US">
                    <a:noFill/>
                  </a:rPr>
                  <a:t> </a:t>
                </a:r>
              </a:p>
            </p:txBody>
          </p:sp>
        </mc:Fallback>
      </mc:AlternateContent>
      <p:sp>
        <p:nvSpPr>
          <p:cNvPr id="13" name="Rectangle 12"/>
          <p:cNvSpPr/>
          <p:nvPr/>
        </p:nvSpPr>
        <p:spPr>
          <a:xfrm>
            <a:off x="520804" y="3204245"/>
            <a:ext cx="7789642" cy="954107"/>
          </a:xfrm>
          <a:prstGeom prst="rect">
            <a:avLst/>
          </a:prstGeom>
        </p:spPr>
        <p:txBody>
          <a:bodyPr wrap="square">
            <a:spAutoFit/>
          </a:bodyPr>
          <a:lstStyle/>
          <a:p>
            <a:pPr defTabSz="912114" hangingPunct="1">
              <a:spcBef>
                <a:spcPts val="0"/>
              </a:spcBef>
            </a:pPr>
            <a:r>
              <a:rPr lang="en-US" altLang="zh-CN" sz="2800" dirty="0">
                <a:latin typeface="Calibri"/>
                <a:ea typeface=""/>
                <a:cs typeface=""/>
              </a:rPr>
              <a:t>So,</a:t>
            </a:r>
            <a:r>
              <a:rPr lang="zh-CN" altLang="en-US" sz="2800" dirty="0">
                <a:latin typeface="Calibri"/>
                <a:ea typeface=""/>
                <a:cs typeface=""/>
              </a:rPr>
              <a:t> </a:t>
            </a:r>
            <a:r>
              <a:rPr lang="en-US" altLang="zh-CN" sz="2800" dirty="0">
                <a:latin typeface="Calibri"/>
                <a:ea typeface=""/>
                <a:cs typeface=""/>
              </a:rPr>
              <a:t>the</a:t>
            </a:r>
            <a:r>
              <a:rPr lang="zh-CN" altLang="en-US" sz="2800" dirty="0">
                <a:latin typeface="Calibri"/>
                <a:ea typeface=""/>
                <a:cs typeface=""/>
              </a:rPr>
              <a:t> </a:t>
            </a:r>
            <a:r>
              <a:rPr lang="en-US" altLang="zh-CN" sz="2800" dirty="0">
                <a:latin typeface="Calibri"/>
                <a:ea typeface=""/>
                <a:cs typeface=""/>
              </a:rPr>
              <a:t>thermal</a:t>
            </a:r>
            <a:r>
              <a:rPr lang="zh-CN" altLang="en-US" sz="2800" dirty="0">
                <a:latin typeface="Calibri"/>
                <a:ea typeface=""/>
                <a:cs typeface=""/>
              </a:rPr>
              <a:t> </a:t>
            </a:r>
            <a:r>
              <a:rPr lang="en-US" altLang="zh-CN" sz="2800" dirty="0">
                <a:latin typeface="Calibri"/>
                <a:ea typeface=""/>
                <a:cs typeface=""/>
              </a:rPr>
              <a:t>wind</a:t>
            </a:r>
            <a:r>
              <a:rPr lang="zh-CN" altLang="en-US" sz="2800" dirty="0">
                <a:latin typeface="Calibri"/>
                <a:ea typeface=""/>
                <a:cs typeface=""/>
              </a:rPr>
              <a:t> </a:t>
            </a:r>
            <a:r>
              <a:rPr lang="en-US" altLang="zh-CN" sz="2800" dirty="0">
                <a:latin typeface="Calibri"/>
                <a:ea typeface=""/>
                <a:cs typeface=""/>
              </a:rPr>
              <a:t>in</a:t>
            </a:r>
            <a:r>
              <a:rPr lang="zh-CN" altLang="en-US" sz="2800" dirty="0">
                <a:latin typeface="Calibri"/>
                <a:ea typeface=""/>
                <a:cs typeface=""/>
              </a:rPr>
              <a:t> </a:t>
            </a:r>
            <a:r>
              <a:rPr lang="en-US" altLang="zh-CN" sz="2800" dirty="0">
                <a:latin typeface="Calibri"/>
                <a:ea typeface=""/>
                <a:cs typeface=""/>
              </a:rPr>
              <a:t>terms</a:t>
            </a:r>
            <a:r>
              <a:rPr lang="zh-CN" altLang="en-US" sz="2800" dirty="0">
                <a:latin typeface="Calibri"/>
                <a:ea typeface=""/>
                <a:cs typeface=""/>
              </a:rPr>
              <a:t> </a:t>
            </a:r>
            <a:r>
              <a:rPr lang="en-US" altLang="zh-CN" sz="2800" dirty="0">
                <a:latin typeface="Calibri"/>
                <a:ea typeface=""/>
                <a:cs typeface=""/>
              </a:rPr>
              <a:t>of</a:t>
            </a:r>
            <a:r>
              <a:rPr lang="zh-CN" altLang="en-US" sz="2800" dirty="0">
                <a:latin typeface="Calibri"/>
                <a:ea typeface=""/>
                <a:cs typeface=""/>
              </a:rPr>
              <a:t> </a:t>
            </a:r>
            <a:r>
              <a:rPr lang="en-US" altLang="zh-CN" sz="2800" dirty="0">
                <a:latin typeface="Calibri"/>
                <a:ea typeface=""/>
                <a:cs typeface=""/>
              </a:rPr>
              <a:t>horizontal</a:t>
            </a:r>
            <a:r>
              <a:rPr lang="zh-CN" altLang="en-US" sz="2800" dirty="0">
                <a:latin typeface="Calibri"/>
                <a:ea typeface=""/>
                <a:cs typeface=""/>
              </a:rPr>
              <a:t> </a:t>
            </a:r>
            <a:r>
              <a:rPr lang="en-US" altLang="zh-CN" sz="2800" dirty="0">
                <a:latin typeface="Calibri"/>
                <a:ea typeface=""/>
                <a:cs typeface=""/>
              </a:rPr>
              <a:t>gradient</a:t>
            </a:r>
            <a:r>
              <a:rPr lang="zh-CN" altLang="en-US" sz="2800" dirty="0">
                <a:latin typeface="Calibri"/>
                <a:ea typeface=""/>
                <a:cs typeface=""/>
              </a:rPr>
              <a:t> </a:t>
            </a:r>
            <a:r>
              <a:rPr lang="en-US" altLang="zh-CN" sz="2800" dirty="0">
                <a:latin typeface="Calibri"/>
                <a:ea typeface=""/>
                <a:cs typeface=""/>
              </a:rPr>
              <a:t>of</a:t>
            </a:r>
            <a:r>
              <a:rPr lang="zh-CN" altLang="en-US" sz="2800" dirty="0">
                <a:latin typeface="Calibri"/>
                <a:ea typeface=""/>
                <a:cs typeface=""/>
              </a:rPr>
              <a:t> </a:t>
            </a:r>
            <a:r>
              <a:rPr lang="en-US" altLang="zh-CN" sz="2800" dirty="0">
                <a:latin typeface="Calibri"/>
                <a:ea typeface=""/>
                <a:cs typeface=""/>
              </a:rPr>
              <a:t>thickness</a:t>
            </a:r>
            <a:endParaRPr lang="en-US" sz="2800" dirty="0">
              <a:latin typeface="Calibri"/>
              <a:ea typeface=""/>
              <a:cs typeface=""/>
            </a:endParaRPr>
          </a:p>
        </p:txBody>
      </p:sp>
      <mc:AlternateContent xmlns:mc="http://schemas.openxmlformats.org/markup-compatibility/2006" xmlns:a14="http://schemas.microsoft.com/office/drawing/2010/main">
        <mc:Choice Requires="a14">
          <p:sp>
            <p:nvSpPr>
              <p:cNvPr id="16" name="Rectangle 15"/>
              <p:cNvSpPr/>
              <p:nvPr/>
            </p:nvSpPr>
            <p:spPr>
              <a:xfrm>
                <a:off x="5262673" y="4138461"/>
                <a:ext cx="3308598" cy="859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charset="0"/>
                              <a:cs typeface="Cambria Math" charset="0"/>
                            </a:rPr>
                          </m:ctrlPr>
                        </m:sSubPr>
                        <m:e>
                          <m:r>
                            <a:rPr lang="en-US" altLang="zh-CN" sz="2400" b="0" i="1" smtClean="0">
                              <a:latin typeface="Cambria Math" charset="0"/>
                              <a:ea typeface="Cambria Math" charset="0"/>
                              <a:cs typeface="Cambria Math" charset="0"/>
                            </a:rPr>
                            <m:t>𝑢</m:t>
                          </m:r>
                        </m:e>
                        <m:sub>
                          <m:r>
                            <a:rPr lang="en-US" altLang="zh-CN" sz="2400" b="0" i="1" smtClean="0">
                              <a:latin typeface="Cambria Math" charset="0"/>
                              <a:ea typeface="Cambria Math" charset="0"/>
                              <a:cs typeface="Cambria Math" charset="0"/>
                            </a:rPr>
                            <m:t>𝑇</m:t>
                          </m:r>
                        </m:sub>
                      </m:sSub>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b="0" i="1" smtClean="0">
                              <a:latin typeface="Cambria Math" charset="0"/>
                              <a:ea typeface="Cambria Math" charset="0"/>
                              <a:cs typeface="Cambria Math" charset="0"/>
                            </a:rPr>
                            <m:t>1</m:t>
                          </m:r>
                        </m:num>
                        <m:den>
                          <m:r>
                            <a:rPr lang="en-US" altLang="zh-CN" sz="2400" i="1">
                              <a:latin typeface="Cambria Math" charset="0"/>
                              <a:ea typeface="Cambria Math" charset="0"/>
                              <a:cs typeface="Cambria Math" charset="0"/>
                            </a:rPr>
                            <m:t>𝑓</m:t>
                          </m:r>
                        </m:den>
                      </m:f>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num>
                        <m:den>
                          <m:r>
                            <a:rPr lang="en-US" altLang="zh-CN" sz="2400" i="1">
                              <a:latin typeface="Cambria Math" charset="0"/>
                              <a:ea typeface="Cambria Math" charset="0"/>
                              <a:cs typeface="Cambria Math" charset="0"/>
                            </a:rPr>
                            <m:t>𝜕</m:t>
                          </m:r>
                          <m:r>
                            <a:rPr lang="en-US" altLang="zh-CN" sz="2400" i="1">
                              <a:latin typeface="Cambria Math" charset="0"/>
                              <a:ea typeface="Cambria Math" charset="0"/>
                              <a:cs typeface="Cambria Math" charset="0"/>
                            </a:rPr>
                            <m:t>𝑦</m:t>
                          </m:r>
                        </m:den>
                      </m:f>
                      <m:d>
                        <m:dPr>
                          <m:ctrlPr>
                            <a:rPr lang="en-US" altLang="zh-CN" sz="2400" i="1">
                              <a:latin typeface="Cambria Math" panose="02040503050406030204" pitchFamily="18" charset="0"/>
                              <a:ea typeface="Cambria Math" charset="0"/>
                              <a:cs typeface="Cambria Math" charset="0"/>
                            </a:rPr>
                          </m:ctrlPr>
                        </m:dPr>
                        <m:e>
                          <m:sSub>
                            <m:sSubPr>
                              <m:ctrlPr>
                                <a:rPr lang="en-US" altLang="zh-CN" sz="2400" i="1">
                                  <a:latin typeface="Cambria Math" panose="02040503050406030204" pitchFamily="18" charset="0"/>
                                  <a:ea typeface="Cambria Math" charset="0"/>
                                  <a:cs typeface="Cambria Math" charset="0"/>
                                </a:rPr>
                              </m:ctrlPr>
                            </m:sSubPr>
                            <m:e>
                              <m:r>
                                <m:rPr>
                                  <m:sty m:val="p"/>
                                </m:rPr>
                                <a:rPr lang="el-GR" altLang="zh-CN" sz="2400" i="1">
                                  <a:latin typeface="Cambria Math" charset="0"/>
                                  <a:ea typeface="Cambria Math" charset="0"/>
                                  <a:cs typeface="Cambria Math" charset="0"/>
                                </a:rPr>
                                <m:t>Φ</m:t>
                              </m:r>
                            </m:e>
                            <m:sub>
                              <m:r>
                                <a:rPr lang="en-US" altLang="zh-CN" sz="2400" i="1">
                                  <a:latin typeface="Cambria Math" charset="0"/>
                                  <a:ea typeface="Cambria Math" charset="0"/>
                                  <a:cs typeface="Cambria Math" charset="0"/>
                                </a:rPr>
                                <m:t>1</m:t>
                              </m:r>
                            </m:sub>
                          </m:sSub>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m:rPr>
                                  <m:sty m:val="p"/>
                                </m:rPr>
                                <a:rPr lang="el-GR" altLang="zh-CN" sz="2400" i="1">
                                  <a:latin typeface="Cambria Math" charset="0"/>
                                  <a:ea typeface="Cambria Math" charset="0"/>
                                  <a:cs typeface="Cambria Math" charset="0"/>
                                </a:rPr>
                                <m:t>Φ</m:t>
                              </m:r>
                            </m:e>
                            <m:sub>
                              <m:r>
                                <a:rPr lang="en-US" altLang="zh-CN" sz="2400" i="1">
                                  <a:latin typeface="Cambria Math" charset="0"/>
                                  <a:ea typeface="Cambria Math" charset="0"/>
                                  <a:cs typeface="Cambria Math" charset="0"/>
                                </a:rPr>
                                <m:t>0</m:t>
                              </m:r>
                            </m:sub>
                          </m:sSub>
                        </m:e>
                      </m:d>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5262673" y="4138461"/>
                <a:ext cx="3308598" cy="85933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262673" y="5083195"/>
                <a:ext cx="3011465" cy="859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charset="0"/>
                              <a:cs typeface="Cambria Math" charset="0"/>
                            </a:rPr>
                          </m:ctrlPr>
                        </m:sSubPr>
                        <m:e>
                          <m:r>
                            <a:rPr lang="en-US" altLang="zh-CN" sz="2400" b="0" i="1" smtClean="0">
                              <a:latin typeface="Cambria Math" charset="0"/>
                              <a:ea typeface="Cambria Math" charset="0"/>
                              <a:cs typeface="Cambria Math" charset="0"/>
                            </a:rPr>
                            <m:t>𝑣</m:t>
                          </m:r>
                        </m:e>
                        <m:sub>
                          <m:r>
                            <a:rPr lang="en-US" altLang="zh-CN" sz="2400" i="1">
                              <a:latin typeface="Cambria Math" charset="0"/>
                              <a:ea typeface="Cambria Math" charset="0"/>
                              <a:cs typeface="Cambria Math" charset="0"/>
                            </a:rPr>
                            <m:t>𝑇</m:t>
                          </m:r>
                        </m:sub>
                      </m:sSub>
                      <m:r>
                        <a:rPr lang="en-US" altLang="zh-CN" sz="2400" i="1">
                          <a:latin typeface="Cambria Math" charset="0"/>
                          <a:ea typeface="Cambria Math" charset="0"/>
                          <a:cs typeface="Cambria Math" charset="0"/>
                        </a:rPr>
                        <m:t>=</m:t>
                      </m:r>
                      <m:f>
                        <m:fPr>
                          <m:ctrlPr>
                            <a:rPr lang="en-US" altLang="zh-CN" sz="2400" i="1">
                              <a:latin typeface="Cambria Math" panose="02040503050406030204" pitchFamily="18" charset="0"/>
                              <a:ea typeface="Cambria Math" charset="0"/>
                              <a:cs typeface="Cambria Math" charset="0"/>
                            </a:rPr>
                          </m:ctrlPr>
                        </m:fPr>
                        <m:num>
                          <m:r>
                            <a:rPr lang="en-US" altLang="zh-CN" sz="2400" b="0" i="1" smtClean="0">
                              <a:latin typeface="Cambria Math" charset="0"/>
                              <a:ea typeface="Cambria Math" charset="0"/>
                              <a:cs typeface="Cambria Math" charset="0"/>
                            </a:rPr>
                            <m:t>1</m:t>
                          </m:r>
                        </m:num>
                        <m:den>
                          <m:r>
                            <a:rPr lang="en-US" altLang="zh-CN" sz="2400" i="1">
                              <a:latin typeface="Cambria Math" charset="0"/>
                              <a:ea typeface="Cambria Math" charset="0"/>
                              <a:cs typeface="Cambria Math" charset="0"/>
                            </a:rPr>
                            <m:t>𝑓</m:t>
                          </m:r>
                        </m:den>
                      </m:f>
                      <m:f>
                        <m:fPr>
                          <m:ctrlPr>
                            <a:rPr lang="en-US" altLang="zh-CN" sz="2400" i="1">
                              <a:latin typeface="Cambria Math" panose="02040503050406030204" pitchFamily="18" charset="0"/>
                              <a:ea typeface="Cambria Math" charset="0"/>
                              <a:cs typeface="Cambria Math" charset="0"/>
                            </a:rPr>
                          </m:ctrlPr>
                        </m:fPr>
                        <m:num>
                          <m:r>
                            <a:rPr lang="en-US" altLang="zh-CN" sz="2400" i="1">
                              <a:latin typeface="Cambria Math" charset="0"/>
                              <a:ea typeface="Cambria Math" charset="0"/>
                              <a:cs typeface="Cambria Math" charset="0"/>
                            </a:rPr>
                            <m:t>𝜕</m:t>
                          </m:r>
                        </m:num>
                        <m:den>
                          <m:r>
                            <a:rPr lang="en-US" altLang="zh-CN" sz="2400" i="1">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𝑥</m:t>
                          </m:r>
                        </m:den>
                      </m:f>
                      <m:d>
                        <m:dPr>
                          <m:ctrlPr>
                            <a:rPr lang="en-US" altLang="zh-CN" sz="2400" i="1">
                              <a:latin typeface="Cambria Math" panose="02040503050406030204" pitchFamily="18" charset="0"/>
                              <a:ea typeface="Cambria Math" charset="0"/>
                              <a:cs typeface="Cambria Math" charset="0"/>
                            </a:rPr>
                          </m:ctrlPr>
                        </m:dPr>
                        <m:e>
                          <m:sSub>
                            <m:sSubPr>
                              <m:ctrlPr>
                                <a:rPr lang="en-US" altLang="zh-CN" sz="2400" i="1">
                                  <a:latin typeface="Cambria Math" panose="02040503050406030204" pitchFamily="18" charset="0"/>
                                  <a:ea typeface="Cambria Math" charset="0"/>
                                  <a:cs typeface="Cambria Math" charset="0"/>
                                </a:rPr>
                              </m:ctrlPr>
                            </m:sSubPr>
                            <m:e>
                              <m:r>
                                <m:rPr>
                                  <m:sty m:val="p"/>
                                </m:rPr>
                                <a:rPr lang="el-GR" altLang="zh-CN" sz="2400" i="1">
                                  <a:latin typeface="Cambria Math" charset="0"/>
                                  <a:ea typeface="Cambria Math" charset="0"/>
                                  <a:cs typeface="Cambria Math" charset="0"/>
                                </a:rPr>
                                <m:t>Φ</m:t>
                              </m:r>
                            </m:e>
                            <m:sub>
                              <m:r>
                                <a:rPr lang="en-US" altLang="zh-CN" sz="2400" i="1">
                                  <a:latin typeface="Cambria Math" charset="0"/>
                                  <a:ea typeface="Cambria Math" charset="0"/>
                                  <a:cs typeface="Cambria Math" charset="0"/>
                                </a:rPr>
                                <m:t>1</m:t>
                              </m:r>
                            </m:sub>
                          </m:sSub>
                          <m:r>
                            <a:rPr lang="en-US" altLang="zh-CN" sz="2400" i="1">
                              <a:latin typeface="Cambria Math" charset="0"/>
                              <a:ea typeface="Cambria Math" charset="0"/>
                              <a:cs typeface="Cambria Math" charset="0"/>
                            </a:rPr>
                            <m:t>−</m:t>
                          </m:r>
                          <m:sSub>
                            <m:sSubPr>
                              <m:ctrlPr>
                                <a:rPr lang="en-US" altLang="zh-CN" sz="2400" i="1">
                                  <a:latin typeface="Cambria Math" panose="02040503050406030204" pitchFamily="18" charset="0"/>
                                  <a:ea typeface="Cambria Math" charset="0"/>
                                  <a:cs typeface="Cambria Math" charset="0"/>
                                </a:rPr>
                              </m:ctrlPr>
                            </m:sSubPr>
                            <m:e>
                              <m:r>
                                <m:rPr>
                                  <m:sty m:val="p"/>
                                </m:rPr>
                                <a:rPr lang="el-GR" altLang="zh-CN" sz="2400" i="1">
                                  <a:latin typeface="Cambria Math" charset="0"/>
                                  <a:ea typeface="Cambria Math" charset="0"/>
                                  <a:cs typeface="Cambria Math" charset="0"/>
                                </a:rPr>
                                <m:t>Φ</m:t>
                              </m:r>
                            </m:e>
                            <m:sub>
                              <m:r>
                                <a:rPr lang="en-US" altLang="zh-CN" sz="2400" i="1">
                                  <a:latin typeface="Cambria Math" charset="0"/>
                                  <a:ea typeface="Cambria Math" charset="0"/>
                                  <a:cs typeface="Cambria Math" charset="0"/>
                                </a:rPr>
                                <m:t>0</m:t>
                              </m:r>
                            </m:sub>
                          </m:sSub>
                        </m:e>
                      </m:d>
                    </m:oMath>
                  </m:oMathPara>
                </a14:m>
                <a:endParaRPr lang="en-US" altLang="zh-CN" sz="2800" dirty="0"/>
              </a:p>
            </p:txBody>
          </p:sp>
        </mc:Choice>
        <mc:Fallback xmlns="">
          <p:sp>
            <p:nvSpPr>
              <p:cNvPr id="17" name="Rectangle 16"/>
              <p:cNvSpPr>
                <a:spLocks noRot="1" noChangeAspect="1" noMove="1" noResize="1" noEditPoints="1" noAdjustHandles="1" noChangeArrowheads="1" noChangeShapeType="1" noTextEdit="1"/>
              </p:cNvSpPr>
              <p:nvPr/>
            </p:nvSpPr>
            <p:spPr>
              <a:xfrm>
                <a:off x="5262673" y="5083195"/>
                <a:ext cx="3011465" cy="85933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0153" y="928802"/>
                <a:ext cx="8791898" cy="1951496"/>
              </a:xfrm>
              <a:prstGeom prst="rect">
                <a:avLst/>
              </a:prstGeom>
              <a:noFill/>
            </p:spPr>
            <p:txBody>
              <a:bodyPr wrap="square">
                <a:spAutoFit/>
              </a:bodyPr>
              <a:lstStyle/>
              <a:p>
                <a:pPr>
                  <a:lnSpc>
                    <a:spcPct val="150000"/>
                  </a:lnSpc>
                </a:pPr>
                <a:r>
                  <a:rPr lang="en-US" altLang="zh-CN" sz="2800" dirty="0">
                    <a:solidFill>
                      <a:srgbClr val="0000CC"/>
                    </a:solidFill>
                  </a:rPr>
                  <a:t>Finding</a:t>
                </a:r>
                <a:r>
                  <a:rPr lang="zh-CN" altLang="en-US" sz="2800" dirty="0">
                    <a:solidFill>
                      <a:srgbClr val="0000CC"/>
                    </a:solidFill>
                  </a:rPr>
                  <a:t> </a:t>
                </a:r>
                <a:r>
                  <a:rPr lang="en-US" altLang="zh-CN" sz="2800" dirty="0">
                    <a:solidFill>
                      <a:srgbClr val="0000CC"/>
                    </a:solidFill>
                  </a:rPr>
                  <a:t>&lt;T&gt;</a:t>
                </a:r>
                <a:r>
                  <a:rPr lang="zh-CN" altLang="en-US" sz="2800" dirty="0">
                    <a:solidFill>
                      <a:srgbClr val="0000CC"/>
                    </a:solidFill>
                  </a:rPr>
                  <a:t> </a:t>
                </a:r>
                <a:r>
                  <a:rPr lang="en-US" altLang="zh-CN" sz="2800" dirty="0">
                    <a:solidFill>
                      <a:srgbClr val="0000CC"/>
                    </a:solidFill>
                  </a:rPr>
                  <a:t>itself</a:t>
                </a:r>
                <a:r>
                  <a:rPr lang="zh-CN" altLang="en-US" sz="2800" dirty="0">
                    <a:solidFill>
                      <a:srgbClr val="0000CC"/>
                    </a:solidFill>
                  </a:rPr>
                  <a:t> </a:t>
                </a:r>
                <a:r>
                  <a:rPr lang="en-US" altLang="zh-CN" sz="2800" dirty="0">
                    <a:solidFill>
                      <a:srgbClr val="0000CC"/>
                    </a:solidFill>
                  </a:rPr>
                  <a:t>is</a:t>
                </a:r>
                <a:r>
                  <a:rPr lang="zh-CN" altLang="en-US" sz="2800" dirty="0">
                    <a:solidFill>
                      <a:srgbClr val="0000CC"/>
                    </a:solidFill>
                  </a:rPr>
                  <a:t> </a:t>
                </a:r>
                <a:r>
                  <a:rPr lang="en-US" altLang="zh-CN" sz="2800" dirty="0">
                    <a:solidFill>
                      <a:srgbClr val="0000CC"/>
                    </a:solidFill>
                  </a:rPr>
                  <a:t>kind</a:t>
                </a:r>
                <a:r>
                  <a:rPr lang="zh-CN" altLang="en-US" sz="2800" dirty="0">
                    <a:solidFill>
                      <a:srgbClr val="0000CC"/>
                    </a:solidFill>
                  </a:rPr>
                  <a:t> </a:t>
                </a:r>
                <a:r>
                  <a:rPr lang="en-US" altLang="zh-CN" sz="2800" dirty="0">
                    <a:solidFill>
                      <a:srgbClr val="0000CC"/>
                    </a:solidFill>
                  </a:rPr>
                  <a:t>of</a:t>
                </a:r>
                <a:r>
                  <a:rPr lang="zh-CN" altLang="en-US" sz="2800" dirty="0">
                    <a:solidFill>
                      <a:srgbClr val="0000CC"/>
                    </a:solidFill>
                  </a:rPr>
                  <a:t> </a:t>
                </a:r>
                <a:r>
                  <a:rPr lang="en-US" altLang="zh-CN" sz="2800" dirty="0">
                    <a:solidFill>
                      <a:srgbClr val="0000CC"/>
                    </a:solidFill>
                  </a:rPr>
                  <a:t>a</a:t>
                </a:r>
                <a:r>
                  <a:rPr lang="zh-CN" altLang="en-US" sz="2800" dirty="0">
                    <a:solidFill>
                      <a:srgbClr val="0000CC"/>
                    </a:solidFill>
                  </a:rPr>
                  <a:t> </a:t>
                </a:r>
                <a:r>
                  <a:rPr lang="en-US" altLang="zh-CN" sz="2800" dirty="0">
                    <a:solidFill>
                      <a:srgbClr val="0000CC"/>
                    </a:solidFill>
                  </a:rPr>
                  <a:t>mess</a:t>
                </a:r>
              </a:p>
              <a:p>
                <a:pPr>
                  <a:lnSpc>
                    <a:spcPct val="150000"/>
                  </a:lnSpc>
                </a:pPr>
                <a:r>
                  <a:rPr lang="en-US" altLang="zh-CN" sz="2800" dirty="0">
                    <a:solidFill>
                      <a:srgbClr val="FF0000"/>
                    </a:solidFill>
                  </a:rPr>
                  <a:t>But</a:t>
                </a:r>
                <a:r>
                  <a:rPr lang="zh-CN" altLang="en-US" sz="2800" dirty="0">
                    <a:solidFill>
                      <a:srgbClr val="FF0000"/>
                    </a:solidFill>
                  </a:rPr>
                  <a:t> </a:t>
                </a:r>
                <a:r>
                  <a:rPr lang="en-US" altLang="zh-CN" sz="2800" dirty="0">
                    <a:solidFill>
                      <a:srgbClr val="FF0000"/>
                    </a:solidFill>
                  </a:rPr>
                  <a:t>thickness</a:t>
                </a:r>
                <a:r>
                  <a:rPr lang="zh-CN" altLang="en-US" sz="2800" dirty="0">
                    <a:solidFill>
                      <a:srgbClr val="FF0000"/>
                    </a:solidFill>
                  </a:rPr>
                  <a:t> </a:t>
                </a:r>
                <a:r>
                  <a:rPr lang="en-US" altLang="zh-CN" sz="2800" dirty="0">
                    <a:solidFill>
                      <a:srgbClr val="FF0000"/>
                    </a:solidFill>
                  </a:rPr>
                  <a:t>is</a:t>
                </a:r>
                <a:r>
                  <a:rPr lang="zh-CN" altLang="en-US" sz="2800" dirty="0">
                    <a:solidFill>
                      <a:srgbClr val="FF0000"/>
                    </a:solidFill>
                  </a:rPr>
                  <a:t> </a:t>
                </a:r>
                <a:r>
                  <a:rPr lang="en-US" altLang="zh-CN" sz="2800" dirty="0">
                    <a:solidFill>
                      <a:srgbClr val="FF0000"/>
                    </a:solidFill>
                  </a:rPr>
                  <a:t>not</a:t>
                </a:r>
                <a:r>
                  <a:rPr lang="zh-CN" altLang="en-US" sz="2800" dirty="0">
                    <a:solidFill>
                      <a:srgbClr val="FF0000"/>
                    </a:solidFill>
                  </a:rPr>
                  <a:t> </a:t>
                </a:r>
                <a:r>
                  <a:rPr lang="en-US" altLang="zh-CN" sz="2800" dirty="0">
                    <a:solidFill>
                      <a:srgbClr val="FF0000"/>
                    </a:solidFill>
                  </a:rPr>
                  <a:t>a</a:t>
                </a:r>
                <a:r>
                  <a:rPr lang="zh-CN" altLang="en-US" sz="2800" dirty="0">
                    <a:solidFill>
                      <a:srgbClr val="FF0000"/>
                    </a:solidFill>
                  </a:rPr>
                  <a:t> </a:t>
                </a:r>
                <a:r>
                  <a:rPr lang="en-US" altLang="zh-CN" sz="2800" dirty="0">
                    <a:solidFill>
                      <a:srgbClr val="FF0000"/>
                    </a:solidFill>
                  </a:rPr>
                  <a:t>problem</a:t>
                </a:r>
                <a:r>
                  <a:rPr lang="zh-CN" altLang="en-US" sz="2800" dirty="0">
                    <a:solidFill>
                      <a:srgbClr val="FF0000"/>
                    </a:solidFill>
                  </a:rPr>
                  <a:t> </a:t>
                </a:r>
                <a:r>
                  <a:rPr lang="en-US" altLang="zh-CN" sz="2800" dirty="0">
                    <a:solidFill>
                      <a:srgbClr val="FF0000"/>
                    </a:solidFill>
                  </a:rPr>
                  <a:t>at</a:t>
                </a:r>
                <a:r>
                  <a:rPr lang="zh-CN" altLang="en-US" sz="2800" dirty="0">
                    <a:solidFill>
                      <a:srgbClr val="FF0000"/>
                    </a:solidFill>
                  </a:rPr>
                  <a:t> </a:t>
                </a:r>
                <a:r>
                  <a:rPr lang="en-US" altLang="zh-CN" sz="2800" dirty="0">
                    <a:solidFill>
                      <a:srgbClr val="FF0000"/>
                    </a:solidFill>
                  </a:rPr>
                  <a:t>all!</a:t>
                </a:r>
                <a:endParaRPr lang="en-US" altLang="zh-CN" sz="2800" dirty="0">
                  <a:solidFill>
                    <a:srgbClr val="0000CC"/>
                  </a:solidFill>
                </a:endParaRPr>
              </a:p>
              <a:p>
                <a:pPr>
                  <a:lnSpc>
                    <a:spcPct val="150000"/>
                  </a:lnSpc>
                </a:pPr>
                <a:r>
                  <a:rPr lang="en-US" altLang="zh-CN" sz="2800" dirty="0">
                    <a:solidFill>
                      <a:srgbClr val="FF0000"/>
                    </a:solidFill>
                  </a:rPr>
                  <a:t>The</a:t>
                </a:r>
                <a:r>
                  <a:rPr lang="zh-CN" altLang="en-US" sz="2800" dirty="0">
                    <a:solidFill>
                      <a:srgbClr val="FF0000"/>
                    </a:solidFill>
                  </a:rPr>
                  <a:t> </a:t>
                </a:r>
                <a:r>
                  <a:rPr lang="en-US" altLang="zh-CN" sz="2800" dirty="0">
                    <a:solidFill>
                      <a:srgbClr val="FF0000"/>
                    </a:solidFill>
                  </a:rPr>
                  <a:t>thickness</a:t>
                </a:r>
                <a:r>
                  <a:rPr lang="zh-CN" altLang="en-US" sz="2800" dirty="0">
                    <a:solidFill>
                      <a:srgbClr val="FF0000"/>
                    </a:solidFill>
                  </a:rPr>
                  <a:t> </a:t>
                </a:r>
                <a:r>
                  <a:rPr lang="en-US" altLang="zh-CN" sz="2800" dirty="0">
                    <a:solidFill>
                      <a:srgbClr val="FF0000"/>
                    </a:solidFill>
                  </a:rPr>
                  <a:t>of</a:t>
                </a:r>
                <a:r>
                  <a:rPr lang="zh-CN" altLang="en-US" sz="2800" dirty="0">
                    <a:solidFill>
                      <a:srgbClr val="FF0000"/>
                    </a:solidFill>
                  </a:rPr>
                  <a:t> </a:t>
                </a:r>
                <a:r>
                  <a:rPr lang="en-US" altLang="zh-CN" sz="2800" dirty="0">
                    <a:solidFill>
                      <a:srgbClr val="FF0000"/>
                    </a:solidFill>
                  </a:rPr>
                  <a:t>the</a:t>
                </a:r>
                <a:r>
                  <a:rPr lang="zh-CN" altLang="en-US" sz="2800" dirty="0">
                    <a:solidFill>
                      <a:srgbClr val="FF0000"/>
                    </a:solidFill>
                  </a:rPr>
                  <a:t> </a:t>
                </a:r>
                <a:r>
                  <a:rPr lang="en-US" altLang="zh-CN" sz="2800" dirty="0">
                    <a:solidFill>
                      <a:srgbClr val="FF0000"/>
                    </a:solidFill>
                  </a:rPr>
                  <a:t>layer</a:t>
                </a:r>
                <a:r>
                  <a:rPr lang="zh-CN" altLang="en-US" sz="2800" dirty="0">
                    <a:solidFill>
                      <a:srgbClr val="FF0000"/>
                    </a:solidFill>
                  </a:rPr>
                  <a:t> </a:t>
                </a:r>
                <a:r>
                  <a:rPr lang="en-US" altLang="zh-CN" sz="2800" dirty="0">
                    <a:solidFill>
                      <a:srgbClr val="FF0000"/>
                    </a:solidFill>
                  </a:rPr>
                  <a:t>from</a:t>
                </a:r>
                <a:r>
                  <a:rPr lang="zh-CN" altLang="en-US" sz="2800" dirty="0">
                    <a:solidFill>
                      <a:srgbClr val="FF0000"/>
                    </a:solidFill>
                  </a:rPr>
                  <a:t> </a:t>
                </a:r>
                <a14:m>
                  <m:oMath xmlns:m="http://schemas.openxmlformats.org/officeDocument/2006/math">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i="1">
                            <a:latin typeface="Cambria Math" charset="0"/>
                            <a:ea typeface="Cambria Math" charset="0"/>
                            <a:cs typeface="Cambria Math" charset="0"/>
                          </a:rPr>
                          <m:t>0</m:t>
                        </m:r>
                      </m:sub>
                    </m:sSub>
                  </m:oMath>
                </a14:m>
                <a:r>
                  <a:rPr lang="zh-CN" altLang="en-US" sz="2800" dirty="0">
                    <a:solidFill>
                      <a:srgbClr val="FF0000"/>
                    </a:solidFill>
                  </a:rPr>
                  <a:t> </a:t>
                </a:r>
                <a:r>
                  <a:rPr lang="en-US" altLang="zh-CN" sz="2800" dirty="0">
                    <a:solidFill>
                      <a:srgbClr val="FF0000"/>
                    </a:solidFill>
                  </a:rPr>
                  <a:t>to</a:t>
                </a:r>
                <a:r>
                  <a:rPr lang="zh-CN" altLang="en-US" sz="2800" dirty="0">
                    <a:solidFill>
                      <a:srgbClr val="FF0000"/>
                    </a:solidFill>
                  </a:rPr>
                  <a:t> </a:t>
                </a:r>
                <a14:m>
                  <m:oMath xmlns:m="http://schemas.openxmlformats.org/officeDocument/2006/math">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i="1">
                            <a:latin typeface="Cambria Math" charset="0"/>
                            <a:ea typeface="Cambria Math" charset="0"/>
                            <a:cs typeface="Cambria Math" charset="0"/>
                          </a:rPr>
                          <m:t>1</m:t>
                        </m:r>
                      </m:sub>
                    </m:sSub>
                  </m:oMath>
                </a14:m>
                <a:r>
                  <a:rPr lang="zh-CN" altLang="en-US" sz="2800" dirty="0">
                    <a:solidFill>
                      <a:srgbClr val="FF0000"/>
                    </a:solidFill>
                  </a:rPr>
                  <a:t> </a:t>
                </a:r>
                <a:r>
                  <a:rPr lang="en-US" altLang="zh-CN" sz="2800" dirty="0">
                    <a:solidFill>
                      <a:srgbClr val="FF0000"/>
                    </a:solidFill>
                  </a:rPr>
                  <a:t>is</a:t>
                </a:r>
                <a:r>
                  <a:rPr lang="zh-CN" altLang="en-US" sz="2800" dirty="0">
                    <a:solidFill>
                      <a:srgbClr val="FF0000"/>
                    </a:solidFill>
                  </a:rPr>
                  <a:t> </a:t>
                </a:r>
                <a:r>
                  <a:rPr lang="en-US" altLang="zh-CN" sz="2800" dirty="0">
                    <a:solidFill>
                      <a:srgbClr val="FF0000"/>
                    </a:solidFill>
                  </a:rPr>
                  <a:t>just</a:t>
                </a:r>
                <a:r>
                  <a:rPr lang="zh-CN" altLang="en-US" sz="2800" dirty="0">
                    <a:solidFill>
                      <a:srgbClr val="FF0000"/>
                    </a:solidFill>
                  </a:rPr>
                  <a:t> </a:t>
                </a:r>
                <a14:m>
                  <m:oMath xmlns:m="http://schemas.openxmlformats.org/officeDocument/2006/math">
                    <m:sSub>
                      <m:sSubPr>
                        <m:ctrlPr>
                          <a:rPr lang="en-US" altLang="zh-CN" sz="2800" i="1">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i="1">
                            <a:latin typeface="Cambria Math" charset="0"/>
                            <a:ea typeface="Cambria Math" charset="0"/>
                            <a:cs typeface="Cambria Math" charset="0"/>
                          </a:rPr>
                          <m:t>1</m:t>
                        </m:r>
                      </m:sub>
                    </m:sSub>
                    <m:r>
                      <a:rPr lang="en-US" altLang="zh-CN" sz="2800" i="1">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i="1">
                            <a:latin typeface="Cambria Math" charset="0"/>
                            <a:ea typeface="Cambria Math" charset="0"/>
                            <a:cs typeface="Cambria Math" charset="0"/>
                          </a:rPr>
                          <m:t>0</m:t>
                        </m:r>
                      </m:sub>
                    </m:sSub>
                  </m:oMath>
                </a14:m>
                <a:r>
                  <a:rPr lang="zh-CN" altLang="en-US" sz="2800" dirty="0">
                    <a:solidFill>
                      <a:srgbClr val="FF0000"/>
                    </a:solidFill>
                  </a:rPr>
                  <a:t> </a:t>
                </a:r>
                <a:endParaRPr lang="en-US" altLang="zh-CN" sz="2800"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50153" y="928802"/>
                <a:ext cx="8791898" cy="1951496"/>
              </a:xfrm>
              <a:prstGeom prst="rect">
                <a:avLst/>
              </a:prstGeom>
              <a:blipFill rotWithShape="0">
                <a:blip r:embed="rId7"/>
                <a:stretch>
                  <a:fillRect l="-1386" b="-7813"/>
                </a:stretch>
              </a:blipFill>
            </p:spPr>
            <p:txBody>
              <a:bodyPr/>
              <a:lstStyle/>
              <a:p>
                <a:r>
                  <a:rPr lang="en-US">
                    <a:noFill/>
                  </a:rPr>
                  <a:t> </a:t>
                </a:r>
              </a:p>
            </p:txBody>
          </p:sp>
        </mc:Fallback>
      </mc:AlternateContent>
    </p:spTree>
    <p:extLst>
      <p:ext uri="{BB962C8B-B14F-4D97-AF65-F5344CB8AC3E}">
        <p14:creationId xmlns:p14="http://schemas.microsoft.com/office/powerpoint/2010/main" val="875322917"/>
      </p:ext>
    </p:extLst>
  </p:cSld>
  <p:clrMapOvr>
    <a:masterClrMapping/>
  </p:clrMapOvr>
  <p:transition advTm="32926"/>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25</a:t>
            </a:fld>
            <a:endParaRPr lang="zh-CN" altLang="zh-CN"/>
          </a:p>
        </p:txBody>
      </p:sp>
      <p:grpSp>
        <p:nvGrpSpPr>
          <p:cNvPr id="3" name="Group 2"/>
          <p:cNvGrpSpPr/>
          <p:nvPr/>
        </p:nvGrpSpPr>
        <p:grpSpPr>
          <a:xfrm>
            <a:off x="302839" y="1030238"/>
            <a:ext cx="4041818" cy="1312976"/>
            <a:chOff x="330606" y="3403437"/>
            <a:chExt cx="4041818" cy="1312976"/>
          </a:xfrm>
        </p:grpSpPr>
        <p:sp>
          <p:nvSpPr>
            <p:cNvPr id="4" name="矩形 37"/>
            <p:cNvSpPr/>
            <p:nvPr/>
          </p:nvSpPr>
          <p:spPr>
            <a:xfrm>
              <a:off x="330606" y="3614917"/>
              <a:ext cx="4041818" cy="110149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mc:AlternateContent xmlns:mc="http://schemas.openxmlformats.org/markup-compatibility/2006" xmlns:a14="http://schemas.microsoft.com/office/drawing/2010/main">
          <mc:Choice Requires="a14">
            <p:sp>
              <p:nvSpPr>
                <p:cNvPr id="5" name="Rectangle 4"/>
                <p:cNvSpPr/>
                <p:nvPr/>
              </p:nvSpPr>
              <p:spPr>
                <a:xfrm>
                  <a:off x="844424" y="3840702"/>
                  <a:ext cx="2660182" cy="7294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charset="0"/>
                                <a:cs typeface="Cambria Math" charset="0"/>
                              </a:rPr>
                            </m:ctrlPr>
                          </m:fPr>
                          <m:num>
                            <m:r>
                              <a:rPr lang="en-US" altLang="zh-CN" sz="2000" i="1">
                                <a:latin typeface="Cambria Math" charset="0"/>
                                <a:ea typeface="Cambria Math" charset="0"/>
                                <a:cs typeface="Cambria Math" charset="0"/>
                              </a:rPr>
                              <m:t>𝜕</m:t>
                            </m:r>
                            <m:r>
                              <m:rPr>
                                <m:sty m:val="p"/>
                              </m:rPr>
                              <a:rPr lang="el-GR" altLang="zh-CN" sz="2000" i="1">
                                <a:latin typeface="Cambria Math" charset="0"/>
                                <a:ea typeface="Cambria Math" charset="0"/>
                                <a:cs typeface="Cambria Math" charset="0"/>
                              </a:rPr>
                              <m:t>Φ</m:t>
                            </m:r>
                          </m:num>
                          <m:den>
                            <m:r>
                              <a:rPr lang="en-US" altLang="zh-CN" sz="2000" i="1">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𝑝</m:t>
                            </m:r>
                          </m:den>
                        </m:f>
                        <m:r>
                          <a:rPr lang="en-US" altLang="zh-CN" sz="2000" b="0" i="1" smtClean="0">
                            <a:latin typeface="Cambria Math" charset="0"/>
                            <a:ea typeface="Cambria Math" charset="0"/>
                            <a:cs typeface="Cambria Math" charset="0"/>
                          </a:rPr>
                          <m:t>=−</m:t>
                        </m:r>
                        <m:r>
                          <a:rPr lang="en-US" altLang="zh-CN" sz="2000" b="0" i="1" smtClean="0">
                            <a:latin typeface="Cambria Math" charset="0"/>
                            <a:ea typeface="Cambria Math" charset="0"/>
                            <a:cs typeface="Cambria Math" charset="0"/>
                          </a:rPr>
                          <m:t>𝛼</m:t>
                        </m:r>
                        <m:r>
                          <a:rPr lang="en-US" altLang="zh-CN" sz="2000" b="0" i="1" smtClean="0">
                            <a:latin typeface="Cambria Math" charset="0"/>
                            <a:ea typeface="Cambria Math" charset="0"/>
                            <a:cs typeface="Cambria Math" charset="0"/>
                          </a:rPr>
                          <m:t>=−</m:t>
                        </m:r>
                        <m:f>
                          <m:fPr>
                            <m:ctrlPr>
                              <a:rPr lang="en-US" altLang="zh-CN" sz="2000" b="0" i="1" smtClean="0">
                                <a:latin typeface="Cambria Math" panose="02040503050406030204" pitchFamily="18" charset="0"/>
                                <a:ea typeface="Cambria Math" charset="0"/>
                                <a:cs typeface="Cambria Math" charset="0"/>
                              </a:rPr>
                            </m:ctrlPr>
                          </m:fPr>
                          <m:num>
                            <m:r>
                              <a:rPr lang="en-US" altLang="zh-CN" sz="2000" b="0" i="1" smtClean="0">
                                <a:latin typeface="Cambria Math" charset="0"/>
                                <a:ea typeface="Cambria Math" charset="0"/>
                                <a:cs typeface="Cambria Math" charset="0"/>
                              </a:rPr>
                              <m:t>𝑅𝑇</m:t>
                            </m:r>
                          </m:num>
                          <m:den>
                            <m:r>
                              <a:rPr lang="en-US" altLang="zh-CN" sz="2000" b="0" i="1" smtClean="0">
                                <a:latin typeface="Cambria Math" charset="0"/>
                                <a:ea typeface="Cambria Math" charset="0"/>
                                <a:cs typeface="Cambria Math" charset="0"/>
                              </a:rPr>
                              <m:t>𝑝</m:t>
                            </m:r>
                          </m:den>
                        </m:f>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844424" y="3840702"/>
                  <a:ext cx="2660182" cy="729430"/>
                </a:xfrm>
                <a:prstGeom prst="rect">
                  <a:avLst/>
                </a:prstGeom>
                <a:blipFill rotWithShape="0">
                  <a:blip r:embed="rId7"/>
                  <a:stretch>
                    <a:fillRect/>
                  </a:stretch>
                </a:blipFill>
              </p:spPr>
              <p:txBody>
                <a:bodyPr/>
                <a:lstStyle/>
                <a:p>
                  <a:r>
                    <a:rPr lang="en-US">
                      <a:noFill/>
                    </a:rPr>
                    <a:t> </a:t>
                  </a:r>
                </a:p>
              </p:txBody>
            </p:sp>
          </mc:Fallback>
        </mc:AlternateContent>
        <p:sp>
          <p:nvSpPr>
            <p:cNvPr id="6" name="Rectangle 5"/>
            <p:cNvSpPr/>
            <p:nvPr/>
          </p:nvSpPr>
          <p:spPr>
            <a:xfrm>
              <a:off x="801104" y="3403437"/>
              <a:ext cx="3398250" cy="369332"/>
            </a:xfrm>
            <a:prstGeom prst="rect">
              <a:avLst/>
            </a:prstGeom>
            <a:solidFill>
              <a:schemeClr val="bg1"/>
            </a:solidFill>
          </p:spPr>
          <p:txBody>
            <a:bodyPr wrap="square">
              <a:spAutoFit/>
            </a:bodyPr>
            <a:lstStyle/>
            <a:p>
              <a:r>
                <a:rPr lang="en-US" altLang="zh-CN" dirty="0">
                  <a:ea typeface="Arial" charset="0"/>
                  <a:cs typeface="Arial" charset="0"/>
                </a:rPr>
                <a:t>The</a:t>
              </a:r>
              <a:r>
                <a:rPr lang="zh-CN" altLang="en-US" dirty="0">
                  <a:ea typeface="Arial" charset="0"/>
                  <a:cs typeface="Arial" charset="0"/>
                </a:rPr>
                <a:t> </a:t>
              </a:r>
              <a:r>
                <a:rPr lang="en-US" altLang="zh-CN" dirty="0">
                  <a:ea typeface="Arial" charset="0"/>
                  <a:cs typeface="Arial" charset="0"/>
                </a:rPr>
                <a:t>hydrostatic</a:t>
              </a:r>
              <a:r>
                <a:rPr lang="zh-CN" altLang="en-US" dirty="0">
                  <a:ea typeface="Arial" charset="0"/>
                  <a:cs typeface="Arial" charset="0"/>
                </a:rPr>
                <a:t> </a:t>
              </a:r>
              <a:r>
                <a:rPr lang="en-US" altLang="zh-CN" dirty="0">
                  <a:ea typeface="Arial" charset="0"/>
                  <a:cs typeface="Arial" charset="0"/>
                </a:rPr>
                <a:t>approximation</a:t>
              </a:r>
              <a:endParaRPr lang="en-US" dirty="0"/>
            </a:p>
          </p:txBody>
        </p:sp>
      </p:grpSp>
      <mc:AlternateContent xmlns:mc="http://schemas.openxmlformats.org/markup-compatibility/2006" xmlns:a14="http://schemas.microsoft.com/office/drawing/2010/main">
        <mc:Choice Requires="a14">
          <p:sp>
            <p:nvSpPr>
              <p:cNvPr id="8" name="Rectangle 7"/>
              <p:cNvSpPr/>
              <p:nvPr/>
            </p:nvSpPr>
            <p:spPr>
              <a:xfrm>
                <a:off x="525858" y="4401483"/>
                <a:ext cx="8796807" cy="1200329"/>
              </a:xfrm>
              <a:prstGeom prst="rect">
                <a:avLst/>
              </a:prstGeom>
            </p:spPr>
            <p:txBody>
              <a:bodyPr wrap="square">
                <a:spAutoFit/>
              </a:bodyPr>
              <a:lstStyle/>
              <a:p>
                <a:r>
                  <a:rPr lang="en-US" altLang="zh-CN" sz="2400" dirty="0"/>
                  <a:t>The thickness is proportional to the mean temperature in the layer. Hence, lines of equal </a:t>
                </a:r>
                <a14:m>
                  <m:oMath xmlns:m="http://schemas.openxmlformats.org/officeDocument/2006/math">
                    <m:sSub>
                      <m:sSubPr>
                        <m:ctrlPr>
                          <a:rPr lang="en-US" altLang="zh-CN" sz="2400" i="1">
                            <a:latin typeface="Cambria Math" panose="02040503050406030204" pitchFamily="18" charset="0"/>
                            <a:ea typeface="Cambria Math" charset="0"/>
                            <a:cs typeface="Cambria Math" charset="0"/>
                          </a:rPr>
                        </m:ctrlPr>
                      </m:sSubPr>
                      <m:e>
                        <m:r>
                          <a:rPr lang="en-US" altLang="zh-CN" sz="2400" i="1">
                            <a:latin typeface="Cambria Math" charset="0"/>
                            <a:ea typeface="Cambria Math" charset="0"/>
                            <a:cs typeface="Cambria Math" charset="0"/>
                          </a:rPr>
                          <m:t>𝑍</m:t>
                        </m:r>
                      </m:e>
                      <m:sub>
                        <m:r>
                          <a:rPr lang="en-US" altLang="zh-CN" sz="2400" i="1">
                            <a:latin typeface="Cambria Math" charset="0"/>
                            <a:ea typeface="Cambria Math" charset="0"/>
                            <a:cs typeface="Cambria Math" charset="0"/>
                          </a:rPr>
                          <m:t>𝑇</m:t>
                        </m:r>
                      </m:sub>
                    </m:sSub>
                  </m:oMath>
                </a14:m>
                <a:r>
                  <a:rPr lang="en-US" altLang="zh-CN" sz="2400" dirty="0"/>
                  <a:t> (isolines of thickness) are equivalent to the isotherms of mean temperature in the layer. </a:t>
                </a:r>
              </a:p>
            </p:txBody>
          </p:sp>
        </mc:Choice>
        <mc:Fallback xmlns="">
          <p:sp>
            <p:nvSpPr>
              <p:cNvPr id="8" name="Rectangle 7"/>
              <p:cNvSpPr>
                <a:spLocks noRot="1" noChangeAspect="1" noMove="1" noResize="1" noEditPoints="1" noAdjustHandles="1" noChangeArrowheads="1" noChangeShapeType="1" noTextEdit="1"/>
              </p:cNvSpPr>
              <p:nvPr/>
            </p:nvSpPr>
            <p:spPr>
              <a:xfrm>
                <a:off x="525858" y="4401483"/>
                <a:ext cx="8796807" cy="1200329"/>
              </a:xfrm>
              <a:prstGeom prst="rect">
                <a:avLst/>
              </a:prstGeom>
              <a:blipFill rotWithShape="0">
                <a:blip r:embed="rId8"/>
                <a:stretch>
                  <a:fillRect l="-1040" t="-3553" b="-11168"/>
                </a:stretch>
              </a:blipFill>
            </p:spPr>
            <p:txBody>
              <a:bodyPr/>
              <a:lstStyle/>
              <a:p>
                <a:r>
                  <a:rPr lang="en-US">
                    <a:noFill/>
                  </a:rPr>
                  <a:t> </a:t>
                </a:r>
              </a:p>
            </p:txBody>
          </p:sp>
        </mc:Fallback>
      </mc:AlternateContent>
      <p:sp>
        <p:nvSpPr>
          <p:cNvPr id="9" name="Rectangle 8"/>
          <p:cNvSpPr/>
          <p:nvPr/>
        </p:nvSpPr>
        <p:spPr>
          <a:xfrm>
            <a:off x="302839" y="133268"/>
            <a:ext cx="6664699" cy="523220"/>
          </a:xfrm>
          <a:prstGeom prst="rect">
            <a:avLst/>
          </a:prstGeom>
        </p:spPr>
        <p:txBody>
          <a:bodyPr wrap="square">
            <a:spAutoFit/>
          </a:bodyPr>
          <a:lstStyle/>
          <a:p>
            <a:pPr eaLnBrk="1" hangingPunct="1"/>
            <a:r>
              <a:rPr lang="en-US" altLang="zh-CN" sz="2800" b="1" dirty="0">
                <a:solidFill>
                  <a:srgbClr val="FFFF00"/>
                </a:solidFill>
              </a:rPr>
              <a:t>Thickness</a:t>
            </a:r>
            <a:r>
              <a:rPr lang="zh-CN" altLang="en-US" sz="2800" b="1" dirty="0">
                <a:solidFill>
                  <a:srgbClr val="FFFF00"/>
                </a:solidFill>
              </a:rPr>
              <a:t> </a:t>
            </a:r>
            <a:r>
              <a:rPr lang="en-US" altLang="zh-CN" sz="2800" b="1" dirty="0">
                <a:solidFill>
                  <a:srgbClr val="FFFF00"/>
                </a:solidFill>
              </a:rPr>
              <a:t>vs.</a:t>
            </a:r>
            <a:r>
              <a:rPr lang="zh-CN" altLang="en-US" sz="2800" b="1" dirty="0">
                <a:solidFill>
                  <a:srgbClr val="FFFF00"/>
                </a:solidFill>
              </a:rPr>
              <a:t> </a:t>
            </a:r>
            <a:r>
              <a:rPr lang="en-US" altLang="zh-CN" sz="2800" b="1" dirty="0">
                <a:solidFill>
                  <a:srgbClr val="FFFF00"/>
                </a:solidFill>
              </a:rPr>
              <a:t>Mean</a:t>
            </a:r>
            <a:r>
              <a:rPr lang="zh-CN" altLang="en-US" sz="2800" b="1" dirty="0">
                <a:solidFill>
                  <a:srgbClr val="FFFF00"/>
                </a:solidFill>
              </a:rPr>
              <a:t> </a:t>
            </a:r>
            <a:r>
              <a:rPr lang="en-US" altLang="zh-CN" sz="2800" b="1" dirty="0">
                <a:solidFill>
                  <a:srgbClr val="FFFF00"/>
                </a:solidFill>
              </a:rPr>
              <a:t>temperature</a:t>
            </a:r>
          </a:p>
        </p:txBody>
      </p:sp>
      <p:grpSp>
        <p:nvGrpSpPr>
          <p:cNvPr id="12" name="Group 11"/>
          <p:cNvGrpSpPr/>
          <p:nvPr/>
        </p:nvGrpSpPr>
        <p:grpSpPr>
          <a:xfrm>
            <a:off x="2134457" y="2554694"/>
            <a:ext cx="5896419" cy="1583184"/>
            <a:chOff x="2179100" y="2815217"/>
            <a:chExt cx="5896419" cy="1583184"/>
          </a:xfrm>
        </p:grpSpPr>
        <mc:AlternateContent xmlns:mc="http://schemas.openxmlformats.org/markup-compatibility/2006" xmlns:a14="http://schemas.microsoft.com/office/drawing/2010/main">
          <mc:Choice Requires="a14">
            <p:sp>
              <p:nvSpPr>
                <p:cNvPr id="7" name="Rectangle 6"/>
                <p:cNvSpPr/>
                <p:nvPr/>
              </p:nvSpPr>
              <p:spPr>
                <a:xfrm>
                  <a:off x="2179100" y="2815217"/>
                  <a:ext cx="5896419" cy="722377"/>
                </a:xfrm>
                <a:prstGeom prst="rect">
                  <a:avLst/>
                </a:prstGeom>
              </p:spPr>
              <p:txBody>
                <a:bodyPr wrap="square">
                  <a:spAutoFit/>
                </a:bodyPr>
                <a:lstStyle/>
                <a:p>
                  <a14:m>
                    <m:oMath xmlns:m="http://schemas.openxmlformats.org/officeDocument/2006/math">
                      <m:sSub>
                        <m:sSubPr>
                          <m:ctrlPr>
                            <a:rPr lang="en-US" altLang="zh-CN" sz="2800" i="1" smtClean="0">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i="1">
                              <a:latin typeface="Cambria Math" charset="0"/>
                              <a:ea typeface="Cambria Math" charset="0"/>
                              <a:cs typeface="Cambria Math" charset="0"/>
                            </a:rPr>
                            <m:t>1</m:t>
                          </m:r>
                        </m:sub>
                      </m:sSub>
                      <m:r>
                        <a:rPr lang="en-US" altLang="zh-CN" sz="2800" i="1">
                          <a:latin typeface="Cambria Math" charset="0"/>
                          <a:ea typeface="Cambria Math" charset="0"/>
                          <a:cs typeface="Cambria Math" charset="0"/>
                        </a:rPr>
                        <m:t>−</m:t>
                      </m:r>
                      <m:sSub>
                        <m:sSubPr>
                          <m:ctrlPr>
                            <a:rPr lang="en-US" altLang="zh-CN" sz="2800" i="1">
                              <a:latin typeface="Cambria Math" panose="02040503050406030204" pitchFamily="18" charset="0"/>
                              <a:ea typeface="Cambria Math" charset="0"/>
                              <a:cs typeface="Cambria Math" charset="0"/>
                            </a:rPr>
                          </m:ctrlPr>
                        </m:sSubPr>
                        <m:e>
                          <m:r>
                            <m:rPr>
                              <m:sty m:val="p"/>
                            </m:rPr>
                            <a:rPr lang="el-GR" altLang="zh-CN" sz="2800" i="1">
                              <a:latin typeface="Cambria Math" charset="0"/>
                              <a:ea typeface="Cambria Math" charset="0"/>
                              <a:cs typeface="Cambria Math" charset="0"/>
                            </a:rPr>
                            <m:t>Φ</m:t>
                          </m:r>
                        </m:e>
                        <m:sub>
                          <m:r>
                            <a:rPr lang="en-US" altLang="zh-CN" sz="2800" i="1">
                              <a:latin typeface="Cambria Math" charset="0"/>
                              <a:ea typeface="Cambria Math" charset="0"/>
                              <a:cs typeface="Cambria Math" charset="0"/>
                            </a:rPr>
                            <m:t>0</m:t>
                          </m:r>
                        </m:sub>
                      </m:sSub>
                      <m:r>
                        <a:rPr lang="en-US" altLang="zh-CN" sz="2800" b="0" i="1" smtClean="0">
                          <a:latin typeface="Cambria Math" charset="0"/>
                          <a:ea typeface="Cambria Math" charset="0"/>
                          <a:cs typeface="Cambria Math" charset="0"/>
                        </a:rPr>
                        <m:t>=</m:t>
                      </m:r>
                      <m:r>
                        <a:rPr lang="en-US" altLang="zh-CN" sz="2800" b="0" i="1" smtClean="0">
                          <a:latin typeface="Cambria Math" charset="0"/>
                          <a:ea typeface="Cambria Math" charset="0"/>
                          <a:cs typeface="Cambria Math" charset="0"/>
                        </a:rPr>
                        <m:t>𝑔</m:t>
                      </m:r>
                      <m:sSub>
                        <m:sSubPr>
                          <m:ctrlPr>
                            <a:rPr lang="en-US" altLang="zh-CN" sz="2800" b="0" i="1" smtClean="0">
                              <a:latin typeface="Cambria Math" panose="02040503050406030204" pitchFamily="18" charset="0"/>
                              <a:ea typeface="Cambria Math" charset="0"/>
                              <a:cs typeface="Cambria Math" charset="0"/>
                            </a:rPr>
                          </m:ctrlPr>
                        </m:sSubPr>
                        <m:e>
                          <m:r>
                            <a:rPr lang="en-US" altLang="zh-CN" sz="2800" b="0" i="1" smtClean="0">
                              <a:latin typeface="Cambria Math" charset="0"/>
                              <a:ea typeface="Cambria Math" charset="0"/>
                              <a:cs typeface="Cambria Math" charset="0"/>
                            </a:rPr>
                            <m:t>𝑍</m:t>
                          </m:r>
                        </m:e>
                        <m:sub>
                          <m:r>
                            <a:rPr lang="en-US" altLang="zh-CN" sz="2800" b="0" i="1" smtClean="0">
                              <a:latin typeface="Cambria Math" charset="0"/>
                              <a:ea typeface="Cambria Math" charset="0"/>
                              <a:cs typeface="Cambria Math" charset="0"/>
                            </a:rPr>
                            <m:t>𝑇</m:t>
                          </m:r>
                        </m:sub>
                      </m:sSub>
                      <m:r>
                        <a:rPr lang="en-US" altLang="zh-CN" sz="2800" b="0" i="1" smtClean="0">
                          <a:latin typeface="Cambria Math" charset="0"/>
                          <a:ea typeface="Cambria Math" charset="0"/>
                          <a:cs typeface="Cambria Math" charset="0"/>
                        </a:rPr>
                        <m:t>=−</m:t>
                      </m:r>
                      <m:r>
                        <a:rPr lang="en-US" altLang="zh-CN" sz="2800" b="0" i="1" smtClean="0">
                          <a:latin typeface="Cambria Math" charset="0"/>
                          <a:ea typeface="Cambria Math" charset="0"/>
                          <a:cs typeface="Cambria Math" charset="0"/>
                        </a:rPr>
                        <m:t>𝑅</m:t>
                      </m:r>
                      <m:d>
                        <m:dPr>
                          <m:begChr m:val="⟨"/>
                          <m:endChr m:val="⟩"/>
                          <m:ctrlPr>
                            <a:rPr lang="zh-CN" altLang="en-US" sz="2800" i="1">
                              <a:latin typeface="Cambria Math" panose="02040503050406030204" pitchFamily="18" charset="0"/>
                              <a:ea typeface="Cambria Math" charset="0"/>
                              <a:cs typeface="Cambria Math" charset="0"/>
                            </a:rPr>
                          </m:ctrlPr>
                        </m:dPr>
                        <m:e>
                          <m:r>
                            <a:rPr lang="en-US" altLang="zh-CN" sz="2800" i="1">
                              <a:latin typeface="Cambria Math" charset="0"/>
                              <a:ea typeface="Cambria Math" charset="0"/>
                              <a:cs typeface="Cambria Math" charset="0"/>
                            </a:rPr>
                            <m:t>𝑇</m:t>
                          </m:r>
                        </m:e>
                      </m:d>
                    </m:oMath>
                  </a14:m>
                  <a:r>
                    <a:rPr lang="zh-CN" altLang="en-US" sz="2800" dirty="0">
                      <a:ea typeface="Cambria Math" charset="0"/>
                      <a:cs typeface="Cambria Math" charset="0"/>
                    </a:rPr>
                    <a:t> </a:t>
                  </a:r>
                  <a14:m>
                    <m:oMath xmlns:m="http://schemas.openxmlformats.org/officeDocument/2006/math">
                      <m:func>
                        <m:funcPr>
                          <m:ctrlPr>
                            <a:rPr lang="zh-CN" altLang="en-US" sz="2800" i="1">
                              <a:latin typeface="Cambria Math" panose="02040503050406030204" pitchFamily="18" charset="0"/>
                              <a:ea typeface="Cambria Math" charset="0"/>
                              <a:cs typeface="Cambria Math" charset="0"/>
                            </a:rPr>
                          </m:ctrlPr>
                        </m:funcPr>
                        <m:fName>
                          <m:r>
                            <m:rPr>
                              <m:sty m:val="p"/>
                            </m:rPr>
                            <a:rPr lang="en-US" altLang="zh-CN" sz="2800">
                              <a:latin typeface="Cambria Math" charset="0"/>
                              <a:ea typeface="Cambria Math" charset="0"/>
                              <a:cs typeface="Cambria Math" charset="0"/>
                            </a:rPr>
                            <m:t>ln</m:t>
                          </m:r>
                        </m:fName>
                        <m:e>
                          <m:f>
                            <m:fPr>
                              <m:ctrlPr>
                                <a:rPr lang="en-US" altLang="zh-CN" sz="2800" i="1">
                                  <a:latin typeface="Cambria Math" panose="02040503050406030204" pitchFamily="18" charset="0"/>
                                  <a:ea typeface="Cambria Math" charset="0"/>
                                  <a:cs typeface="Cambria Math" charset="0"/>
                                </a:rPr>
                              </m:ctrlPr>
                            </m:fPr>
                            <m:num>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b="0" i="1" smtClean="0">
                                      <a:latin typeface="Cambria Math" charset="0"/>
                                      <a:ea typeface="Cambria Math" charset="0"/>
                                      <a:cs typeface="Cambria Math" charset="0"/>
                                    </a:rPr>
                                    <m:t>1</m:t>
                                  </m:r>
                                </m:sub>
                              </m:sSub>
                            </m:num>
                            <m:den>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b="0" i="1" smtClean="0">
                                      <a:latin typeface="Cambria Math" charset="0"/>
                                      <a:ea typeface="Cambria Math" charset="0"/>
                                      <a:cs typeface="Cambria Math" charset="0"/>
                                    </a:rPr>
                                    <m:t>0</m:t>
                                  </m:r>
                                </m:sub>
                              </m:sSub>
                            </m:den>
                          </m:f>
                        </m:e>
                      </m:func>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2179100" y="2815217"/>
                  <a:ext cx="5896419" cy="72237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44901" y="3678460"/>
                  <a:ext cx="2024978" cy="719941"/>
                </a:xfrm>
                <a:prstGeom prst="rect">
                  <a:avLst/>
                </a:prstGeom>
              </p:spPr>
              <p:txBody>
                <a:bodyPr wrap="none">
                  <a:spAutoFit/>
                </a:bodyPr>
                <a:lstStyle/>
                <a:p>
                  <a14:m>
                    <m:oMath xmlns:m="http://schemas.openxmlformats.org/officeDocument/2006/math">
                      <m:r>
                        <a:rPr lang="en-US" altLang="zh-CN" sz="2800" i="1">
                          <a:latin typeface="Cambria Math" charset="0"/>
                          <a:ea typeface="Cambria Math" charset="0"/>
                          <a:cs typeface="Cambria Math" charset="0"/>
                        </a:rPr>
                        <m:t>=</m:t>
                      </m:r>
                      <m:r>
                        <a:rPr lang="en-US" altLang="zh-CN" sz="2800" i="1">
                          <a:latin typeface="Cambria Math" charset="0"/>
                          <a:ea typeface="Cambria Math" charset="0"/>
                          <a:cs typeface="Cambria Math" charset="0"/>
                        </a:rPr>
                        <m:t>𝑅</m:t>
                      </m:r>
                      <m:d>
                        <m:dPr>
                          <m:begChr m:val="⟨"/>
                          <m:endChr m:val="⟩"/>
                          <m:ctrlPr>
                            <a:rPr lang="zh-CN" altLang="en-US" sz="2800" i="1">
                              <a:latin typeface="Cambria Math" panose="02040503050406030204" pitchFamily="18" charset="0"/>
                              <a:ea typeface="Cambria Math" charset="0"/>
                              <a:cs typeface="Cambria Math" charset="0"/>
                            </a:rPr>
                          </m:ctrlPr>
                        </m:dPr>
                        <m:e>
                          <m:r>
                            <a:rPr lang="en-US" altLang="zh-CN" sz="2800" i="1">
                              <a:latin typeface="Cambria Math" charset="0"/>
                              <a:ea typeface="Cambria Math" charset="0"/>
                              <a:cs typeface="Cambria Math" charset="0"/>
                            </a:rPr>
                            <m:t>𝑇</m:t>
                          </m:r>
                        </m:e>
                      </m:d>
                    </m:oMath>
                  </a14:m>
                  <a:r>
                    <a:rPr lang="zh-CN" altLang="en-US" sz="2800" dirty="0">
                      <a:ea typeface="Cambria Math" charset="0"/>
                      <a:cs typeface="Cambria Math" charset="0"/>
                    </a:rPr>
                    <a:t> </a:t>
                  </a:r>
                  <a14:m>
                    <m:oMath xmlns:m="http://schemas.openxmlformats.org/officeDocument/2006/math">
                      <m:func>
                        <m:funcPr>
                          <m:ctrlPr>
                            <a:rPr lang="zh-CN" altLang="en-US" sz="2800" i="1">
                              <a:latin typeface="Cambria Math" panose="02040503050406030204" pitchFamily="18" charset="0"/>
                              <a:ea typeface="Cambria Math" charset="0"/>
                              <a:cs typeface="Cambria Math" charset="0"/>
                            </a:rPr>
                          </m:ctrlPr>
                        </m:funcPr>
                        <m:fName>
                          <m:r>
                            <m:rPr>
                              <m:sty m:val="p"/>
                            </m:rPr>
                            <a:rPr lang="en-US" altLang="zh-CN" sz="2800">
                              <a:latin typeface="Cambria Math" charset="0"/>
                              <a:ea typeface="Cambria Math" charset="0"/>
                              <a:cs typeface="Cambria Math" charset="0"/>
                            </a:rPr>
                            <m:t>ln</m:t>
                          </m:r>
                        </m:fName>
                        <m:e>
                          <m:f>
                            <m:fPr>
                              <m:ctrlPr>
                                <a:rPr lang="en-US" altLang="zh-CN" sz="2800" i="1">
                                  <a:latin typeface="Cambria Math" panose="02040503050406030204" pitchFamily="18" charset="0"/>
                                  <a:ea typeface="Cambria Math" charset="0"/>
                                  <a:cs typeface="Cambria Math" charset="0"/>
                                </a:rPr>
                              </m:ctrlPr>
                            </m:fPr>
                            <m:num>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i="1">
                                      <a:latin typeface="Cambria Math" charset="0"/>
                                      <a:ea typeface="Cambria Math" charset="0"/>
                                      <a:cs typeface="Cambria Math" charset="0"/>
                                    </a:rPr>
                                    <m:t>0</m:t>
                                  </m:r>
                                </m:sub>
                              </m:sSub>
                            </m:num>
                            <m:den>
                              <m:sSub>
                                <m:sSubPr>
                                  <m:ctrlPr>
                                    <a:rPr lang="en-US" altLang="zh-CN" sz="2800" i="1">
                                      <a:latin typeface="Cambria Math" panose="02040503050406030204" pitchFamily="18" charset="0"/>
                                      <a:ea typeface="Cambria Math" charset="0"/>
                                      <a:cs typeface="Cambria Math" charset="0"/>
                                    </a:rPr>
                                  </m:ctrlPr>
                                </m:sSubPr>
                                <m:e>
                                  <m:r>
                                    <a:rPr lang="en-US" altLang="zh-CN" sz="2800" i="1">
                                      <a:latin typeface="Cambria Math" charset="0"/>
                                      <a:ea typeface="Cambria Math" charset="0"/>
                                      <a:cs typeface="Cambria Math" charset="0"/>
                                    </a:rPr>
                                    <m:t>𝑝</m:t>
                                  </m:r>
                                </m:e>
                                <m:sub>
                                  <m:r>
                                    <a:rPr lang="en-US" altLang="zh-CN" sz="2800" i="1">
                                      <a:latin typeface="Cambria Math" charset="0"/>
                                      <a:ea typeface="Cambria Math" charset="0"/>
                                      <a:cs typeface="Cambria Math" charset="0"/>
                                    </a:rPr>
                                    <m:t>1</m:t>
                                  </m:r>
                                </m:sub>
                              </m:sSub>
                            </m:den>
                          </m:f>
                        </m:e>
                      </m:func>
                    </m:oMath>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4644901" y="3678460"/>
                  <a:ext cx="2024978" cy="719941"/>
                </a:xfrm>
                <a:prstGeom prst="rect">
                  <a:avLst/>
                </a:prstGeom>
                <a:blipFill rotWithShape="0">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34107839"/>
      </p:ext>
    </p:extLst>
  </p:cSld>
  <p:clrMapOvr>
    <a:masterClrMapping/>
  </p:clrMapOvr>
  <p:transition advTm="937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26</a:t>
            </a:fld>
            <a:endParaRPr lang="zh-CN" altLang="zh-CN"/>
          </a:p>
        </p:txBody>
      </p:sp>
      <p:pic>
        <p:nvPicPr>
          <p:cNvPr id="4" name="Picture 3" descr="Screen Shot 2016-09-30 at 12.44.38 AM.png"/>
          <p:cNvPicPr>
            <a:picLocks noChangeAspect="1"/>
          </p:cNvPicPr>
          <p:nvPr/>
        </p:nvPicPr>
        <p:blipFill rotWithShape="1">
          <a:blip r:embed="rId3">
            <a:extLst>
              <a:ext uri="{28A0092B-C50C-407E-A947-70E740481C1C}">
                <a14:useLocalDpi xmlns:a14="http://schemas.microsoft.com/office/drawing/2010/main" val="0"/>
              </a:ext>
            </a:extLst>
          </a:blip>
          <a:srcRect l="25264" r="24208" b="62181"/>
          <a:stretch/>
        </p:blipFill>
        <p:spPr>
          <a:xfrm>
            <a:off x="1764581" y="1836093"/>
            <a:ext cx="6144682" cy="3456384"/>
          </a:xfrm>
          <a:prstGeom prst="rect">
            <a:avLst/>
          </a:prstGeom>
        </p:spPr>
      </p:pic>
      <p:sp>
        <p:nvSpPr>
          <p:cNvPr id="5" name="TextBox 4"/>
          <p:cNvSpPr txBox="1"/>
          <p:nvPr/>
        </p:nvSpPr>
        <p:spPr>
          <a:xfrm>
            <a:off x="1692573" y="784705"/>
            <a:ext cx="5824030" cy="800219"/>
          </a:xfrm>
          <a:prstGeom prst="rect">
            <a:avLst/>
          </a:prstGeom>
          <a:noFill/>
        </p:spPr>
        <p:txBody>
          <a:bodyPr wrap="none" rtlCol="0">
            <a:spAutoFit/>
          </a:bodyPr>
          <a:lstStyle/>
          <a:p>
            <a:r>
              <a:rPr lang="en-US" altLang="zh-CN" sz="2800" dirty="0">
                <a:solidFill>
                  <a:srgbClr val="0000CC"/>
                </a:solidFill>
              </a:rPr>
              <a:t>Cold</a:t>
            </a:r>
            <a:r>
              <a:rPr lang="zh-CN" altLang="en-US" sz="2800" dirty="0">
                <a:solidFill>
                  <a:srgbClr val="0000CC"/>
                </a:solidFill>
              </a:rPr>
              <a:t> </a:t>
            </a:r>
            <a:r>
              <a:rPr lang="en-US" altLang="zh-CN" sz="2800" dirty="0">
                <a:solidFill>
                  <a:srgbClr val="0000CC"/>
                </a:solidFill>
              </a:rPr>
              <a:t>advection,</a:t>
            </a:r>
            <a:r>
              <a:rPr lang="zh-CN" altLang="en-US" sz="2800" dirty="0">
                <a:solidFill>
                  <a:srgbClr val="0000CC"/>
                </a:solidFill>
              </a:rPr>
              <a:t> </a:t>
            </a:r>
            <a:r>
              <a:rPr lang="en-US" altLang="zh-CN" sz="2800" dirty="0">
                <a:solidFill>
                  <a:srgbClr val="0000CC"/>
                </a:solidFill>
              </a:rPr>
              <a:t>backing</a:t>
            </a:r>
            <a:r>
              <a:rPr lang="zh-CN" altLang="en-US" sz="2800" dirty="0">
                <a:solidFill>
                  <a:srgbClr val="0000CC"/>
                </a:solidFill>
              </a:rPr>
              <a:t> </a:t>
            </a:r>
            <a:r>
              <a:rPr lang="en-US" altLang="zh-CN" sz="2800" dirty="0">
                <a:solidFill>
                  <a:srgbClr val="0000CC"/>
                </a:solidFill>
              </a:rPr>
              <a:t>with</a:t>
            </a:r>
            <a:r>
              <a:rPr lang="zh-CN" altLang="en-US" sz="2800" dirty="0">
                <a:solidFill>
                  <a:srgbClr val="0000CC"/>
                </a:solidFill>
              </a:rPr>
              <a:t> </a:t>
            </a:r>
            <a:r>
              <a:rPr lang="en-US" altLang="zh-CN" sz="2800" dirty="0">
                <a:solidFill>
                  <a:srgbClr val="0000CC"/>
                </a:solidFill>
              </a:rPr>
              <a:t>height</a:t>
            </a:r>
          </a:p>
          <a:p>
            <a:pPr algn="ctr"/>
            <a:r>
              <a:rPr lang="en-US" altLang="zh-CN" dirty="0"/>
              <a:t>(wind</a:t>
            </a:r>
            <a:r>
              <a:rPr lang="zh-CN" altLang="en-US" dirty="0"/>
              <a:t> </a:t>
            </a:r>
            <a:r>
              <a:rPr lang="en-US" altLang="zh-CN" dirty="0"/>
              <a:t>turns</a:t>
            </a:r>
            <a:r>
              <a:rPr lang="zh-CN" altLang="en-US" dirty="0"/>
              <a:t> </a:t>
            </a:r>
            <a:r>
              <a:rPr lang="en-US" altLang="zh-CN" dirty="0">
                <a:ea typeface="Arial" charset="0"/>
                <a:cs typeface="Arial" charset="0"/>
              </a:rPr>
              <a:t>counterclockwise</a:t>
            </a:r>
            <a:r>
              <a:rPr lang="en-US" altLang="zh-CN" dirty="0"/>
              <a:t>)</a:t>
            </a:r>
            <a:endParaRPr lang="en-US" dirty="0"/>
          </a:p>
        </p:txBody>
      </p:sp>
      <p:sp>
        <p:nvSpPr>
          <p:cNvPr id="8" name="TextBox 7"/>
          <p:cNvSpPr txBox="1"/>
          <p:nvPr/>
        </p:nvSpPr>
        <p:spPr>
          <a:xfrm>
            <a:off x="1044501" y="3564285"/>
            <a:ext cx="2123923" cy="646331"/>
          </a:xfrm>
          <a:prstGeom prst="rect">
            <a:avLst/>
          </a:prstGeom>
          <a:noFill/>
        </p:spPr>
        <p:txBody>
          <a:bodyPr wrap="square" rtlCol="0">
            <a:spAutoFit/>
          </a:bodyPr>
          <a:lstStyle/>
          <a:p>
            <a:pPr algn="ctr"/>
            <a:r>
              <a:rPr lang="en-US" altLang="zh-CN" dirty="0">
                <a:solidFill>
                  <a:srgbClr val="00B050"/>
                </a:solidFill>
              </a:rPr>
              <a:t>Geostrophic</a:t>
            </a:r>
            <a:r>
              <a:rPr lang="zh-CN" altLang="en-US" dirty="0">
                <a:solidFill>
                  <a:srgbClr val="00B050"/>
                </a:solidFill>
              </a:rPr>
              <a:t> </a:t>
            </a:r>
            <a:r>
              <a:rPr lang="en-US" altLang="zh-CN" dirty="0">
                <a:solidFill>
                  <a:srgbClr val="00B050"/>
                </a:solidFill>
              </a:rPr>
              <a:t>wind</a:t>
            </a:r>
            <a:r>
              <a:rPr lang="zh-CN" altLang="en-US" dirty="0">
                <a:solidFill>
                  <a:srgbClr val="00B050"/>
                </a:solidFill>
              </a:rPr>
              <a:t> </a:t>
            </a:r>
            <a:r>
              <a:rPr lang="en-US" altLang="zh-CN" dirty="0">
                <a:solidFill>
                  <a:srgbClr val="00B050"/>
                </a:solidFill>
              </a:rPr>
              <a:t>on</a:t>
            </a:r>
            <a:r>
              <a:rPr lang="zh-CN" altLang="en-US" dirty="0">
                <a:solidFill>
                  <a:srgbClr val="00B050"/>
                </a:solidFill>
              </a:rPr>
              <a:t> </a:t>
            </a:r>
            <a:r>
              <a:rPr lang="en-US" altLang="zh-CN" dirty="0">
                <a:solidFill>
                  <a:srgbClr val="00B050"/>
                </a:solidFill>
              </a:rPr>
              <a:t>Level</a:t>
            </a:r>
            <a:r>
              <a:rPr lang="zh-CN" altLang="en-US" dirty="0">
                <a:solidFill>
                  <a:srgbClr val="00B050"/>
                </a:solidFill>
              </a:rPr>
              <a:t> </a:t>
            </a:r>
            <a:r>
              <a:rPr lang="en-US" altLang="zh-CN" dirty="0">
                <a:solidFill>
                  <a:srgbClr val="00B050"/>
                </a:solidFill>
              </a:rPr>
              <a:t>0</a:t>
            </a:r>
            <a:endParaRPr lang="en-US" dirty="0">
              <a:solidFill>
                <a:srgbClr val="00B050"/>
              </a:solidFill>
            </a:endParaRPr>
          </a:p>
        </p:txBody>
      </p:sp>
      <p:sp>
        <p:nvSpPr>
          <p:cNvPr id="9" name="TextBox 8"/>
          <p:cNvSpPr txBox="1"/>
          <p:nvPr/>
        </p:nvSpPr>
        <p:spPr>
          <a:xfrm>
            <a:off x="4241165" y="2607636"/>
            <a:ext cx="2123923" cy="646331"/>
          </a:xfrm>
          <a:prstGeom prst="rect">
            <a:avLst/>
          </a:prstGeom>
          <a:noFill/>
        </p:spPr>
        <p:txBody>
          <a:bodyPr wrap="square" rtlCol="0">
            <a:spAutoFit/>
          </a:bodyPr>
          <a:lstStyle/>
          <a:p>
            <a:pPr algn="ctr"/>
            <a:r>
              <a:rPr lang="en-US" altLang="zh-CN" dirty="0">
                <a:solidFill>
                  <a:srgbClr val="7030A0"/>
                </a:solidFill>
              </a:rPr>
              <a:t>Geostrophic</a:t>
            </a:r>
            <a:r>
              <a:rPr lang="zh-CN" altLang="en-US" dirty="0">
                <a:solidFill>
                  <a:srgbClr val="7030A0"/>
                </a:solidFill>
              </a:rPr>
              <a:t> </a:t>
            </a:r>
            <a:r>
              <a:rPr lang="en-US" altLang="zh-CN" dirty="0">
                <a:solidFill>
                  <a:srgbClr val="7030A0"/>
                </a:solidFill>
              </a:rPr>
              <a:t>wind</a:t>
            </a:r>
            <a:r>
              <a:rPr lang="zh-CN" altLang="en-US" dirty="0">
                <a:solidFill>
                  <a:srgbClr val="7030A0"/>
                </a:solidFill>
              </a:rPr>
              <a:t> </a:t>
            </a:r>
            <a:r>
              <a:rPr lang="en-US" altLang="zh-CN" dirty="0">
                <a:solidFill>
                  <a:srgbClr val="7030A0"/>
                </a:solidFill>
              </a:rPr>
              <a:t>on</a:t>
            </a:r>
            <a:r>
              <a:rPr lang="zh-CN" altLang="en-US" dirty="0">
                <a:solidFill>
                  <a:srgbClr val="7030A0"/>
                </a:solidFill>
              </a:rPr>
              <a:t> </a:t>
            </a:r>
            <a:r>
              <a:rPr lang="en-US" altLang="zh-CN" dirty="0">
                <a:solidFill>
                  <a:srgbClr val="7030A0"/>
                </a:solidFill>
              </a:rPr>
              <a:t>Level</a:t>
            </a:r>
            <a:r>
              <a:rPr lang="zh-CN" altLang="en-US" dirty="0">
                <a:solidFill>
                  <a:srgbClr val="7030A0"/>
                </a:solidFill>
              </a:rPr>
              <a:t> </a:t>
            </a:r>
            <a:r>
              <a:rPr lang="en-US" altLang="zh-CN" dirty="0">
                <a:solidFill>
                  <a:srgbClr val="7030A0"/>
                </a:solidFill>
              </a:rPr>
              <a:t>1</a:t>
            </a:r>
            <a:endParaRPr lang="en-US" dirty="0">
              <a:solidFill>
                <a:srgbClr val="7030A0"/>
              </a:solidFill>
            </a:endParaRPr>
          </a:p>
        </p:txBody>
      </p:sp>
      <p:sp>
        <p:nvSpPr>
          <p:cNvPr id="10" name="TextBox 9"/>
          <p:cNvSpPr txBox="1"/>
          <p:nvPr/>
        </p:nvSpPr>
        <p:spPr>
          <a:xfrm>
            <a:off x="2625866" y="5233328"/>
            <a:ext cx="4422112" cy="646331"/>
          </a:xfrm>
          <a:prstGeom prst="rect">
            <a:avLst/>
          </a:prstGeom>
          <a:noFill/>
        </p:spPr>
        <p:txBody>
          <a:bodyPr wrap="square" rtlCol="0">
            <a:spAutoFit/>
          </a:bodyPr>
          <a:lstStyle/>
          <a:p>
            <a:pPr algn="ctr"/>
            <a:r>
              <a:rPr lang="en-US" altLang="zh-CN">
                <a:solidFill>
                  <a:srgbClr val="FF0000"/>
                </a:solidFill>
              </a:rPr>
              <a:t>Thermal</a:t>
            </a:r>
            <a:r>
              <a:rPr lang="zh-CN" altLang="en-US" dirty="0">
                <a:solidFill>
                  <a:srgbClr val="FF0000"/>
                </a:solidFill>
              </a:rPr>
              <a:t> </a:t>
            </a:r>
            <a:r>
              <a:rPr lang="en-US" altLang="zh-CN" dirty="0">
                <a:solidFill>
                  <a:srgbClr val="FF0000"/>
                </a:solidFill>
              </a:rPr>
              <a:t>wind:</a:t>
            </a:r>
            <a:r>
              <a:rPr lang="zh-CN" altLang="en-US" dirty="0">
                <a:solidFill>
                  <a:srgbClr val="FF0000"/>
                </a:solidFill>
              </a:rPr>
              <a:t> </a:t>
            </a:r>
            <a:r>
              <a:rPr lang="en-US" altLang="zh-CN" dirty="0">
                <a:solidFill>
                  <a:srgbClr val="FF0000"/>
                </a:solidFill>
              </a:rPr>
              <a:t>Change</a:t>
            </a:r>
            <a:r>
              <a:rPr lang="zh-CN" altLang="en-US" dirty="0">
                <a:solidFill>
                  <a:srgbClr val="FF0000"/>
                </a:solidFill>
              </a:rPr>
              <a:t> </a:t>
            </a:r>
            <a:r>
              <a:rPr lang="en-US" altLang="zh-CN" dirty="0">
                <a:solidFill>
                  <a:srgbClr val="FF0000"/>
                </a:solidFill>
              </a:rPr>
              <a:t>of</a:t>
            </a:r>
            <a:r>
              <a:rPr lang="zh-CN" altLang="en-US" dirty="0">
                <a:solidFill>
                  <a:srgbClr val="FF0000"/>
                </a:solidFill>
              </a:rPr>
              <a:t> </a:t>
            </a:r>
            <a:r>
              <a:rPr lang="en-US" altLang="zh-CN" dirty="0">
                <a:solidFill>
                  <a:srgbClr val="FF0000"/>
                </a:solidFill>
              </a:rPr>
              <a:t>geostrophic</a:t>
            </a:r>
            <a:r>
              <a:rPr lang="zh-CN" altLang="en-US" dirty="0">
                <a:solidFill>
                  <a:srgbClr val="FF0000"/>
                </a:solidFill>
              </a:rPr>
              <a:t> </a:t>
            </a:r>
            <a:r>
              <a:rPr lang="en-US" altLang="zh-CN" dirty="0">
                <a:solidFill>
                  <a:srgbClr val="FF0000"/>
                </a:solidFill>
              </a:rPr>
              <a:t>wind</a:t>
            </a:r>
            <a:r>
              <a:rPr lang="zh-CN" altLang="en-US" dirty="0">
                <a:solidFill>
                  <a:srgbClr val="FF0000"/>
                </a:solidFill>
              </a:rPr>
              <a:t> </a:t>
            </a:r>
            <a:r>
              <a:rPr lang="en-US" altLang="zh-CN" dirty="0">
                <a:solidFill>
                  <a:srgbClr val="FF0000"/>
                </a:solidFill>
              </a:rPr>
              <a:t>between</a:t>
            </a:r>
            <a:r>
              <a:rPr lang="zh-CN" altLang="en-US" dirty="0">
                <a:solidFill>
                  <a:srgbClr val="FF0000"/>
                </a:solidFill>
              </a:rPr>
              <a:t> </a:t>
            </a:r>
            <a:r>
              <a:rPr lang="en-US" altLang="zh-CN" dirty="0">
                <a:solidFill>
                  <a:srgbClr val="FF0000"/>
                </a:solidFill>
              </a:rPr>
              <a:t>Level</a:t>
            </a:r>
            <a:r>
              <a:rPr lang="zh-CN" altLang="en-US" dirty="0">
                <a:solidFill>
                  <a:srgbClr val="FF0000"/>
                </a:solidFill>
              </a:rPr>
              <a:t> </a:t>
            </a:r>
            <a:r>
              <a:rPr lang="en-US" altLang="zh-CN" dirty="0">
                <a:solidFill>
                  <a:srgbClr val="FF0000"/>
                </a:solidFill>
              </a:rPr>
              <a:t>0</a:t>
            </a:r>
            <a:r>
              <a:rPr lang="zh-CN" altLang="en-US" dirty="0">
                <a:solidFill>
                  <a:srgbClr val="FF0000"/>
                </a:solidFill>
              </a:rPr>
              <a:t> </a:t>
            </a:r>
            <a:r>
              <a:rPr lang="en-US" altLang="zh-CN" dirty="0">
                <a:solidFill>
                  <a:srgbClr val="FF0000"/>
                </a:solidFill>
              </a:rPr>
              <a:t>and</a:t>
            </a:r>
            <a:r>
              <a:rPr lang="zh-CN" altLang="en-US" dirty="0">
                <a:solidFill>
                  <a:srgbClr val="FF0000"/>
                </a:solidFill>
              </a:rPr>
              <a:t> </a:t>
            </a:r>
            <a:r>
              <a:rPr lang="en-US" altLang="zh-CN" dirty="0">
                <a:solidFill>
                  <a:srgbClr val="FF0000"/>
                </a:solidFill>
              </a:rPr>
              <a:t>1</a:t>
            </a:r>
          </a:p>
        </p:txBody>
      </p:sp>
      <p:cxnSp>
        <p:nvCxnSpPr>
          <p:cNvPr id="12" name="Straight Arrow Connector 11"/>
          <p:cNvCxnSpPr>
            <a:stCxn id="4" idx="2"/>
          </p:cNvCxnSpPr>
          <p:nvPr/>
        </p:nvCxnSpPr>
        <p:spPr bwMode="auto">
          <a:xfrm flipV="1">
            <a:off x="4836922" y="4041609"/>
            <a:ext cx="312035" cy="125086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1" name="Rectangle 10"/>
          <p:cNvSpPr/>
          <p:nvPr/>
        </p:nvSpPr>
        <p:spPr>
          <a:xfrm>
            <a:off x="302839" y="133268"/>
            <a:ext cx="8158486" cy="523220"/>
          </a:xfrm>
          <a:prstGeom prst="rect">
            <a:avLst/>
          </a:prstGeom>
        </p:spPr>
        <p:txBody>
          <a:bodyPr wrap="square">
            <a:spAutoFit/>
          </a:bodyPr>
          <a:lstStyle/>
          <a:p>
            <a:pPr eaLnBrk="1" hangingPunct="1"/>
            <a:r>
              <a:rPr lang="en-US" altLang="zh-CN" sz="2800" b="1" dirty="0">
                <a:solidFill>
                  <a:srgbClr val="FFFF00"/>
                </a:solidFill>
              </a:rPr>
              <a:t>Thermal</a:t>
            </a:r>
            <a:r>
              <a:rPr lang="zh-CN" altLang="en-US" sz="2800" b="1" dirty="0">
                <a:solidFill>
                  <a:srgbClr val="FFFF00"/>
                </a:solidFill>
              </a:rPr>
              <a:t> </a:t>
            </a:r>
            <a:r>
              <a:rPr lang="en-US" altLang="zh-CN" sz="2800" b="1" dirty="0">
                <a:solidFill>
                  <a:srgbClr val="FFFF00"/>
                </a:solidFill>
              </a:rPr>
              <a:t>wind</a:t>
            </a:r>
            <a:r>
              <a:rPr lang="zh-CN" altLang="en-US" sz="2800" b="1" dirty="0">
                <a:solidFill>
                  <a:srgbClr val="FFFF00"/>
                </a:solidFill>
              </a:rPr>
              <a:t> </a:t>
            </a:r>
            <a:r>
              <a:rPr lang="en-US" altLang="zh-CN" sz="2800" b="1" dirty="0">
                <a:solidFill>
                  <a:srgbClr val="FFFF00"/>
                </a:solidFill>
              </a:rPr>
              <a:t>and</a:t>
            </a:r>
            <a:r>
              <a:rPr lang="zh-CN" altLang="en-US" sz="2800" b="1" dirty="0">
                <a:solidFill>
                  <a:srgbClr val="FFFF00"/>
                </a:solidFill>
              </a:rPr>
              <a:t> </a:t>
            </a:r>
            <a:r>
              <a:rPr lang="en-US" altLang="zh-CN" sz="2800" b="1" dirty="0">
                <a:solidFill>
                  <a:srgbClr val="FFFF00"/>
                </a:solidFill>
              </a:rPr>
              <a:t>temperature</a:t>
            </a:r>
            <a:r>
              <a:rPr lang="zh-CN" altLang="en-US" sz="2800" b="1" dirty="0">
                <a:solidFill>
                  <a:srgbClr val="FFFF00"/>
                </a:solidFill>
              </a:rPr>
              <a:t> </a:t>
            </a:r>
            <a:r>
              <a:rPr lang="en-US" altLang="zh-CN" sz="2800" b="1" dirty="0">
                <a:solidFill>
                  <a:srgbClr val="FFFF00"/>
                </a:solidFill>
              </a:rPr>
              <a:t>advection</a:t>
            </a:r>
          </a:p>
        </p:txBody>
      </p:sp>
    </p:spTree>
    <p:extLst>
      <p:ext uri="{BB962C8B-B14F-4D97-AF65-F5344CB8AC3E}">
        <p14:creationId xmlns:p14="http://schemas.microsoft.com/office/powerpoint/2010/main" val="1807471553"/>
      </p:ext>
    </p:extLst>
  </p:cSld>
  <p:clrMapOvr>
    <a:masterClrMapping/>
  </p:clrMapOvr>
  <p:transition advTm="6490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27</a:t>
            </a:fld>
            <a:endParaRPr lang="zh-CN" altLang="zh-CN"/>
          </a:p>
        </p:txBody>
      </p:sp>
      <p:pic>
        <p:nvPicPr>
          <p:cNvPr id="4" name="Picture 3" descr="Screen Shot 2016-09-30 at 12.44.38 AM.png"/>
          <p:cNvPicPr>
            <a:picLocks noChangeAspect="1"/>
          </p:cNvPicPr>
          <p:nvPr/>
        </p:nvPicPr>
        <p:blipFill rotWithShape="1">
          <a:blip r:embed="rId3">
            <a:extLst>
              <a:ext uri="{28A0092B-C50C-407E-A947-70E740481C1C}">
                <a14:useLocalDpi xmlns:a14="http://schemas.microsoft.com/office/drawing/2010/main" val="0"/>
              </a:ext>
            </a:extLst>
          </a:blip>
          <a:srcRect l="26049" t="45242" r="23423" b="16939"/>
          <a:stretch/>
        </p:blipFill>
        <p:spPr>
          <a:xfrm>
            <a:off x="1908597" y="1836093"/>
            <a:ext cx="6144682" cy="3456384"/>
          </a:xfrm>
          <a:prstGeom prst="rect">
            <a:avLst/>
          </a:prstGeom>
        </p:spPr>
      </p:pic>
      <p:sp>
        <p:nvSpPr>
          <p:cNvPr id="5" name="TextBox 4"/>
          <p:cNvSpPr txBox="1"/>
          <p:nvPr/>
        </p:nvSpPr>
        <p:spPr>
          <a:xfrm>
            <a:off x="1692573" y="784705"/>
            <a:ext cx="5969455" cy="800219"/>
          </a:xfrm>
          <a:prstGeom prst="rect">
            <a:avLst/>
          </a:prstGeom>
          <a:noFill/>
        </p:spPr>
        <p:txBody>
          <a:bodyPr wrap="none" rtlCol="0">
            <a:spAutoFit/>
          </a:bodyPr>
          <a:lstStyle/>
          <a:p>
            <a:r>
              <a:rPr lang="en-US" altLang="zh-CN" sz="2800" dirty="0">
                <a:solidFill>
                  <a:srgbClr val="FF0000"/>
                </a:solidFill>
              </a:rPr>
              <a:t>Warm</a:t>
            </a:r>
            <a:r>
              <a:rPr lang="zh-CN" altLang="en-US" sz="2800" dirty="0">
                <a:solidFill>
                  <a:srgbClr val="FF0000"/>
                </a:solidFill>
              </a:rPr>
              <a:t> </a:t>
            </a:r>
            <a:r>
              <a:rPr lang="en-US" altLang="zh-CN" sz="2800" dirty="0">
                <a:solidFill>
                  <a:srgbClr val="FF0000"/>
                </a:solidFill>
              </a:rPr>
              <a:t>advection,</a:t>
            </a:r>
            <a:r>
              <a:rPr lang="zh-CN" altLang="en-US" sz="2800" dirty="0">
                <a:solidFill>
                  <a:srgbClr val="FF0000"/>
                </a:solidFill>
              </a:rPr>
              <a:t> </a:t>
            </a:r>
            <a:r>
              <a:rPr lang="en-US" altLang="zh-CN" sz="2800" dirty="0">
                <a:solidFill>
                  <a:srgbClr val="FF0000"/>
                </a:solidFill>
              </a:rPr>
              <a:t>veering</a:t>
            </a:r>
            <a:r>
              <a:rPr lang="zh-CN" altLang="en-US" sz="2800" dirty="0">
                <a:solidFill>
                  <a:srgbClr val="FF0000"/>
                </a:solidFill>
              </a:rPr>
              <a:t> </a:t>
            </a:r>
            <a:r>
              <a:rPr lang="en-US" altLang="zh-CN" sz="2800" dirty="0">
                <a:solidFill>
                  <a:srgbClr val="FF0000"/>
                </a:solidFill>
              </a:rPr>
              <a:t>with</a:t>
            </a:r>
            <a:r>
              <a:rPr lang="zh-CN" altLang="en-US" sz="2800" dirty="0">
                <a:solidFill>
                  <a:srgbClr val="FF0000"/>
                </a:solidFill>
              </a:rPr>
              <a:t> </a:t>
            </a:r>
            <a:r>
              <a:rPr lang="en-US" altLang="zh-CN" sz="2800" dirty="0">
                <a:solidFill>
                  <a:srgbClr val="FF0000"/>
                </a:solidFill>
              </a:rPr>
              <a:t>height</a:t>
            </a:r>
          </a:p>
          <a:p>
            <a:pPr algn="ctr"/>
            <a:r>
              <a:rPr lang="en-US" altLang="zh-CN" dirty="0"/>
              <a:t>(wind</a:t>
            </a:r>
            <a:r>
              <a:rPr lang="zh-CN" altLang="en-US" dirty="0"/>
              <a:t> </a:t>
            </a:r>
            <a:r>
              <a:rPr lang="en-US" altLang="zh-CN" dirty="0"/>
              <a:t>turns</a:t>
            </a:r>
            <a:r>
              <a:rPr lang="zh-CN" altLang="en-US" dirty="0"/>
              <a:t> </a:t>
            </a:r>
            <a:r>
              <a:rPr lang="en-US" altLang="zh-CN" dirty="0"/>
              <a:t>clockwise)</a:t>
            </a:r>
            <a:endParaRPr lang="en-US" dirty="0"/>
          </a:p>
        </p:txBody>
      </p:sp>
      <p:sp>
        <p:nvSpPr>
          <p:cNvPr id="8" name="TextBox 7"/>
          <p:cNvSpPr txBox="1"/>
          <p:nvPr/>
        </p:nvSpPr>
        <p:spPr>
          <a:xfrm>
            <a:off x="2102813" y="3862164"/>
            <a:ext cx="2123923" cy="646331"/>
          </a:xfrm>
          <a:prstGeom prst="rect">
            <a:avLst/>
          </a:prstGeom>
          <a:noFill/>
        </p:spPr>
        <p:txBody>
          <a:bodyPr wrap="square" rtlCol="0">
            <a:spAutoFit/>
          </a:bodyPr>
          <a:lstStyle/>
          <a:p>
            <a:pPr algn="ctr"/>
            <a:r>
              <a:rPr lang="en-US" altLang="zh-CN" dirty="0">
                <a:solidFill>
                  <a:srgbClr val="00B050"/>
                </a:solidFill>
              </a:rPr>
              <a:t>Geostrophic</a:t>
            </a:r>
            <a:r>
              <a:rPr lang="zh-CN" altLang="en-US" dirty="0">
                <a:solidFill>
                  <a:srgbClr val="00B050"/>
                </a:solidFill>
              </a:rPr>
              <a:t> </a:t>
            </a:r>
            <a:r>
              <a:rPr lang="en-US" altLang="zh-CN" dirty="0">
                <a:solidFill>
                  <a:srgbClr val="00B050"/>
                </a:solidFill>
              </a:rPr>
              <a:t>wind</a:t>
            </a:r>
            <a:r>
              <a:rPr lang="zh-CN" altLang="en-US" dirty="0">
                <a:solidFill>
                  <a:srgbClr val="00B050"/>
                </a:solidFill>
              </a:rPr>
              <a:t> </a:t>
            </a:r>
            <a:r>
              <a:rPr lang="en-US" altLang="zh-CN" dirty="0">
                <a:solidFill>
                  <a:srgbClr val="00B050"/>
                </a:solidFill>
              </a:rPr>
              <a:t>on</a:t>
            </a:r>
            <a:r>
              <a:rPr lang="zh-CN" altLang="en-US" dirty="0">
                <a:solidFill>
                  <a:srgbClr val="00B050"/>
                </a:solidFill>
              </a:rPr>
              <a:t> </a:t>
            </a:r>
            <a:r>
              <a:rPr lang="en-US" altLang="zh-CN" dirty="0">
                <a:solidFill>
                  <a:srgbClr val="00B050"/>
                </a:solidFill>
              </a:rPr>
              <a:t>Level</a:t>
            </a:r>
            <a:r>
              <a:rPr lang="zh-CN" altLang="en-US" dirty="0">
                <a:solidFill>
                  <a:srgbClr val="00B050"/>
                </a:solidFill>
              </a:rPr>
              <a:t> </a:t>
            </a:r>
            <a:r>
              <a:rPr lang="en-US" altLang="zh-CN" dirty="0">
                <a:solidFill>
                  <a:srgbClr val="00B050"/>
                </a:solidFill>
              </a:rPr>
              <a:t>0</a:t>
            </a:r>
            <a:endParaRPr lang="en-US" dirty="0">
              <a:solidFill>
                <a:srgbClr val="00B050"/>
              </a:solidFill>
            </a:endParaRPr>
          </a:p>
        </p:txBody>
      </p:sp>
      <p:sp>
        <p:nvSpPr>
          <p:cNvPr id="9" name="TextBox 8"/>
          <p:cNvSpPr txBox="1"/>
          <p:nvPr/>
        </p:nvSpPr>
        <p:spPr>
          <a:xfrm>
            <a:off x="5538105" y="2829882"/>
            <a:ext cx="2123923" cy="646331"/>
          </a:xfrm>
          <a:prstGeom prst="rect">
            <a:avLst/>
          </a:prstGeom>
          <a:noFill/>
        </p:spPr>
        <p:txBody>
          <a:bodyPr wrap="square" rtlCol="0">
            <a:spAutoFit/>
          </a:bodyPr>
          <a:lstStyle/>
          <a:p>
            <a:pPr algn="ctr"/>
            <a:r>
              <a:rPr lang="en-US" altLang="zh-CN" dirty="0">
                <a:solidFill>
                  <a:srgbClr val="7030A0"/>
                </a:solidFill>
              </a:rPr>
              <a:t>Geostrophic</a:t>
            </a:r>
            <a:r>
              <a:rPr lang="zh-CN" altLang="en-US" dirty="0">
                <a:solidFill>
                  <a:srgbClr val="7030A0"/>
                </a:solidFill>
              </a:rPr>
              <a:t> </a:t>
            </a:r>
            <a:r>
              <a:rPr lang="en-US" altLang="zh-CN" dirty="0">
                <a:solidFill>
                  <a:srgbClr val="7030A0"/>
                </a:solidFill>
              </a:rPr>
              <a:t>wind</a:t>
            </a:r>
            <a:r>
              <a:rPr lang="zh-CN" altLang="en-US" dirty="0">
                <a:solidFill>
                  <a:srgbClr val="7030A0"/>
                </a:solidFill>
              </a:rPr>
              <a:t> </a:t>
            </a:r>
            <a:r>
              <a:rPr lang="en-US" altLang="zh-CN" dirty="0">
                <a:solidFill>
                  <a:srgbClr val="7030A0"/>
                </a:solidFill>
              </a:rPr>
              <a:t>on</a:t>
            </a:r>
            <a:r>
              <a:rPr lang="zh-CN" altLang="en-US" dirty="0">
                <a:solidFill>
                  <a:srgbClr val="7030A0"/>
                </a:solidFill>
              </a:rPr>
              <a:t> </a:t>
            </a:r>
            <a:r>
              <a:rPr lang="en-US" altLang="zh-CN" dirty="0">
                <a:solidFill>
                  <a:srgbClr val="7030A0"/>
                </a:solidFill>
              </a:rPr>
              <a:t>Level</a:t>
            </a:r>
            <a:r>
              <a:rPr lang="zh-CN" altLang="en-US" dirty="0">
                <a:solidFill>
                  <a:srgbClr val="7030A0"/>
                </a:solidFill>
              </a:rPr>
              <a:t> </a:t>
            </a:r>
            <a:r>
              <a:rPr lang="en-US" altLang="zh-CN" dirty="0">
                <a:solidFill>
                  <a:srgbClr val="7030A0"/>
                </a:solidFill>
              </a:rPr>
              <a:t>1</a:t>
            </a:r>
            <a:endParaRPr lang="en-US" dirty="0">
              <a:solidFill>
                <a:srgbClr val="7030A0"/>
              </a:solidFill>
            </a:endParaRPr>
          </a:p>
        </p:txBody>
      </p:sp>
      <p:sp>
        <p:nvSpPr>
          <p:cNvPr id="10" name="TextBox 9"/>
          <p:cNvSpPr txBox="1"/>
          <p:nvPr/>
        </p:nvSpPr>
        <p:spPr>
          <a:xfrm>
            <a:off x="-96726" y="2229717"/>
            <a:ext cx="3281827" cy="923330"/>
          </a:xfrm>
          <a:prstGeom prst="rect">
            <a:avLst/>
          </a:prstGeom>
          <a:noFill/>
        </p:spPr>
        <p:txBody>
          <a:bodyPr wrap="square" rtlCol="0">
            <a:spAutoFit/>
          </a:bodyPr>
          <a:lstStyle/>
          <a:p>
            <a:pPr algn="ctr"/>
            <a:r>
              <a:rPr lang="en-US" altLang="zh-CN">
                <a:solidFill>
                  <a:srgbClr val="FF0000"/>
                </a:solidFill>
              </a:rPr>
              <a:t>Thermal</a:t>
            </a:r>
            <a:r>
              <a:rPr lang="zh-CN" altLang="en-US" dirty="0">
                <a:solidFill>
                  <a:srgbClr val="FF0000"/>
                </a:solidFill>
              </a:rPr>
              <a:t> </a:t>
            </a:r>
            <a:r>
              <a:rPr lang="en-US" altLang="zh-CN" dirty="0">
                <a:solidFill>
                  <a:srgbClr val="FF0000"/>
                </a:solidFill>
              </a:rPr>
              <a:t>wind:</a:t>
            </a:r>
            <a:r>
              <a:rPr lang="zh-CN" altLang="en-US" dirty="0">
                <a:solidFill>
                  <a:srgbClr val="FF0000"/>
                </a:solidFill>
              </a:rPr>
              <a:t> </a:t>
            </a:r>
            <a:r>
              <a:rPr lang="en-US" altLang="zh-CN" dirty="0">
                <a:solidFill>
                  <a:srgbClr val="FF0000"/>
                </a:solidFill>
              </a:rPr>
              <a:t>Change</a:t>
            </a:r>
            <a:r>
              <a:rPr lang="zh-CN" altLang="en-US" dirty="0">
                <a:solidFill>
                  <a:srgbClr val="FF0000"/>
                </a:solidFill>
              </a:rPr>
              <a:t> </a:t>
            </a:r>
            <a:r>
              <a:rPr lang="en-US" altLang="zh-CN" dirty="0">
                <a:solidFill>
                  <a:srgbClr val="FF0000"/>
                </a:solidFill>
              </a:rPr>
              <a:t>of</a:t>
            </a:r>
            <a:r>
              <a:rPr lang="zh-CN" altLang="en-US" dirty="0">
                <a:solidFill>
                  <a:srgbClr val="FF0000"/>
                </a:solidFill>
              </a:rPr>
              <a:t> </a:t>
            </a:r>
            <a:r>
              <a:rPr lang="en-US" altLang="zh-CN" dirty="0">
                <a:solidFill>
                  <a:srgbClr val="FF0000"/>
                </a:solidFill>
              </a:rPr>
              <a:t>geostrophic</a:t>
            </a:r>
            <a:r>
              <a:rPr lang="zh-CN" altLang="en-US" dirty="0">
                <a:solidFill>
                  <a:srgbClr val="FF0000"/>
                </a:solidFill>
              </a:rPr>
              <a:t> </a:t>
            </a:r>
            <a:r>
              <a:rPr lang="en-US" altLang="zh-CN" dirty="0">
                <a:solidFill>
                  <a:srgbClr val="FF0000"/>
                </a:solidFill>
              </a:rPr>
              <a:t>wind</a:t>
            </a:r>
            <a:r>
              <a:rPr lang="zh-CN" altLang="en-US" dirty="0">
                <a:solidFill>
                  <a:srgbClr val="FF0000"/>
                </a:solidFill>
              </a:rPr>
              <a:t> </a:t>
            </a:r>
            <a:r>
              <a:rPr lang="en-US" altLang="zh-CN" dirty="0">
                <a:solidFill>
                  <a:srgbClr val="FF0000"/>
                </a:solidFill>
              </a:rPr>
              <a:t>between</a:t>
            </a:r>
            <a:r>
              <a:rPr lang="zh-CN" altLang="en-US" dirty="0">
                <a:solidFill>
                  <a:srgbClr val="FF0000"/>
                </a:solidFill>
              </a:rPr>
              <a:t> </a:t>
            </a:r>
            <a:r>
              <a:rPr lang="en-US" altLang="zh-CN" dirty="0">
                <a:solidFill>
                  <a:srgbClr val="FF0000"/>
                </a:solidFill>
              </a:rPr>
              <a:t>Level</a:t>
            </a:r>
            <a:r>
              <a:rPr lang="zh-CN" altLang="en-US" dirty="0">
                <a:solidFill>
                  <a:srgbClr val="FF0000"/>
                </a:solidFill>
              </a:rPr>
              <a:t> </a:t>
            </a:r>
            <a:r>
              <a:rPr lang="en-US" altLang="zh-CN" dirty="0">
                <a:solidFill>
                  <a:srgbClr val="FF0000"/>
                </a:solidFill>
              </a:rPr>
              <a:t>0</a:t>
            </a:r>
            <a:r>
              <a:rPr lang="zh-CN" altLang="en-US" dirty="0">
                <a:solidFill>
                  <a:srgbClr val="FF0000"/>
                </a:solidFill>
              </a:rPr>
              <a:t> </a:t>
            </a:r>
            <a:r>
              <a:rPr lang="en-US" altLang="zh-CN" dirty="0">
                <a:solidFill>
                  <a:srgbClr val="FF0000"/>
                </a:solidFill>
              </a:rPr>
              <a:t>and</a:t>
            </a:r>
            <a:r>
              <a:rPr lang="zh-CN" altLang="en-US" dirty="0">
                <a:solidFill>
                  <a:srgbClr val="FF0000"/>
                </a:solidFill>
              </a:rPr>
              <a:t> </a:t>
            </a:r>
            <a:r>
              <a:rPr lang="en-US" altLang="zh-CN" dirty="0">
                <a:solidFill>
                  <a:srgbClr val="FF0000"/>
                </a:solidFill>
              </a:rPr>
              <a:t>1</a:t>
            </a:r>
          </a:p>
        </p:txBody>
      </p:sp>
      <p:cxnSp>
        <p:nvCxnSpPr>
          <p:cNvPr id="12" name="Straight Arrow Connector 11"/>
          <p:cNvCxnSpPr/>
          <p:nvPr/>
        </p:nvCxnSpPr>
        <p:spPr bwMode="auto">
          <a:xfrm>
            <a:off x="2988717" y="2484165"/>
            <a:ext cx="936104" cy="594017"/>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37818949"/>
      </p:ext>
    </p:extLst>
  </p:cSld>
  <p:clrMapOvr>
    <a:masterClrMapping/>
  </p:clrMapOvr>
  <p:transition advTm="11813"/>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28</a:t>
            </a:fld>
            <a:endParaRPr lang="zh-CN" altLang="zh-CN"/>
          </a:p>
        </p:txBody>
      </p:sp>
      <p:pic>
        <p:nvPicPr>
          <p:cNvPr id="104450" name="Picture 2" descr="http://archive.atmos.colostate.edu/data/misc/QDUI11/0401/04010615QDUI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5" y="755973"/>
            <a:ext cx="962763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37417"/>
      </p:ext>
    </p:extLst>
  </p:cSld>
  <p:clrMapOvr>
    <a:masterClrMapping/>
  </p:clrMapOvr>
  <p:transition advTm="33078"/>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29</a:t>
            </a:fld>
            <a:endParaRPr lang="zh-CN" altLang="zh-CN"/>
          </a:p>
        </p:txBody>
      </p:sp>
      <p:pic>
        <p:nvPicPr>
          <p:cNvPr id="3" name="Picture 2" descr="http://archive.atmos.colostate.edu/data/misc/QDUI11/0401/04010615QDUI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075" y="-2294353"/>
            <a:ext cx="19048572" cy="94030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bwMode="auto">
          <a:xfrm>
            <a:off x="3348757" y="29162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14" name="Group 13"/>
          <p:cNvGrpSpPr/>
          <p:nvPr/>
        </p:nvGrpSpPr>
        <p:grpSpPr>
          <a:xfrm>
            <a:off x="3503070" y="2160247"/>
            <a:ext cx="3014169" cy="2186017"/>
            <a:chOff x="3503070" y="2160247"/>
            <a:chExt cx="3014169" cy="2186017"/>
          </a:xfrm>
        </p:grpSpPr>
        <p:sp>
          <p:nvSpPr>
            <p:cNvPr id="6" name="Right Arrow 5"/>
            <p:cNvSpPr/>
            <p:nvPr/>
          </p:nvSpPr>
          <p:spPr bwMode="auto">
            <a:xfrm rot="3300817">
              <a:off x="3341550" y="3414160"/>
              <a:ext cx="1018243" cy="20471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cxnSp>
          <p:nvCxnSpPr>
            <p:cNvPr id="8" name="Straight Arrow Connector 7"/>
            <p:cNvCxnSpPr/>
            <p:nvPr/>
          </p:nvCxnSpPr>
          <p:spPr bwMode="auto">
            <a:xfrm>
              <a:off x="3503070" y="3056010"/>
              <a:ext cx="1309856" cy="366896"/>
            </a:xfrm>
            <a:prstGeom prst="straightConnector1">
              <a:avLst/>
            </a:prstGeom>
            <a:solidFill>
              <a:schemeClr val="accent1"/>
            </a:solidFill>
            <a:ln w="76200" cap="flat" cmpd="sng" algn="ctr">
              <a:solidFill>
                <a:srgbClr val="7030A0"/>
              </a:solidFill>
              <a:prstDash val="solid"/>
              <a:round/>
              <a:headEnd type="none" w="med" len="med"/>
              <a:tailEnd type="triangle"/>
            </a:ln>
            <a:effectLst/>
          </p:spPr>
        </p:cxnSp>
        <p:cxnSp>
          <p:nvCxnSpPr>
            <p:cNvPr id="9" name="Straight Arrow Connector 8"/>
            <p:cNvCxnSpPr/>
            <p:nvPr/>
          </p:nvCxnSpPr>
          <p:spPr bwMode="auto">
            <a:xfrm flipV="1">
              <a:off x="3503070" y="2407161"/>
              <a:ext cx="785622" cy="614851"/>
            </a:xfrm>
            <a:prstGeom prst="straightConnector1">
              <a:avLst/>
            </a:prstGeom>
            <a:solidFill>
              <a:schemeClr val="accent1"/>
            </a:solidFill>
            <a:ln w="76200" cap="flat" cmpd="sng" algn="ctr">
              <a:solidFill>
                <a:srgbClr val="00B050"/>
              </a:solidFill>
              <a:prstDash val="solid"/>
              <a:round/>
              <a:headEnd type="none" w="med" len="med"/>
              <a:tailEnd type="triangle"/>
            </a:ln>
            <a:effectLst/>
          </p:spPr>
        </p:cxnSp>
        <p:sp>
          <p:nvSpPr>
            <p:cNvPr id="11" name="TextBox 10"/>
            <p:cNvSpPr txBox="1"/>
            <p:nvPr/>
          </p:nvSpPr>
          <p:spPr>
            <a:xfrm>
              <a:off x="4226451" y="2160247"/>
              <a:ext cx="1887055" cy="369332"/>
            </a:xfrm>
            <a:prstGeom prst="rect">
              <a:avLst/>
            </a:prstGeom>
            <a:solidFill>
              <a:schemeClr val="accent3"/>
            </a:solidFill>
          </p:spPr>
          <p:txBody>
            <a:bodyPr wrap="none" rtlCol="0">
              <a:spAutoFit/>
            </a:bodyPr>
            <a:lstStyle/>
            <a:p>
              <a:r>
                <a:rPr lang="en-US" altLang="zh-CN" b="1" dirty="0">
                  <a:solidFill>
                    <a:srgbClr val="00B050"/>
                  </a:solidFill>
                </a:rPr>
                <a:t>Vg</a:t>
              </a:r>
              <a:r>
                <a:rPr lang="zh-CN" altLang="en-US" b="1" dirty="0">
                  <a:solidFill>
                    <a:srgbClr val="00B050"/>
                  </a:solidFill>
                </a:rPr>
                <a:t> </a:t>
              </a:r>
              <a:r>
                <a:rPr lang="en-US" altLang="zh-CN" b="1" dirty="0">
                  <a:solidFill>
                    <a:srgbClr val="00B050"/>
                  </a:solidFill>
                </a:rPr>
                <a:t>@</a:t>
              </a:r>
              <a:r>
                <a:rPr lang="zh-CN" altLang="en-US" b="1" dirty="0">
                  <a:solidFill>
                    <a:srgbClr val="00B050"/>
                  </a:solidFill>
                </a:rPr>
                <a:t> </a:t>
              </a:r>
              <a:r>
                <a:rPr lang="en-US" altLang="zh-CN" b="1" dirty="0">
                  <a:solidFill>
                    <a:srgbClr val="00B050"/>
                  </a:solidFill>
                </a:rPr>
                <a:t>1000</a:t>
              </a:r>
              <a:r>
                <a:rPr lang="zh-CN" altLang="en-US" b="1" dirty="0">
                  <a:solidFill>
                    <a:srgbClr val="00B050"/>
                  </a:solidFill>
                </a:rPr>
                <a:t> </a:t>
              </a:r>
              <a:r>
                <a:rPr lang="en-US" altLang="zh-CN" b="1" dirty="0" err="1">
                  <a:solidFill>
                    <a:srgbClr val="00B050"/>
                  </a:solidFill>
                </a:rPr>
                <a:t>hPa</a:t>
              </a:r>
              <a:endParaRPr lang="en-US" b="1" dirty="0">
                <a:solidFill>
                  <a:srgbClr val="00B050"/>
                </a:solidFill>
              </a:endParaRPr>
            </a:p>
          </p:txBody>
        </p:sp>
        <p:sp>
          <p:nvSpPr>
            <p:cNvPr id="12" name="TextBox 11"/>
            <p:cNvSpPr txBox="1"/>
            <p:nvPr/>
          </p:nvSpPr>
          <p:spPr>
            <a:xfrm>
              <a:off x="4812926" y="3238240"/>
              <a:ext cx="1704313" cy="369332"/>
            </a:xfrm>
            <a:prstGeom prst="rect">
              <a:avLst/>
            </a:prstGeom>
            <a:solidFill>
              <a:schemeClr val="accent3"/>
            </a:solidFill>
          </p:spPr>
          <p:txBody>
            <a:bodyPr wrap="none" rtlCol="0">
              <a:spAutoFit/>
            </a:bodyPr>
            <a:lstStyle/>
            <a:p>
              <a:r>
                <a:rPr lang="en-US" altLang="zh-CN" b="1" dirty="0">
                  <a:solidFill>
                    <a:srgbClr val="7030A0"/>
                  </a:solidFill>
                </a:rPr>
                <a:t>Vg</a:t>
              </a:r>
              <a:r>
                <a:rPr lang="zh-CN" altLang="en-US" b="1" dirty="0">
                  <a:solidFill>
                    <a:srgbClr val="7030A0"/>
                  </a:solidFill>
                </a:rPr>
                <a:t> </a:t>
              </a:r>
              <a:r>
                <a:rPr lang="en-US" altLang="zh-CN" b="1" dirty="0">
                  <a:solidFill>
                    <a:srgbClr val="7030A0"/>
                  </a:solidFill>
                </a:rPr>
                <a:t>@</a:t>
              </a:r>
              <a:r>
                <a:rPr lang="zh-CN" altLang="en-US" b="1" dirty="0">
                  <a:solidFill>
                    <a:srgbClr val="7030A0"/>
                  </a:solidFill>
                </a:rPr>
                <a:t> </a:t>
              </a:r>
              <a:r>
                <a:rPr lang="en-US" altLang="zh-CN" b="1" dirty="0">
                  <a:solidFill>
                    <a:srgbClr val="7030A0"/>
                  </a:solidFill>
                </a:rPr>
                <a:t>500</a:t>
              </a:r>
              <a:r>
                <a:rPr lang="zh-CN" altLang="en-US" b="1" dirty="0">
                  <a:solidFill>
                    <a:srgbClr val="7030A0"/>
                  </a:solidFill>
                </a:rPr>
                <a:t> </a:t>
              </a:r>
              <a:r>
                <a:rPr lang="en-US" altLang="zh-CN" b="1" dirty="0" err="1">
                  <a:solidFill>
                    <a:srgbClr val="7030A0"/>
                  </a:solidFill>
                </a:rPr>
                <a:t>hPa</a:t>
              </a:r>
              <a:endParaRPr lang="en-US" b="1" dirty="0">
                <a:solidFill>
                  <a:srgbClr val="7030A0"/>
                </a:solidFill>
              </a:endParaRPr>
            </a:p>
          </p:txBody>
        </p:sp>
        <p:sp>
          <p:nvSpPr>
            <p:cNvPr id="13" name="TextBox 12"/>
            <p:cNvSpPr txBox="1"/>
            <p:nvPr/>
          </p:nvSpPr>
          <p:spPr>
            <a:xfrm>
              <a:off x="3719305" y="3823044"/>
              <a:ext cx="569387" cy="523220"/>
            </a:xfrm>
            <a:prstGeom prst="rect">
              <a:avLst/>
            </a:prstGeom>
            <a:noFill/>
          </p:spPr>
          <p:txBody>
            <a:bodyPr wrap="none" rtlCol="0">
              <a:spAutoFit/>
            </a:bodyPr>
            <a:lstStyle/>
            <a:p>
              <a:r>
                <a:rPr lang="en-US" altLang="zh-CN" sz="2800" b="1" dirty="0">
                  <a:solidFill>
                    <a:srgbClr val="FF0000"/>
                  </a:solidFill>
                </a:rPr>
                <a:t>V</a:t>
              </a:r>
              <a:r>
                <a:rPr lang="en-US" altLang="zh-CN" sz="2800" b="1" baseline="-25000" dirty="0">
                  <a:solidFill>
                    <a:srgbClr val="FF0000"/>
                  </a:solidFill>
                </a:rPr>
                <a:t>T</a:t>
              </a:r>
              <a:endParaRPr lang="en-US" sz="2800" b="1" dirty="0">
                <a:solidFill>
                  <a:srgbClr val="FF0000"/>
                </a:solidFill>
              </a:endParaRPr>
            </a:p>
          </p:txBody>
        </p:sp>
      </p:grpSp>
    </p:spTree>
    <p:custDataLst>
      <p:tags r:id="rId1"/>
    </p:custDataLst>
    <p:extLst>
      <p:ext uri="{BB962C8B-B14F-4D97-AF65-F5344CB8AC3E}">
        <p14:creationId xmlns:p14="http://schemas.microsoft.com/office/powerpoint/2010/main" val="592678526"/>
      </p:ext>
    </p:extLst>
  </p:cSld>
  <p:clrMapOvr>
    <a:masterClrMapping/>
  </p:clrMapOvr>
  <p:transition advTm="11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B99ED5-161E-5C48-8556-1700C1766872}" type="slidenum">
              <a:rPr lang="en-US" altLang="zh-CN">
                <a:latin typeface="Calibri" charset="0"/>
                <a:ea typeface="宋体" charset="-122"/>
              </a:rPr>
              <a:pPr/>
              <a:t>3</a:t>
            </a:fld>
            <a:endParaRPr lang="zh-CN" altLang="zh-CN">
              <a:latin typeface="Calibri" charset="0"/>
              <a:ea typeface="宋体" charset="-122"/>
            </a:endParaRPr>
          </a:p>
        </p:txBody>
      </p:sp>
      <p:sp>
        <p:nvSpPr>
          <p:cNvPr id="4" name="矩形 37"/>
          <p:cNvSpPr/>
          <p:nvPr/>
        </p:nvSpPr>
        <p:spPr>
          <a:xfrm>
            <a:off x="496527" y="2124125"/>
            <a:ext cx="8783637" cy="1247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5" name="矩形 36"/>
          <p:cNvSpPr/>
          <p:nvPr/>
        </p:nvSpPr>
        <p:spPr>
          <a:xfrm>
            <a:off x="667621" y="1939975"/>
            <a:ext cx="2465112" cy="369332"/>
          </a:xfrm>
          <a:prstGeom prst="rect">
            <a:avLst/>
          </a:prstGeom>
          <a:solidFill>
            <a:schemeClr val="bg1"/>
          </a:solidFill>
        </p:spPr>
        <p:txBody>
          <a:bodyPr wrap="square">
            <a:spAutoFit/>
          </a:bodyPr>
          <a:lstStyle/>
          <a:p>
            <a:pPr>
              <a:defRPr/>
            </a:pPr>
            <a:r>
              <a:rPr lang="en-US" altLang="zh-TW" b="1" dirty="0">
                <a:solidFill>
                  <a:srgbClr val="FF0000"/>
                </a:solidFill>
                <a:latin typeface="Microsoft YaHei" panose="020B0503020204020204" pitchFamily="34" charset="-122"/>
                <a:ea typeface="Microsoft YaHei" panose="020B0503020204020204" pitchFamily="34" charset="-122"/>
              </a:rPr>
              <a:t>Centrifugal</a:t>
            </a:r>
            <a:r>
              <a:rPr lang="zh-CN" altLang="en-US" b="1" dirty="0">
                <a:solidFill>
                  <a:srgbClr val="FF0000"/>
                </a:solidFill>
                <a:latin typeface="Microsoft YaHei" panose="020B0503020204020204" pitchFamily="34" charset="-122"/>
                <a:ea typeface="Microsoft YaHei" panose="020B0503020204020204" pitchFamily="34" charset="-122"/>
              </a:rPr>
              <a:t> </a:t>
            </a:r>
            <a:r>
              <a:rPr lang="en-US" altLang="zh-TW" b="1" dirty="0">
                <a:solidFill>
                  <a:srgbClr val="FF0000"/>
                </a:solidFill>
                <a:latin typeface="Microsoft YaHei" panose="020B0503020204020204" pitchFamily="34" charset="-122"/>
                <a:ea typeface="Microsoft YaHei" panose="020B0503020204020204" pitchFamily="34" charset="-122"/>
              </a:rPr>
              <a:t>force</a:t>
            </a:r>
            <a:endParaRPr lang="zh-TW" altLang="en-US" b="1" dirty="0">
              <a:solidFill>
                <a:srgbClr val="FF0000"/>
              </a:solidFill>
              <a:latin typeface="Microsoft YaHei" panose="020B0503020204020204" pitchFamily="34" charset="-122"/>
              <a:ea typeface="Microsoft YaHei" panose="020B0503020204020204" pitchFamily="34" charset="-122"/>
            </a:endParaRPr>
          </a:p>
        </p:txBody>
      </p:sp>
      <p:sp>
        <p:nvSpPr>
          <p:cNvPr id="18437" name="矩形 1"/>
          <p:cNvSpPr>
            <a:spLocks noChangeArrowheads="1"/>
          </p:cNvSpPr>
          <p:nvPr/>
        </p:nvSpPr>
        <p:spPr bwMode="auto">
          <a:xfrm>
            <a:off x="460375" y="111125"/>
            <a:ext cx="77348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FontTx/>
              <a:buNone/>
            </a:pPr>
            <a:r>
              <a:rPr lang="en-US" altLang="zh-CN" sz="2800" b="1" dirty="0">
                <a:solidFill>
                  <a:srgbClr val="FFFF00"/>
                </a:solidFill>
                <a:latin typeface="Arial" charset="0"/>
              </a:rPr>
              <a:t>How</a:t>
            </a:r>
            <a:r>
              <a:rPr lang="zh-CN" altLang="en-US" sz="2800" b="1" dirty="0">
                <a:solidFill>
                  <a:srgbClr val="FFFF00"/>
                </a:solidFill>
                <a:latin typeface="Arial" charset="0"/>
              </a:rPr>
              <a:t> </a:t>
            </a:r>
            <a:r>
              <a:rPr lang="en-US" altLang="zh-CN" sz="2800" b="1" dirty="0">
                <a:solidFill>
                  <a:srgbClr val="FFFF00"/>
                </a:solidFill>
                <a:latin typeface="Arial" charset="0"/>
              </a:rPr>
              <a:t>to</a:t>
            </a:r>
            <a:r>
              <a:rPr lang="zh-CN" altLang="en-US" sz="2800" b="1" dirty="0">
                <a:solidFill>
                  <a:srgbClr val="FFFF00"/>
                </a:solidFill>
                <a:latin typeface="Arial" charset="0"/>
              </a:rPr>
              <a:t> </a:t>
            </a:r>
            <a:r>
              <a:rPr lang="en-US" altLang="zh-CN" sz="2800" b="1" dirty="0">
                <a:solidFill>
                  <a:srgbClr val="FFFF00"/>
                </a:solidFill>
                <a:latin typeface="Arial" charset="0"/>
              </a:rPr>
              <a:t>remember</a:t>
            </a:r>
            <a:r>
              <a:rPr lang="zh-CN" altLang="en-US" sz="2800" b="1" dirty="0">
                <a:solidFill>
                  <a:srgbClr val="FFFF00"/>
                </a:solidFill>
                <a:latin typeface="Arial" charset="0"/>
              </a:rPr>
              <a:t> </a:t>
            </a:r>
            <a:r>
              <a:rPr lang="en-US" altLang="zh-CN" sz="2800" b="1" dirty="0">
                <a:solidFill>
                  <a:srgbClr val="FFFF00"/>
                </a:solidFill>
                <a:latin typeface="Arial" charset="0"/>
              </a:rPr>
              <a:t>the</a:t>
            </a:r>
            <a:r>
              <a:rPr lang="zh-CN" altLang="en-US" sz="2800" b="1" dirty="0">
                <a:solidFill>
                  <a:srgbClr val="FFFF00"/>
                </a:solidFill>
                <a:latin typeface="Arial" charset="0"/>
              </a:rPr>
              <a:t> </a:t>
            </a:r>
            <a:r>
              <a:rPr lang="en-US" altLang="zh-CN" sz="2800" b="1" dirty="0">
                <a:solidFill>
                  <a:srgbClr val="FFFF00"/>
                </a:solidFill>
                <a:latin typeface="Arial" charset="0"/>
              </a:rPr>
              <a:t>direction</a:t>
            </a:r>
            <a:r>
              <a:rPr lang="zh-CN" altLang="en-US" sz="2800" b="1" dirty="0">
                <a:solidFill>
                  <a:srgbClr val="FFFF00"/>
                </a:solidFill>
                <a:latin typeface="Arial" charset="0"/>
              </a:rPr>
              <a:t> </a:t>
            </a:r>
            <a:r>
              <a:rPr lang="en-US" altLang="zh-CN" sz="2800" b="1" dirty="0">
                <a:solidFill>
                  <a:srgbClr val="FFFF00"/>
                </a:solidFill>
                <a:latin typeface="Arial" charset="0"/>
              </a:rPr>
              <a:t>of</a:t>
            </a:r>
            <a:r>
              <a:rPr lang="zh-CN" altLang="en-US" sz="2800" b="1" dirty="0">
                <a:solidFill>
                  <a:srgbClr val="FFFF00"/>
                </a:solidFill>
                <a:latin typeface="Arial" charset="0"/>
              </a:rPr>
              <a:t> </a:t>
            </a:r>
            <a:r>
              <a:rPr lang="en-US" altLang="zh-CN" sz="2800" b="1" dirty="0">
                <a:solidFill>
                  <a:srgbClr val="FFFF00"/>
                </a:solidFill>
                <a:latin typeface="Arial" charset="0"/>
              </a:rPr>
              <a:t>the</a:t>
            </a:r>
            <a:r>
              <a:rPr lang="zh-CN" altLang="en-US" sz="2800" b="1" dirty="0">
                <a:solidFill>
                  <a:srgbClr val="FFFF00"/>
                </a:solidFill>
                <a:latin typeface="Arial" charset="0"/>
              </a:rPr>
              <a:t> </a:t>
            </a:r>
            <a:r>
              <a:rPr lang="en-US" altLang="zh-CN" sz="2800" b="1" dirty="0">
                <a:solidFill>
                  <a:srgbClr val="FFFF00"/>
                </a:solidFill>
                <a:latin typeface="Arial" charset="0"/>
              </a:rPr>
              <a:t>forces</a:t>
            </a:r>
          </a:p>
        </p:txBody>
      </p:sp>
      <p:sp>
        <p:nvSpPr>
          <p:cNvPr id="18439" name="TextBox 7"/>
          <p:cNvSpPr txBox="1">
            <a:spLocks noChangeArrowheads="1"/>
          </p:cNvSpPr>
          <p:nvPr/>
        </p:nvSpPr>
        <p:spPr bwMode="auto">
          <a:xfrm>
            <a:off x="1992847" y="2361053"/>
            <a:ext cx="7212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en-US" altLang="zh-CN" dirty="0"/>
              <a:t>An</a:t>
            </a:r>
            <a:r>
              <a:rPr lang="zh-CN" altLang="en-US" dirty="0"/>
              <a:t> </a:t>
            </a:r>
            <a:r>
              <a:rPr lang="en-US" altLang="zh-CN" dirty="0"/>
              <a:t>apparent</a:t>
            </a:r>
            <a:r>
              <a:rPr lang="zh-CN" altLang="en-US" dirty="0"/>
              <a:t> </a:t>
            </a:r>
            <a:r>
              <a:rPr lang="en-US" altLang="zh-CN" dirty="0"/>
              <a:t>force</a:t>
            </a:r>
          </a:p>
          <a:p>
            <a:pPr marL="285750" indent="-285750">
              <a:buFont typeface="Arial" charset="0"/>
              <a:buChar char="•"/>
            </a:pPr>
            <a:r>
              <a:rPr lang="en-US" altLang="zh-CN" dirty="0"/>
              <a:t>Negative</a:t>
            </a:r>
            <a:r>
              <a:rPr lang="zh-CN" altLang="en-US" dirty="0"/>
              <a:t> </a:t>
            </a:r>
            <a:r>
              <a:rPr lang="en-US" altLang="zh-CN" dirty="0"/>
              <a:t>sign</a:t>
            </a:r>
            <a:r>
              <a:rPr lang="zh-CN" altLang="en-US" dirty="0"/>
              <a:t> </a:t>
            </a:r>
            <a:r>
              <a:rPr lang="en-US" altLang="zh-CN" dirty="0"/>
              <a:t>means</a:t>
            </a:r>
            <a:r>
              <a:rPr lang="zh-CN" altLang="en-US" dirty="0"/>
              <a:t> </a:t>
            </a:r>
            <a:r>
              <a:rPr lang="en-US" altLang="zh-CN" dirty="0"/>
              <a:t>it</a:t>
            </a:r>
            <a:r>
              <a:rPr lang="zh-CN" altLang="en-US" dirty="0"/>
              <a:t> </a:t>
            </a:r>
            <a:r>
              <a:rPr lang="en-US" altLang="zh-CN" dirty="0"/>
              <a:t>is always</a:t>
            </a:r>
            <a:r>
              <a:rPr lang="zh-CN" altLang="en-US" dirty="0"/>
              <a:t> </a:t>
            </a:r>
            <a:r>
              <a:rPr lang="en-US" altLang="zh-CN" dirty="0"/>
              <a:t>directed radially outwards from that axis</a:t>
            </a:r>
            <a:endParaRPr lang="en-US" altLang="x-none" dirty="0"/>
          </a:p>
        </p:txBody>
      </p:sp>
      <mc:AlternateContent xmlns:mc="http://schemas.openxmlformats.org/markup-compatibility/2006" xmlns:a14="http://schemas.microsoft.com/office/drawing/2010/main">
        <mc:Choice Requires="a14">
          <p:sp>
            <p:nvSpPr>
              <p:cNvPr id="6" name="Rectangle 5"/>
              <p:cNvSpPr/>
              <p:nvPr/>
            </p:nvSpPr>
            <p:spPr>
              <a:xfrm>
                <a:off x="3524034" y="892895"/>
                <a:ext cx="2935162" cy="786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6" name="Rectangle 5"/>
              <p:cNvSpPr>
                <a:spLocks noRot="1" noChangeAspect="1" noMove="1" noResize="1" noEditPoints="1" noAdjustHandles="1" noChangeArrowheads="1" noChangeShapeType="1" noTextEdit="1"/>
              </p:cNvSpPr>
              <p:nvPr/>
            </p:nvSpPr>
            <p:spPr>
              <a:xfrm>
                <a:off x="3524034" y="892895"/>
                <a:ext cx="2935162" cy="78669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25454" y="2416731"/>
                <a:ext cx="9939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1" i="1" smtClean="0">
                          <a:latin typeface="Cambria Math" charset="0"/>
                          <a:ea typeface="Cambria Math" charset="0"/>
                          <a:cs typeface="Cambria Math" charset="0"/>
                        </a:rPr>
                        <m:t>𝒏</m:t>
                      </m:r>
                    </m:oMath>
                  </m:oMathPara>
                </a14:m>
                <a:endParaRPr lang="en-US" altLang="zh-CN"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725454" y="2416731"/>
                <a:ext cx="993926" cy="707886"/>
              </a:xfrm>
              <a:prstGeom prst="rect">
                <a:avLst/>
              </a:prstGeom>
              <a:blipFill rotWithShape="0">
                <a:blip r:embed="rId4"/>
                <a:stretch>
                  <a:fillRect/>
                </a:stretch>
              </a:blipFill>
            </p:spPr>
            <p:txBody>
              <a:bodyPr/>
              <a:lstStyle/>
              <a:p>
                <a:r>
                  <a:rPr lang="en-US">
                    <a:noFill/>
                  </a:rPr>
                  <a:t> </a:t>
                </a:r>
              </a:p>
            </p:txBody>
          </p:sp>
        </mc:Fallback>
      </mc:AlternateContent>
      <p:sp>
        <p:nvSpPr>
          <p:cNvPr id="12" name="矩形 37"/>
          <p:cNvSpPr/>
          <p:nvPr/>
        </p:nvSpPr>
        <p:spPr>
          <a:xfrm>
            <a:off x="496527" y="3603576"/>
            <a:ext cx="8783637" cy="10825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3" name="矩形 36"/>
          <p:cNvSpPr/>
          <p:nvPr/>
        </p:nvSpPr>
        <p:spPr>
          <a:xfrm>
            <a:off x="667621" y="3419425"/>
            <a:ext cx="2089150" cy="368300"/>
          </a:xfrm>
          <a:prstGeom prst="rect">
            <a:avLst/>
          </a:prstGeom>
          <a:solidFill>
            <a:schemeClr val="bg1"/>
          </a:solidFill>
        </p:spPr>
        <p:txBody>
          <a:bodyPr>
            <a:spAutoFit/>
          </a:bodyPr>
          <a:lstStyle/>
          <a:p>
            <a:pPr>
              <a:defRPr/>
            </a:pPr>
            <a:r>
              <a:rPr lang="en-US" altLang="zh-TW" b="1" dirty="0">
                <a:solidFill>
                  <a:srgbClr val="FF9933"/>
                </a:solidFill>
                <a:latin typeface="Microsoft YaHei" panose="020B0503020204020204" pitchFamily="34" charset="-122"/>
                <a:ea typeface="Microsoft YaHei" panose="020B0503020204020204" pitchFamily="34" charset="-122"/>
              </a:rPr>
              <a:t>Coriolis force</a:t>
            </a:r>
            <a:endParaRPr lang="zh-TW" altLang="en-US" b="1" dirty="0">
              <a:solidFill>
                <a:srgbClr val="FF9933"/>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15" name="Rectangle 14"/>
              <p:cNvSpPr/>
              <p:nvPr/>
            </p:nvSpPr>
            <p:spPr>
              <a:xfrm>
                <a:off x="725454" y="3992353"/>
                <a:ext cx="9156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1" i="1" smtClean="0">
                          <a:latin typeface="Cambria Math" charset="0"/>
                          <a:ea typeface="Cambria Math" charset="0"/>
                          <a:cs typeface="Cambria Math" charset="0"/>
                        </a:rPr>
                        <m:t>𝒏</m:t>
                      </m:r>
                    </m:oMath>
                  </m:oMathPara>
                </a14:m>
                <a:endParaRPr lang="en-US" altLang="zh-CN" sz="2000" b="1" dirty="0"/>
              </a:p>
            </p:txBody>
          </p:sp>
        </mc:Choice>
        <mc:Fallback xmlns="">
          <p:sp>
            <p:nvSpPr>
              <p:cNvPr id="15" name="Rectangle 14"/>
              <p:cNvSpPr>
                <a:spLocks noRot="1" noChangeAspect="1" noMove="1" noResize="1" noEditPoints="1" noAdjustHandles="1" noChangeArrowheads="1" noChangeShapeType="1" noTextEdit="1"/>
              </p:cNvSpPr>
              <p:nvPr/>
            </p:nvSpPr>
            <p:spPr>
              <a:xfrm>
                <a:off x="725454" y="3992353"/>
                <a:ext cx="915635" cy="400110"/>
              </a:xfrm>
              <a:prstGeom prst="rect">
                <a:avLst/>
              </a:prstGeom>
              <a:blipFill rotWithShape="0">
                <a:blip r:embed="rId5"/>
                <a:stretch>
                  <a:fillRect b="-18182"/>
                </a:stretch>
              </a:blipFill>
            </p:spPr>
            <p:txBody>
              <a:bodyPr/>
              <a:lstStyle/>
              <a:p>
                <a:r>
                  <a:rPr lang="en-US">
                    <a:noFill/>
                  </a:rPr>
                  <a:t> </a:t>
                </a:r>
              </a:p>
            </p:txBody>
          </p:sp>
        </mc:Fallback>
      </mc:AlternateContent>
      <p:sp>
        <p:nvSpPr>
          <p:cNvPr id="16" name="矩形 37"/>
          <p:cNvSpPr/>
          <p:nvPr/>
        </p:nvSpPr>
        <p:spPr>
          <a:xfrm>
            <a:off x="527605" y="5135052"/>
            <a:ext cx="8783637" cy="1247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17" name="矩形 36"/>
          <p:cNvSpPr/>
          <p:nvPr/>
        </p:nvSpPr>
        <p:spPr>
          <a:xfrm>
            <a:off x="698699" y="4950902"/>
            <a:ext cx="3082106" cy="369332"/>
          </a:xfrm>
          <a:prstGeom prst="rect">
            <a:avLst/>
          </a:prstGeom>
          <a:solidFill>
            <a:schemeClr val="bg1"/>
          </a:solidFill>
        </p:spPr>
        <p:txBody>
          <a:bodyPr wrap="square">
            <a:spAutoFit/>
          </a:bodyPr>
          <a:lstStyle/>
          <a:p>
            <a:pPr>
              <a:defRPr/>
            </a:pPr>
            <a:r>
              <a:rPr lang="en-US" altLang="zh-TW" b="1">
                <a:solidFill>
                  <a:srgbClr val="0000CC"/>
                </a:solidFill>
                <a:latin typeface="Microsoft YaHei" panose="020B0503020204020204" pitchFamily="34" charset="-122"/>
                <a:ea typeface="Microsoft YaHei" panose="020B0503020204020204" pitchFamily="34" charset="-122"/>
              </a:rPr>
              <a:t>Pressure gradient force</a:t>
            </a:r>
            <a:endParaRPr lang="zh-TW" altLang="en-US" b="1" dirty="0">
              <a:solidFill>
                <a:srgbClr val="0000CC"/>
              </a:solidFill>
              <a:latin typeface="Microsoft YaHei" panose="020B0503020204020204" pitchFamily="34" charset="-122"/>
              <a:ea typeface="Microsoft YaHei" panose="020B0503020204020204" pitchFamily="34" charset="-122"/>
            </a:endParaRPr>
          </a:p>
        </p:txBody>
      </p:sp>
      <p:sp>
        <p:nvSpPr>
          <p:cNvPr id="18" name="TextBox 7"/>
          <p:cNvSpPr txBox="1">
            <a:spLocks noChangeArrowheads="1"/>
          </p:cNvSpPr>
          <p:nvPr/>
        </p:nvSpPr>
        <p:spPr bwMode="auto">
          <a:xfrm>
            <a:off x="1992847" y="5471739"/>
            <a:ext cx="7139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en-US" altLang="zh-CN" dirty="0"/>
              <a:t>Directed from high pressure (geopotential) to low pressure (geopotential)</a:t>
            </a:r>
            <a:endParaRPr lang="en-US" altLang="x-none" dirty="0"/>
          </a:p>
        </p:txBody>
      </p:sp>
      <mc:AlternateContent xmlns:mc="http://schemas.openxmlformats.org/markup-compatibility/2006" xmlns:a14="http://schemas.microsoft.com/office/drawing/2010/main">
        <mc:Choice Requires="a14">
          <p:sp>
            <p:nvSpPr>
              <p:cNvPr id="19" name="Rectangle 18"/>
              <p:cNvSpPr/>
              <p:nvPr/>
            </p:nvSpPr>
            <p:spPr>
              <a:xfrm>
                <a:off x="689764" y="5440449"/>
                <a:ext cx="1037785" cy="677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0000CC"/>
                          </a:solidFill>
                          <a:latin typeface="Cambria Math" charset="0"/>
                          <a:ea typeface="Cambria Math" charset="0"/>
                          <a:cs typeface="Cambria Math" charset="0"/>
                        </a:rPr>
                        <m:t>−</m:t>
                      </m:r>
                      <m:f>
                        <m:fPr>
                          <m:ctrlPr>
                            <a:rPr lang="en-US" altLang="zh-CN" sz="2000" i="1" smtClean="0">
                              <a:solidFill>
                                <a:srgbClr val="0000CC"/>
                              </a:solidFill>
                              <a:latin typeface="Cambria Math" panose="02040503050406030204" pitchFamily="18" charset="0"/>
                              <a:ea typeface="Cambria Math" charset="0"/>
                              <a:cs typeface="Cambria Math" charset="0"/>
                            </a:rPr>
                          </m:ctrlPr>
                        </m:fPr>
                        <m:num>
                          <m:r>
                            <a:rPr lang="en-US" altLang="zh-CN" sz="2000" b="0" i="1" smtClean="0">
                              <a:solidFill>
                                <a:srgbClr val="0000CC"/>
                              </a:solidFill>
                              <a:latin typeface="Cambria Math" charset="0"/>
                              <a:ea typeface="Cambria Math" charset="0"/>
                              <a:cs typeface="Cambria Math" charset="0"/>
                            </a:rPr>
                            <m:t>𝜕</m:t>
                          </m:r>
                          <m:r>
                            <a:rPr lang="el-GR" altLang="zh-CN" sz="2000" b="0" i="1" smtClean="0">
                              <a:solidFill>
                                <a:srgbClr val="0000CC"/>
                              </a:solidFill>
                              <a:latin typeface="Cambria Math" charset="0"/>
                              <a:ea typeface="Cambria Math" charset="0"/>
                              <a:cs typeface="Cambria Math" charset="0"/>
                            </a:rPr>
                            <m:t>𝛷</m:t>
                          </m:r>
                        </m:num>
                        <m:den>
                          <m:r>
                            <a:rPr lang="en-US" altLang="zh-CN" sz="2000" b="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r>
                        <a:rPr lang="en-US" altLang="zh-CN" sz="2000" b="1" i="1" smtClean="0">
                          <a:latin typeface="Cambria Math" charset="0"/>
                          <a:ea typeface="Cambria Math" charset="0"/>
                          <a:cs typeface="Cambria Math" charset="0"/>
                        </a:rPr>
                        <m:t>𝒏</m:t>
                      </m:r>
                    </m:oMath>
                  </m:oMathPara>
                </a14:m>
                <a:endParaRPr lang="en-US" altLang="zh-CN" sz="2000" b="1" dirty="0"/>
              </a:p>
            </p:txBody>
          </p:sp>
        </mc:Choice>
        <mc:Fallback xmlns="">
          <p:sp>
            <p:nvSpPr>
              <p:cNvPr id="19" name="Rectangle 18"/>
              <p:cNvSpPr>
                <a:spLocks noRot="1" noChangeAspect="1" noMove="1" noResize="1" noEditPoints="1" noAdjustHandles="1" noChangeArrowheads="1" noChangeShapeType="1" noTextEdit="1"/>
              </p:cNvSpPr>
              <p:nvPr/>
            </p:nvSpPr>
            <p:spPr>
              <a:xfrm>
                <a:off x="689764" y="5440449"/>
                <a:ext cx="1037785" cy="677621"/>
              </a:xfrm>
              <a:prstGeom prst="rect">
                <a:avLst/>
              </a:prstGeom>
              <a:blipFill rotWithShape="0">
                <a:blip r:embed="rId6"/>
                <a:stretch>
                  <a:fillRect/>
                </a:stretch>
              </a:blipFill>
            </p:spPr>
            <p:txBody>
              <a:bodyPr/>
              <a:lstStyle/>
              <a:p>
                <a:r>
                  <a:rPr lang="en-US">
                    <a:noFill/>
                  </a:rPr>
                  <a:t> </a:t>
                </a:r>
              </a:p>
            </p:txBody>
          </p:sp>
        </mc:Fallback>
      </mc:AlternateContent>
      <p:sp>
        <p:nvSpPr>
          <p:cNvPr id="20" name="TextBox 7"/>
          <p:cNvSpPr txBox="1">
            <a:spLocks noChangeArrowheads="1"/>
          </p:cNvSpPr>
          <p:nvPr/>
        </p:nvSpPr>
        <p:spPr bwMode="auto">
          <a:xfrm>
            <a:off x="1967880" y="3889331"/>
            <a:ext cx="7141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en-US" altLang="zh-CN" dirty="0"/>
              <a:t>In the NH (f&gt;0), directed to the right of the wind direction</a:t>
            </a:r>
          </a:p>
          <a:p>
            <a:pPr marL="285750" indent="-285750">
              <a:buFont typeface="Arial" charset="0"/>
              <a:buChar char="•"/>
            </a:pPr>
            <a:r>
              <a:rPr lang="en-US" altLang="x-none" dirty="0"/>
              <a:t>In the SH (f&lt;0), directed to the left of the wind </a:t>
            </a:r>
            <a:r>
              <a:rPr lang="en-US" altLang="zh-CN" dirty="0"/>
              <a:t>direction</a:t>
            </a:r>
            <a:endParaRPr lang="en-US" altLang="x-none" dirty="0"/>
          </a:p>
        </p:txBody>
      </p:sp>
    </p:spTree>
  </p:cSld>
  <p:clrMapOvr>
    <a:masterClrMapping/>
  </p:clrMapOvr>
  <p:transition advTm="1158"/>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7"/>
          <p:cNvSpPr/>
          <p:nvPr/>
        </p:nvSpPr>
        <p:spPr>
          <a:xfrm>
            <a:off x="828477" y="4212357"/>
            <a:ext cx="8246244" cy="202868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sp>
        <p:nvSpPr>
          <p:cNvPr id="2" name="Title 1"/>
          <p:cNvSpPr>
            <a:spLocks noGrp="1"/>
          </p:cNvSpPr>
          <p:nvPr>
            <p:ph type="title"/>
          </p:nvPr>
        </p:nvSpPr>
        <p:spPr>
          <a:xfrm>
            <a:off x="324421" y="179910"/>
            <a:ext cx="8750300" cy="504056"/>
          </a:xfrm>
        </p:spPr>
        <p:txBody>
          <a:bodyPr>
            <a:normAutofit fontScale="90000"/>
          </a:bodyPr>
          <a:lstStyle/>
          <a:p>
            <a:r>
              <a:rPr lang="en-US" b="1" dirty="0">
                <a:solidFill>
                  <a:srgbClr val="FFFF00"/>
                </a:solidFill>
                <a:latin typeface="Arial" charset="0"/>
                <a:ea typeface="Arial" charset="0"/>
                <a:cs typeface="Arial" charset="0"/>
              </a:rPr>
              <a:t>Thermal Wind</a:t>
            </a:r>
          </a:p>
        </p:txBody>
      </p:sp>
      <p:sp>
        <p:nvSpPr>
          <p:cNvPr id="3" name="Content Placeholder 2"/>
          <p:cNvSpPr>
            <a:spLocks noGrp="1"/>
          </p:cNvSpPr>
          <p:nvPr>
            <p:ph idx="1"/>
          </p:nvPr>
        </p:nvSpPr>
        <p:spPr>
          <a:xfrm>
            <a:off x="612453" y="827981"/>
            <a:ext cx="8712968" cy="2808312"/>
          </a:xfrm>
        </p:spPr>
        <p:txBody>
          <a:bodyPr>
            <a:noAutofit/>
          </a:bodyPr>
          <a:lstStyle/>
          <a:p>
            <a:pPr>
              <a:spcAft>
                <a:spcPts val="599"/>
              </a:spcAft>
            </a:pPr>
            <a:r>
              <a:rPr lang="en-US" sz="2000" dirty="0">
                <a:latin typeface="Arial" charset="0"/>
                <a:ea typeface="Arial" charset="0"/>
                <a:cs typeface="Arial" charset="0"/>
              </a:rPr>
              <a:t>Thermal wind blows </a:t>
            </a:r>
            <a:r>
              <a:rPr lang="en-US" sz="2000" dirty="0">
                <a:solidFill>
                  <a:srgbClr val="FF0000"/>
                </a:solidFill>
                <a:latin typeface="Arial" charset="0"/>
                <a:ea typeface="Arial" charset="0"/>
                <a:cs typeface="Arial" charset="0"/>
              </a:rPr>
              <a:t>parallel to the isotherms</a:t>
            </a:r>
            <a:r>
              <a:rPr lang="en-US" sz="2000" dirty="0">
                <a:latin typeface="Arial" charset="0"/>
                <a:ea typeface="Arial" charset="0"/>
                <a:cs typeface="Arial" charset="0"/>
              </a:rPr>
              <a:t> (thickness contours) with the cold air at the left and w</a:t>
            </a:r>
            <a:r>
              <a:rPr lang="en-US" altLang="zh-CN" sz="2000" dirty="0">
                <a:latin typeface="Arial" charset="0"/>
                <a:ea typeface="Arial" charset="0"/>
                <a:cs typeface="Arial" charset="0"/>
              </a:rPr>
              <a:t>a</a:t>
            </a:r>
            <a:r>
              <a:rPr lang="en-US" sz="2000" dirty="0">
                <a:latin typeface="Arial" charset="0"/>
                <a:ea typeface="Arial" charset="0"/>
                <a:cs typeface="Arial" charset="0"/>
              </a:rPr>
              <a:t>rm air at the right of the wind direction in NH.</a:t>
            </a:r>
          </a:p>
          <a:p>
            <a:pPr>
              <a:spcAft>
                <a:spcPts val="599"/>
              </a:spcAft>
            </a:pPr>
            <a:r>
              <a:rPr lang="en-US" altLang="zh-CN" sz="2000" dirty="0">
                <a:latin typeface="Arial" charset="0"/>
                <a:ea typeface="Arial" charset="0"/>
                <a:cs typeface="Arial" charset="0"/>
              </a:rPr>
              <a:t>Thermal</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wind</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strength</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is</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proportional</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to</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mean</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temperature gradient.</a:t>
            </a:r>
            <a:endParaRPr lang="en-US" sz="2000" dirty="0">
              <a:latin typeface="Arial" charset="0"/>
              <a:ea typeface="Arial" charset="0"/>
              <a:cs typeface="Arial" charset="0"/>
            </a:endParaRPr>
          </a:p>
          <a:p>
            <a:pPr>
              <a:spcAft>
                <a:spcPts val="599"/>
              </a:spcAft>
            </a:pPr>
            <a:r>
              <a:rPr lang="en-US" sz="2000" dirty="0">
                <a:latin typeface="Arial" charset="0"/>
                <a:ea typeface="Arial" charset="0"/>
                <a:cs typeface="Arial" charset="0"/>
              </a:rPr>
              <a:t>A </a:t>
            </a:r>
            <a:r>
              <a:rPr lang="en-US" sz="2000" dirty="0">
                <a:solidFill>
                  <a:srgbClr val="0000CC"/>
                </a:solidFill>
                <a:latin typeface="Arial" charset="0"/>
                <a:ea typeface="Arial" charset="0"/>
                <a:cs typeface="Arial" charset="0"/>
              </a:rPr>
              <a:t>geostrophic wind turning counterclockwise </a:t>
            </a:r>
            <a:r>
              <a:rPr lang="en-US" sz="2000" dirty="0">
                <a:latin typeface="Arial" charset="0"/>
                <a:ea typeface="Arial" charset="0"/>
                <a:cs typeface="Arial" charset="0"/>
              </a:rPr>
              <a:t>with height is associated </a:t>
            </a:r>
            <a:r>
              <a:rPr lang="en-US" sz="2000" dirty="0">
                <a:solidFill>
                  <a:srgbClr val="0000CC"/>
                </a:solidFill>
                <a:latin typeface="Arial" charset="0"/>
                <a:ea typeface="Arial" charset="0"/>
                <a:cs typeface="Arial" charset="0"/>
              </a:rPr>
              <a:t>with cold-air advection</a:t>
            </a:r>
            <a:r>
              <a:rPr lang="en-US" sz="2000" dirty="0">
                <a:latin typeface="Arial" charset="0"/>
                <a:ea typeface="Arial" charset="0"/>
                <a:cs typeface="Arial" charset="0"/>
              </a:rPr>
              <a:t>. </a:t>
            </a:r>
          </a:p>
          <a:p>
            <a:pPr>
              <a:spcAft>
                <a:spcPts val="599"/>
              </a:spcAft>
            </a:pPr>
            <a:r>
              <a:rPr lang="en-US" sz="2000" dirty="0">
                <a:solidFill>
                  <a:srgbClr val="FF0000"/>
                </a:solidFill>
                <a:latin typeface="Arial" charset="0"/>
                <a:ea typeface="Arial" charset="0"/>
                <a:cs typeface="Arial" charset="0"/>
              </a:rPr>
              <a:t>Clockwise turning (veering) of the geostrophic wind </a:t>
            </a:r>
            <a:r>
              <a:rPr lang="en-US" sz="2000" dirty="0">
                <a:latin typeface="Arial" charset="0"/>
                <a:ea typeface="Arial" charset="0"/>
                <a:cs typeface="Arial" charset="0"/>
              </a:rPr>
              <a:t>with height implies </a:t>
            </a:r>
            <a:r>
              <a:rPr lang="en-US" sz="2000" dirty="0">
                <a:solidFill>
                  <a:srgbClr val="FF0000"/>
                </a:solidFill>
                <a:latin typeface="Arial" charset="0"/>
                <a:ea typeface="Arial" charset="0"/>
                <a:cs typeface="Arial" charset="0"/>
              </a:rPr>
              <a:t>warm advection</a:t>
            </a:r>
            <a:r>
              <a:rPr lang="en-US" sz="2000" dirty="0">
                <a:latin typeface="Arial" charset="0"/>
                <a:ea typeface="Arial" charset="0"/>
                <a:cs typeface="Arial" charset="0"/>
              </a:rPr>
              <a:t>. </a:t>
            </a:r>
          </a:p>
        </p:txBody>
      </p:sp>
      <p:sp>
        <p:nvSpPr>
          <p:cNvPr id="4" name="Rectangle 3"/>
          <p:cNvSpPr/>
          <p:nvPr/>
        </p:nvSpPr>
        <p:spPr>
          <a:xfrm>
            <a:off x="1116509" y="4501392"/>
            <a:ext cx="7704856" cy="1523494"/>
          </a:xfrm>
          <a:prstGeom prst="rect">
            <a:avLst/>
          </a:prstGeom>
        </p:spPr>
        <p:txBody>
          <a:bodyPr wrap="square">
            <a:spAutoFit/>
          </a:bodyPr>
          <a:lstStyle/>
          <a:p>
            <a:pPr marL="285750" indent="-285750">
              <a:spcAft>
                <a:spcPts val="599"/>
              </a:spcAft>
              <a:buFont typeface="Arial" charset="0"/>
              <a:buChar char="•"/>
            </a:pPr>
            <a:r>
              <a:rPr lang="en-US" altLang="zh-CN" sz="2200" dirty="0">
                <a:latin typeface="Gill Sans" charset="0"/>
                <a:ea typeface="Gill Sans" charset="0"/>
                <a:cs typeface="Gill Sans" charset="0"/>
              </a:rPr>
              <a:t>The horizontal temperature advection can be estimated from the sounding of wind at a given location. </a:t>
            </a:r>
          </a:p>
          <a:p>
            <a:pPr marL="285750" indent="-285750">
              <a:spcAft>
                <a:spcPts val="599"/>
              </a:spcAft>
              <a:buFont typeface="Arial" charset="0"/>
              <a:buChar char="•"/>
            </a:pPr>
            <a:r>
              <a:rPr lang="en-US" altLang="zh-CN" sz="2200" dirty="0">
                <a:latin typeface="Gill Sans" charset="0"/>
                <a:ea typeface="Gill Sans" charset="0"/>
                <a:cs typeface="Gill Sans" charset="0"/>
              </a:rPr>
              <a:t>The geostrophic wind at any level can be calculated from the mean temperature. </a:t>
            </a:r>
          </a:p>
        </p:txBody>
      </p:sp>
      <p:sp>
        <p:nvSpPr>
          <p:cNvPr id="5" name="TextBox 4"/>
          <p:cNvSpPr txBox="1"/>
          <p:nvPr/>
        </p:nvSpPr>
        <p:spPr>
          <a:xfrm>
            <a:off x="972493" y="4012302"/>
            <a:ext cx="1539204" cy="400110"/>
          </a:xfrm>
          <a:prstGeom prst="rect">
            <a:avLst/>
          </a:prstGeom>
          <a:solidFill>
            <a:schemeClr val="bg1"/>
          </a:solidFill>
        </p:spPr>
        <p:txBody>
          <a:bodyPr wrap="none" rtlCol="0">
            <a:spAutoFit/>
          </a:bodyPr>
          <a:lstStyle/>
          <a:p>
            <a:r>
              <a:rPr lang="en-US" altLang="zh-CN" sz="2000" dirty="0"/>
              <a:t>Implications</a:t>
            </a:r>
            <a:endParaRPr lang="en-US" sz="2000" dirty="0"/>
          </a:p>
        </p:txBody>
      </p:sp>
    </p:spTree>
    <p:extLst>
      <p:ext uri="{BB962C8B-B14F-4D97-AF65-F5344CB8AC3E}">
        <p14:creationId xmlns:p14="http://schemas.microsoft.com/office/powerpoint/2010/main" val="1517576166"/>
      </p:ext>
    </p:extLst>
  </p:cSld>
  <p:clrMapOvr>
    <a:masterClrMapping/>
  </p:clrMapOvr>
  <p:transition advTm="17755"/>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31</a:t>
            </a:fld>
            <a:endParaRPr lang="zh-CN" altLang="zh-CN"/>
          </a:p>
        </p:txBody>
      </p:sp>
      <p:sp>
        <p:nvSpPr>
          <p:cNvPr id="3" name="Title 1"/>
          <p:cNvSpPr txBox="1">
            <a:spLocks/>
          </p:cNvSpPr>
          <p:nvPr/>
        </p:nvSpPr>
        <p:spPr>
          <a:xfrm>
            <a:off x="453422" y="2628181"/>
            <a:ext cx="8750300" cy="504056"/>
          </a:xfrm>
          <a:prstGeom prst="rect">
            <a:avLst/>
          </a:prstGeom>
        </p:spPr>
        <p:txBody>
          <a:bodyPr>
            <a:normAutofit fontScale="75000" lnSpcReduction="20000"/>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CN" b="1" kern="0">
                <a:solidFill>
                  <a:srgbClr val="FF0000"/>
                </a:solidFill>
                <a:latin typeface="Arial" charset="0"/>
                <a:ea typeface="Arial" charset="0"/>
                <a:cs typeface="Arial" charset="0"/>
              </a:rPr>
              <a:t>Questions?</a:t>
            </a:r>
            <a:endParaRPr lang="en-US" b="1" kern="0" dirty="0">
              <a:solidFill>
                <a:srgbClr val="FF0000"/>
              </a:solidFill>
              <a:latin typeface="Arial" charset="0"/>
              <a:ea typeface="Arial" charset="0"/>
              <a:cs typeface="Arial" charset="0"/>
            </a:endParaRPr>
          </a:p>
        </p:txBody>
      </p:sp>
      <p:sp>
        <p:nvSpPr>
          <p:cNvPr id="4" name="TextBox 3"/>
          <p:cNvSpPr txBox="1"/>
          <p:nvPr/>
        </p:nvSpPr>
        <p:spPr>
          <a:xfrm>
            <a:off x="7584141" y="29583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375154"/>
      </p:ext>
    </p:extLst>
  </p:cSld>
  <p:clrMapOvr>
    <a:masterClrMapping/>
  </p:clrMapOvr>
  <p:transition advTm="777"/>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77CF1-B777-3042-8FD3-3B9628C99846}" type="slidenum">
              <a:rPr lang="en-US" altLang="zh-CN">
                <a:latin typeface="Calibri" charset="0"/>
                <a:ea typeface="宋体" charset="-122"/>
              </a:rPr>
              <a:pPr/>
              <a:t>32</a:t>
            </a:fld>
            <a:endParaRPr lang="zh-CN" altLang="zh-CN" dirty="0">
              <a:latin typeface="Calibri" charset="0"/>
              <a:ea typeface="宋体" charset="-122"/>
            </a:endParaRPr>
          </a:p>
        </p:txBody>
      </p:sp>
      <p:sp>
        <p:nvSpPr>
          <p:cNvPr id="16386" name="矩形 1"/>
          <p:cNvSpPr>
            <a:spLocks noChangeArrowheads="1"/>
          </p:cNvSpPr>
          <p:nvPr/>
        </p:nvSpPr>
        <p:spPr bwMode="auto">
          <a:xfrm>
            <a:off x="460375" y="111125"/>
            <a:ext cx="4291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Gradient Wind in</a:t>
            </a:r>
            <a:r>
              <a:rPr lang="zh-CN" altLang="en-US" sz="2800" b="1" dirty="0">
                <a:solidFill>
                  <a:srgbClr val="FFFF00"/>
                </a:solidFill>
                <a:latin typeface="Arial" charset="0"/>
              </a:rPr>
              <a:t> </a:t>
            </a:r>
            <a:r>
              <a:rPr lang="en-US" altLang="zh-CN" sz="2800" b="1" dirty="0">
                <a:solidFill>
                  <a:srgbClr val="FFFF00"/>
                </a:solidFill>
                <a:latin typeface="Arial" charset="0"/>
              </a:rPr>
              <a:t>the</a:t>
            </a:r>
            <a:r>
              <a:rPr lang="zh-CN" altLang="en-US" sz="2800" b="1" dirty="0">
                <a:solidFill>
                  <a:srgbClr val="FFFF00"/>
                </a:solidFill>
                <a:latin typeface="Arial" charset="0"/>
              </a:rPr>
              <a:t> </a:t>
            </a:r>
            <a:r>
              <a:rPr lang="en-US" altLang="zh-CN" sz="2800" b="1" dirty="0">
                <a:solidFill>
                  <a:srgbClr val="FFFF00"/>
                </a:solidFill>
                <a:latin typeface="Arial" charset="0"/>
              </a:rPr>
              <a:t>SH</a:t>
            </a:r>
          </a:p>
        </p:txBody>
      </p:sp>
      <mc:AlternateContent xmlns:mc="http://schemas.openxmlformats.org/markup-compatibility/2006" xmlns:a14="http://schemas.microsoft.com/office/drawing/2010/main">
        <mc:Choice Requires="a14">
          <p:sp>
            <p:nvSpPr>
              <p:cNvPr id="53" name="Rectangle 23"/>
              <p:cNvSpPr>
                <a:spLocks noChangeArrowheads="1"/>
              </p:cNvSpPr>
              <p:nvPr/>
            </p:nvSpPr>
            <p:spPr bwMode="auto">
              <a:xfrm>
                <a:off x="252413" y="863719"/>
                <a:ext cx="258275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Southern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&lt;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53" name="Rectangle 23"/>
              <p:cNvSpPr>
                <a:spLocks noRot="1" noChangeAspect="1" noMove="1" noResize="1" noEditPoints="1" noAdjustHandles="1" noChangeArrowheads="1" noChangeShapeType="1" noTextEdit="1"/>
              </p:cNvSpPr>
              <p:nvPr/>
            </p:nvSpPr>
            <p:spPr bwMode="auto">
              <a:xfrm>
                <a:off x="252413" y="863719"/>
                <a:ext cx="2582758" cy="646331"/>
              </a:xfrm>
              <a:prstGeom prst="rect">
                <a:avLst/>
              </a:prstGeom>
              <a:blipFill rotWithShape="0">
                <a:blip r:embed="rId3"/>
                <a:stretch>
                  <a:fillRect l="-1887" t="-5660" r="-1651"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782808" y="12069"/>
                <a:ext cx="2935162" cy="78669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56" name="Rectangle 55"/>
              <p:cNvSpPr>
                <a:spLocks noRot="1" noChangeAspect="1" noMove="1" noResize="1" noEditPoints="1" noAdjustHandles="1" noChangeArrowheads="1" noChangeShapeType="1" noTextEdit="1"/>
              </p:cNvSpPr>
              <p:nvPr/>
            </p:nvSpPr>
            <p:spPr>
              <a:xfrm>
                <a:off x="6782808" y="12069"/>
                <a:ext cx="2935162" cy="786690"/>
              </a:xfrm>
              <a:prstGeom prst="rect">
                <a:avLst/>
              </a:prstGeom>
              <a:blipFill rotWithShape="0">
                <a:blip r:embed="rId4"/>
                <a:stretch>
                  <a:fillRect/>
                </a:stretch>
              </a:blipFill>
            </p:spPr>
            <p:txBody>
              <a:bodyPr/>
              <a:lstStyle/>
              <a:p>
                <a:r>
                  <a:rPr lang="en-US">
                    <a:noFill/>
                  </a:rPr>
                  <a:t> </a:t>
                </a:r>
              </a:p>
            </p:txBody>
          </p:sp>
        </mc:Fallback>
      </mc:AlternateContent>
      <p:grpSp>
        <p:nvGrpSpPr>
          <p:cNvPr id="61" name="Group 20"/>
          <p:cNvGrpSpPr>
            <a:grpSpLocks/>
          </p:cNvGrpSpPr>
          <p:nvPr/>
        </p:nvGrpSpPr>
        <p:grpSpPr bwMode="auto">
          <a:xfrm>
            <a:off x="2340645" y="4212357"/>
            <a:ext cx="1674813" cy="1674812"/>
            <a:chOff x="6972826" y="1980109"/>
            <a:chExt cx="1674421" cy="1674421"/>
          </a:xfrm>
        </p:grpSpPr>
        <p:sp>
          <p:nvSpPr>
            <p:cNvPr id="72"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77"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8" name="Group 21"/>
          <p:cNvGrpSpPr>
            <a:grpSpLocks/>
          </p:cNvGrpSpPr>
          <p:nvPr/>
        </p:nvGrpSpPr>
        <p:grpSpPr bwMode="auto">
          <a:xfrm>
            <a:off x="2340645" y="1875557"/>
            <a:ext cx="1674813" cy="1674812"/>
            <a:chOff x="3198341" y="1836093"/>
            <a:chExt cx="1674421" cy="1674421"/>
          </a:xfrm>
        </p:grpSpPr>
        <p:sp>
          <p:nvSpPr>
            <p:cNvPr id="79"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80"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3" name="Group 63"/>
          <p:cNvGrpSpPr>
            <a:grpSpLocks/>
          </p:cNvGrpSpPr>
          <p:nvPr/>
        </p:nvGrpSpPr>
        <p:grpSpPr bwMode="auto">
          <a:xfrm>
            <a:off x="3442441" y="1902073"/>
            <a:ext cx="594773" cy="811173"/>
            <a:chOff x="4410581" y="1904669"/>
            <a:chExt cx="594360" cy="811310"/>
          </a:xfrm>
        </p:grpSpPr>
        <p:cxnSp>
          <p:nvCxnSpPr>
            <p:cNvPr id="84"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85"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86" name="TextBox 85"/>
              <p:cNvSpPr txBox="1"/>
              <p:nvPr/>
            </p:nvSpPr>
            <p:spPr>
              <a:xfrm>
                <a:off x="3673956" y="175981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3673956" y="1759812"/>
                <a:ext cx="39786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161130" y="24016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161130" y="2401696"/>
                <a:ext cx="397866" cy="369332"/>
              </a:xfrm>
              <a:prstGeom prst="rect">
                <a:avLst/>
              </a:prstGeom>
              <a:blipFill rotWithShape="0">
                <a:blip r:embed="rId6"/>
                <a:stretch>
                  <a:fillRect/>
                </a:stretch>
              </a:blipFill>
            </p:spPr>
            <p:txBody>
              <a:bodyPr/>
              <a:lstStyle/>
              <a:p>
                <a:r>
                  <a:rPr lang="en-US">
                    <a:noFill/>
                  </a:rPr>
                  <a:t> </a:t>
                </a:r>
              </a:p>
            </p:txBody>
          </p:sp>
        </mc:Fallback>
      </mc:AlternateContent>
      <p:sp>
        <p:nvSpPr>
          <p:cNvPr id="88" name="Triangle 87"/>
          <p:cNvSpPr/>
          <p:nvPr/>
        </p:nvSpPr>
        <p:spPr bwMode="auto">
          <a:xfrm>
            <a:off x="2228315" y="4975823"/>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91" name="Triangle 90"/>
          <p:cNvSpPr/>
          <p:nvPr/>
        </p:nvSpPr>
        <p:spPr bwMode="auto">
          <a:xfrm rot="10800000">
            <a:off x="2215578" y="2603859"/>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92" name="Group 63"/>
          <p:cNvGrpSpPr>
            <a:grpSpLocks/>
          </p:cNvGrpSpPr>
          <p:nvPr/>
        </p:nvGrpSpPr>
        <p:grpSpPr bwMode="auto">
          <a:xfrm flipH="1" flipV="1">
            <a:off x="4011448" y="5151342"/>
            <a:ext cx="527854" cy="772522"/>
            <a:chOff x="4410581" y="1904669"/>
            <a:chExt cx="594360" cy="811310"/>
          </a:xfrm>
        </p:grpSpPr>
        <p:cxnSp>
          <p:nvCxnSpPr>
            <p:cNvPr id="9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9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95" name="TextBox 94"/>
              <p:cNvSpPr txBox="1"/>
              <p:nvPr/>
            </p:nvSpPr>
            <p:spPr>
              <a:xfrm>
                <a:off x="3999881" y="575834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3999881" y="5758340"/>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394870" y="506778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94870" y="5067786"/>
                <a:ext cx="39786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606870" y="2705732"/>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&gt;</m:t>
                      </m:r>
                      <m:r>
                        <a:rPr lang="en-US" altLang="zh-CN" b="1" i="1" smtClean="0">
                          <a:latin typeface="Cambria Math" charset="0"/>
                        </a:rPr>
                        <m:t>𝟎</m:t>
                      </m:r>
                    </m:oMath>
                  </m:oMathPara>
                </a14:m>
                <a:endParaRPr lang="en-US" b="1" dirty="0"/>
              </a:p>
            </p:txBody>
          </p:sp>
        </mc:Choice>
        <mc:Fallback xmlns="">
          <p:sp>
            <p:nvSpPr>
              <p:cNvPr id="97" name="TextBox 96"/>
              <p:cNvSpPr txBox="1">
                <a:spLocks noRot="1" noChangeAspect="1" noMove="1" noResize="1" noEditPoints="1" noAdjustHandles="1" noChangeArrowheads="1" noChangeShapeType="1" noTextEdit="1"/>
              </p:cNvSpPr>
              <p:nvPr/>
            </p:nvSpPr>
            <p:spPr>
              <a:xfrm>
                <a:off x="606870" y="2705732"/>
                <a:ext cx="663643" cy="276999"/>
              </a:xfrm>
              <a:prstGeom prst="rect">
                <a:avLst/>
              </a:prstGeom>
              <a:blipFill rotWithShape="0">
                <a:blip r:embed="rId8"/>
                <a:stretch>
                  <a:fillRect l="-6481" r="-833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18820" y="4836324"/>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&lt;</m:t>
                      </m:r>
                      <m:r>
                        <a:rPr lang="en-US" altLang="zh-CN" b="1" i="1" smtClean="0">
                          <a:latin typeface="Cambria Math" charset="0"/>
                        </a:rPr>
                        <m:t>𝟎</m:t>
                      </m:r>
                    </m:oMath>
                  </m:oMathPara>
                </a14:m>
                <a:endParaRPr lang="en-US"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718820" y="4836324"/>
                <a:ext cx="663643" cy="276999"/>
              </a:xfrm>
              <a:prstGeom prst="rect">
                <a:avLst/>
              </a:prstGeom>
              <a:blipFill rotWithShape="0">
                <a:blip r:embed="rId9"/>
                <a:stretch>
                  <a:fillRect l="-6422" r="-7339" b="-8696"/>
                </a:stretch>
              </a:blipFill>
            </p:spPr>
            <p:txBody>
              <a:bodyPr/>
              <a:lstStyle/>
              <a:p>
                <a:r>
                  <a:rPr lang="en-US">
                    <a:noFill/>
                  </a:rPr>
                  <a:t> </a:t>
                </a:r>
              </a:p>
            </p:txBody>
          </p:sp>
        </mc:Fallback>
      </mc:AlternateContent>
      <p:sp>
        <p:nvSpPr>
          <p:cNvPr id="107" name="Rectangle 4"/>
          <p:cNvSpPr>
            <a:spLocks noChangeArrowheads="1"/>
          </p:cNvSpPr>
          <p:nvPr/>
        </p:nvSpPr>
        <p:spPr bwMode="auto">
          <a:xfrm>
            <a:off x="151011" y="3003349"/>
            <a:ext cx="1991709"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Counterclockwise</a:t>
            </a:r>
            <a:endParaRPr lang="en-US" altLang="x-none" dirty="0"/>
          </a:p>
        </p:txBody>
      </p:sp>
      <p:sp>
        <p:nvSpPr>
          <p:cNvPr id="108" name="Rectangle 4"/>
          <p:cNvSpPr>
            <a:spLocks noChangeArrowheads="1"/>
          </p:cNvSpPr>
          <p:nvPr/>
        </p:nvSpPr>
        <p:spPr bwMode="auto">
          <a:xfrm>
            <a:off x="476468" y="5124927"/>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Clockwise</a:t>
            </a:r>
            <a:endParaRPr lang="en-US" altLang="x-none" dirty="0"/>
          </a:p>
        </p:txBody>
      </p:sp>
      <p:sp>
        <p:nvSpPr>
          <p:cNvPr id="9" name="TextBox 8"/>
          <p:cNvSpPr txBox="1"/>
          <p:nvPr/>
        </p:nvSpPr>
        <p:spPr>
          <a:xfrm>
            <a:off x="2950779" y="2389797"/>
            <a:ext cx="466794" cy="646331"/>
          </a:xfrm>
          <a:prstGeom prst="rect">
            <a:avLst/>
          </a:prstGeom>
          <a:noFill/>
        </p:spPr>
        <p:txBody>
          <a:bodyPr wrap="none" rtlCol="0">
            <a:spAutoFit/>
          </a:bodyPr>
          <a:lstStyle/>
          <a:p>
            <a:r>
              <a:rPr lang="en-US" sz="3600" b="1" dirty="0">
                <a:solidFill>
                  <a:srgbClr val="FF0000"/>
                </a:solidFill>
              </a:rPr>
              <a:t>L</a:t>
            </a:r>
          </a:p>
        </p:txBody>
      </p:sp>
      <p:sp>
        <p:nvSpPr>
          <p:cNvPr id="109" name="TextBox 108"/>
          <p:cNvSpPr txBox="1"/>
          <p:nvPr/>
        </p:nvSpPr>
        <p:spPr>
          <a:xfrm>
            <a:off x="2972774" y="4698964"/>
            <a:ext cx="466794" cy="646331"/>
          </a:xfrm>
          <a:prstGeom prst="rect">
            <a:avLst/>
          </a:prstGeom>
          <a:noFill/>
        </p:spPr>
        <p:txBody>
          <a:bodyPr wrap="none" rtlCol="0">
            <a:spAutoFit/>
          </a:bodyPr>
          <a:lstStyle/>
          <a:p>
            <a:r>
              <a:rPr lang="en-US" sz="3600" b="1" dirty="0">
                <a:solidFill>
                  <a:srgbClr val="FF0000"/>
                </a:solidFill>
              </a:rPr>
              <a:t>L</a:t>
            </a:r>
          </a:p>
        </p:txBody>
      </p:sp>
      <p:grpSp>
        <p:nvGrpSpPr>
          <p:cNvPr id="116" name="Group 20"/>
          <p:cNvGrpSpPr>
            <a:grpSpLocks/>
          </p:cNvGrpSpPr>
          <p:nvPr/>
        </p:nvGrpSpPr>
        <p:grpSpPr bwMode="auto">
          <a:xfrm>
            <a:off x="6634225" y="4066305"/>
            <a:ext cx="1674813" cy="1674812"/>
            <a:chOff x="6972826" y="1980109"/>
            <a:chExt cx="1674421" cy="1674421"/>
          </a:xfrm>
        </p:grpSpPr>
        <p:sp>
          <p:nvSpPr>
            <p:cNvPr id="117"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18"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9" name="Group 21"/>
          <p:cNvGrpSpPr>
            <a:grpSpLocks/>
          </p:cNvGrpSpPr>
          <p:nvPr/>
        </p:nvGrpSpPr>
        <p:grpSpPr bwMode="auto">
          <a:xfrm>
            <a:off x="6634225" y="1729505"/>
            <a:ext cx="1674813" cy="1674812"/>
            <a:chOff x="3198341" y="1836093"/>
            <a:chExt cx="1674421" cy="1674421"/>
          </a:xfrm>
        </p:grpSpPr>
        <p:sp>
          <p:nvSpPr>
            <p:cNvPr id="120"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21"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4" name="Group 63"/>
          <p:cNvGrpSpPr>
            <a:grpSpLocks/>
          </p:cNvGrpSpPr>
          <p:nvPr/>
        </p:nvGrpSpPr>
        <p:grpSpPr bwMode="auto">
          <a:xfrm>
            <a:off x="7736021" y="1756021"/>
            <a:ext cx="594773" cy="811173"/>
            <a:chOff x="4410581" y="1904669"/>
            <a:chExt cx="594360" cy="811310"/>
          </a:xfrm>
        </p:grpSpPr>
        <p:cxnSp>
          <p:nvCxnSpPr>
            <p:cNvPr id="125"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26"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27" name="TextBox 126"/>
              <p:cNvSpPr txBox="1"/>
              <p:nvPr/>
            </p:nvSpPr>
            <p:spPr>
              <a:xfrm>
                <a:off x="7967536" y="161376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27" name="TextBox 126"/>
              <p:cNvSpPr txBox="1">
                <a:spLocks noRot="1" noChangeAspect="1" noMove="1" noResize="1" noEditPoints="1" noAdjustHandles="1" noChangeArrowheads="1" noChangeShapeType="1" noTextEdit="1"/>
              </p:cNvSpPr>
              <p:nvPr/>
            </p:nvSpPr>
            <p:spPr>
              <a:xfrm>
                <a:off x="7967536" y="1613760"/>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7454710" y="225564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7454710" y="2255644"/>
                <a:ext cx="397866" cy="369332"/>
              </a:xfrm>
              <a:prstGeom prst="rect">
                <a:avLst/>
              </a:prstGeom>
              <a:blipFill rotWithShape="0">
                <a:blip r:embed="rId6"/>
                <a:stretch>
                  <a:fillRect/>
                </a:stretch>
              </a:blipFill>
            </p:spPr>
            <p:txBody>
              <a:bodyPr/>
              <a:lstStyle/>
              <a:p>
                <a:r>
                  <a:rPr lang="en-US">
                    <a:noFill/>
                  </a:rPr>
                  <a:t> </a:t>
                </a:r>
              </a:p>
            </p:txBody>
          </p:sp>
        </mc:Fallback>
      </mc:AlternateContent>
      <p:sp>
        <p:nvSpPr>
          <p:cNvPr id="129" name="Triangle 128"/>
          <p:cNvSpPr/>
          <p:nvPr/>
        </p:nvSpPr>
        <p:spPr bwMode="auto">
          <a:xfrm>
            <a:off x="6521895" y="482977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30" name="Triangle 129"/>
          <p:cNvSpPr/>
          <p:nvPr/>
        </p:nvSpPr>
        <p:spPr bwMode="auto">
          <a:xfrm rot="10800000">
            <a:off x="6509158" y="2457807"/>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131" name="Group 63"/>
          <p:cNvGrpSpPr>
            <a:grpSpLocks/>
          </p:cNvGrpSpPr>
          <p:nvPr/>
        </p:nvGrpSpPr>
        <p:grpSpPr bwMode="auto">
          <a:xfrm flipH="1" flipV="1">
            <a:off x="8305028" y="5005290"/>
            <a:ext cx="527854" cy="772522"/>
            <a:chOff x="4410581" y="1904669"/>
            <a:chExt cx="594360" cy="811310"/>
          </a:xfrm>
        </p:grpSpPr>
        <p:cxnSp>
          <p:nvCxnSpPr>
            <p:cNvPr id="13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3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34" name="TextBox 133"/>
              <p:cNvSpPr txBox="1"/>
              <p:nvPr/>
            </p:nvSpPr>
            <p:spPr>
              <a:xfrm>
                <a:off x="8293461" y="561228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34" name="TextBox 133"/>
              <p:cNvSpPr txBox="1">
                <a:spLocks noRot="1" noChangeAspect="1" noMove="1" noResize="1" noEditPoints="1" noAdjustHandles="1" noChangeArrowheads="1" noChangeShapeType="1" noTextEdit="1"/>
              </p:cNvSpPr>
              <p:nvPr/>
            </p:nvSpPr>
            <p:spPr>
              <a:xfrm>
                <a:off x="8293461" y="5612288"/>
                <a:ext cx="39786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8688450" y="492173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8688450" y="4921734"/>
                <a:ext cx="397866" cy="369332"/>
              </a:xfrm>
              <a:prstGeom prst="rect">
                <a:avLst/>
              </a:prstGeom>
              <a:blipFill rotWithShape="0">
                <a:blip r:embed="rId11"/>
                <a:stretch>
                  <a:fillRect/>
                </a:stretch>
              </a:blipFill>
            </p:spPr>
            <p:txBody>
              <a:bodyPr/>
              <a:lstStyle/>
              <a:p>
                <a:r>
                  <a:rPr lang="en-US">
                    <a:noFill/>
                  </a:rPr>
                  <a:t> </a:t>
                </a:r>
              </a:p>
            </p:txBody>
          </p:sp>
        </mc:Fallback>
      </mc:AlternateContent>
      <p:sp>
        <p:nvSpPr>
          <p:cNvPr id="139" name="TextBox 138"/>
          <p:cNvSpPr txBox="1"/>
          <p:nvPr/>
        </p:nvSpPr>
        <p:spPr>
          <a:xfrm>
            <a:off x="7244359" y="2243745"/>
            <a:ext cx="518091" cy="646331"/>
          </a:xfrm>
          <a:prstGeom prst="rect">
            <a:avLst/>
          </a:prstGeom>
          <a:noFill/>
        </p:spPr>
        <p:txBody>
          <a:bodyPr wrap="none" rtlCol="0">
            <a:spAutoFit/>
          </a:bodyPr>
          <a:lstStyle/>
          <a:p>
            <a:r>
              <a:rPr lang="en-US" sz="3600" b="1" dirty="0">
                <a:solidFill>
                  <a:srgbClr val="0000CC"/>
                </a:solidFill>
              </a:rPr>
              <a:t>H</a:t>
            </a:r>
          </a:p>
        </p:txBody>
      </p:sp>
      <p:sp>
        <p:nvSpPr>
          <p:cNvPr id="140" name="TextBox 139"/>
          <p:cNvSpPr txBox="1"/>
          <p:nvPr/>
        </p:nvSpPr>
        <p:spPr>
          <a:xfrm>
            <a:off x="7266354" y="4552912"/>
            <a:ext cx="518091" cy="646331"/>
          </a:xfrm>
          <a:prstGeom prst="rect">
            <a:avLst/>
          </a:prstGeom>
          <a:noFill/>
        </p:spPr>
        <p:txBody>
          <a:bodyPr wrap="none" rtlCol="0">
            <a:spAutoFit/>
          </a:bodyPr>
          <a:lstStyle/>
          <a:p>
            <a:r>
              <a:rPr lang="en-US" sz="3600" b="1" dirty="0">
                <a:solidFill>
                  <a:srgbClr val="0000CC"/>
                </a:solidFill>
              </a:rPr>
              <a:t>H</a:t>
            </a:r>
          </a:p>
        </p:txBody>
      </p:sp>
      <mc:AlternateContent xmlns:mc="http://schemas.openxmlformats.org/markup-compatibility/2006" xmlns:a14="http://schemas.microsoft.com/office/drawing/2010/main">
        <mc:Choice Requires="a14">
          <p:sp>
            <p:nvSpPr>
              <p:cNvPr id="73" name="Rectangle 72"/>
              <p:cNvSpPr/>
              <p:nvPr/>
            </p:nvSpPr>
            <p:spPr>
              <a:xfrm>
                <a:off x="5783608" y="1624729"/>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5783608" y="1624729"/>
                <a:ext cx="987770" cy="61901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1451322" y="180209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1451322" y="1802090"/>
                <a:ext cx="987770" cy="619016"/>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1464471" y="411692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111" name="Rectangle 110"/>
              <p:cNvSpPr>
                <a:spLocks noRot="1" noChangeAspect="1" noMove="1" noResize="1" noEditPoints="1" noAdjustHandles="1" noChangeArrowheads="1" noChangeShapeType="1" noTextEdit="1"/>
              </p:cNvSpPr>
              <p:nvPr/>
            </p:nvSpPr>
            <p:spPr>
              <a:xfrm>
                <a:off x="1464471" y="4116920"/>
                <a:ext cx="987770" cy="619016"/>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5748055" y="402961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147" name="Rectangle 146"/>
              <p:cNvSpPr>
                <a:spLocks noRot="1" noChangeAspect="1" noMove="1" noResize="1" noEditPoints="1" noAdjustHandles="1" noChangeArrowheads="1" noChangeShapeType="1" noTextEdit="1"/>
              </p:cNvSpPr>
              <p:nvPr/>
            </p:nvSpPr>
            <p:spPr>
              <a:xfrm>
                <a:off x="5748055" y="4029610"/>
                <a:ext cx="987770" cy="619016"/>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8310438"/>
      </p:ext>
    </p:extLst>
  </p:cSld>
  <p:clrMapOvr>
    <a:masterClrMapping/>
  </p:clrMapOvr>
  <p:transition advTm="1284"/>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839" y="133268"/>
            <a:ext cx="7942462" cy="523220"/>
          </a:xfrm>
          <a:prstGeom prst="rect">
            <a:avLst/>
          </a:prstGeom>
        </p:spPr>
        <p:txBody>
          <a:bodyPr wrap="square">
            <a:spAutoFit/>
          </a:bodyPr>
          <a:lstStyle/>
          <a:p>
            <a:pPr eaLnBrk="1" hangingPunct="1"/>
            <a:r>
              <a:rPr lang="en-US" altLang="zh-CN" sz="2800" b="1" dirty="0">
                <a:solidFill>
                  <a:srgbClr val="FFFF00"/>
                </a:solidFill>
              </a:rPr>
              <a:t>Temperature Gradient and Geostrophic Wind</a:t>
            </a:r>
          </a:p>
        </p:txBody>
      </p:sp>
      <p:sp>
        <p:nvSpPr>
          <p:cNvPr id="5" name="Content Placeholder 2"/>
          <p:cNvSpPr txBox="1">
            <a:spLocks/>
          </p:cNvSpPr>
          <p:nvPr/>
        </p:nvSpPr>
        <p:spPr>
          <a:xfrm>
            <a:off x="468437" y="1031327"/>
            <a:ext cx="8750300" cy="4514850"/>
          </a:xfrm>
          <a:prstGeom prst="rect">
            <a:avLst/>
          </a:prstGeom>
        </p:spPr>
        <p:txBody>
          <a:bodyPr>
            <a:normAutofit/>
          </a:bodyPr>
          <a:lst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pPr>
              <a:lnSpc>
                <a:spcPct val="110000"/>
              </a:lnSpc>
            </a:pPr>
            <a:r>
              <a:rPr lang="en-US" altLang="zh-CN" kern="0" dirty="0">
                <a:latin typeface="Arial Narrow"/>
                <a:cs typeface="Arial Narrow"/>
              </a:rPr>
              <a:t>Text</a:t>
            </a:r>
            <a:r>
              <a:rPr lang="zh-CN" altLang="en-US" kern="0" dirty="0">
                <a:latin typeface="Arial Narrow"/>
                <a:cs typeface="Arial Narrow"/>
              </a:rPr>
              <a:t> </a:t>
            </a:r>
            <a:r>
              <a:rPr lang="en-US" altLang="zh-CN" kern="0" dirty="0">
                <a:latin typeface="Arial Narrow"/>
                <a:cs typeface="Arial Narrow"/>
              </a:rPr>
              <a:t>Book</a:t>
            </a:r>
            <a:r>
              <a:rPr lang="zh-CN" altLang="en-US" kern="0" dirty="0">
                <a:latin typeface="Arial Narrow"/>
                <a:cs typeface="Arial Narrow"/>
              </a:rPr>
              <a:t> </a:t>
            </a:r>
            <a:r>
              <a:rPr lang="en-US" altLang="zh-CN" kern="0" dirty="0">
                <a:latin typeface="Arial Narrow"/>
                <a:cs typeface="Arial Narrow"/>
              </a:rPr>
              <a:t>Example</a:t>
            </a:r>
          </a:p>
          <a:p>
            <a:pPr>
              <a:lnSpc>
                <a:spcPct val="110000"/>
              </a:lnSpc>
            </a:pPr>
            <a:r>
              <a:rPr lang="en-US" kern="0" dirty="0">
                <a:latin typeface="Arial Narrow"/>
                <a:cs typeface="Arial Narrow"/>
              </a:rPr>
              <a:t>For example, if the geostrophic wind at </a:t>
            </a:r>
            <a:r>
              <a:rPr lang="en-US" i="1" kern="0" dirty="0">
                <a:latin typeface="Arial Narrow"/>
                <a:cs typeface="Arial Narrow"/>
              </a:rPr>
              <a:t>850 hPa</a:t>
            </a:r>
            <a:r>
              <a:rPr lang="en-US" kern="0" dirty="0">
                <a:latin typeface="Arial Narrow"/>
                <a:cs typeface="Arial Narrow"/>
              </a:rPr>
              <a:t> is known and the mean horizontal temperature gradient in the layer </a:t>
            </a:r>
            <a:r>
              <a:rPr lang="en-US" i="1" kern="0" dirty="0">
                <a:latin typeface="Arial Narrow"/>
                <a:cs typeface="Arial Narrow"/>
              </a:rPr>
              <a:t>850</a:t>
            </a:r>
            <a:r>
              <a:rPr lang="en-US" kern="0" dirty="0">
                <a:latin typeface="Arial Narrow"/>
                <a:cs typeface="Arial Narrow"/>
              </a:rPr>
              <a:t> to </a:t>
            </a:r>
            <a:r>
              <a:rPr lang="en-US" i="1" kern="0" dirty="0">
                <a:latin typeface="Arial Narrow"/>
                <a:cs typeface="Arial Narrow"/>
              </a:rPr>
              <a:t>500</a:t>
            </a:r>
            <a:r>
              <a:rPr lang="en-US" kern="0" dirty="0">
                <a:latin typeface="Arial Narrow"/>
                <a:cs typeface="Arial Narrow"/>
              </a:rPr>
              <a:t> </a:t>
            </a:r>
            <a:r>
              <a:rPr lang="en-US" i="1" kern="0" dirty="0">
                <a:latin typeface="Arial Narrow"/>
                <a:cs typeface="Arial Narrow"/>
              </a:rPr>
              <a:t>hPa</a:t>
            </a:r>
            <a:r>
              <a:rPr lang="en-US" kern="0" dirty="0">
                <a:latin typeface="Arial Narrow"/>
                <a:cs typeface="Arial Narrow"/>
              </a:rPr>
              <a:t> is also known, the thermal wind equation can be applied to obtain the geostrophic wind at </a:t>
            </a:r>
            <a:r>
              <a:rPr lang="en-US" i="1" kern="0" dirty="0">
                <a:latin typeface="Arial Narrow"/>
                <a:cs typeface="Arial Narrow"/>
              </a:rPr>
              <a:t>500 hPa</a:t>
            </a:r>
            <a:r>
              <a:rPr lang="en-US" kern="0" dirty="0">
                <a:latin typeface="Arial Narrow"/>
                <a:cs typeface="Arial Narrow"/>
              </a:rPr>
              <a:t>.</a:t>
            </a:r>
          </a:p>
          <a:p>
            <a:pPr marL="0" indent="0">
              <a:buFont typeface="Arial" charset="0"/>
              <a:buNone/>
            </a:pPr>
            <a:endParaRPr lang="en-US" kern="0" dirty="0"/>
          </a:p>
        </p:txBody>
      </p:sp>
      <p:grpSp>
        <p:nvGrpSpPr>
          <p:cNvPr id="7" name="Group 6"/>
          <p:cNvGrpSpPr/>
          <p:nvPr/>
        </p:nvGrpSpPr>
        <p:grpSpPr>
          <a:xfrm>
            <a:off x="2340645" y="4580142"/>
            <a:ext cx="5040560" cy="1294481"/>
            <a:chOff x="2340645" y="4580142"/>
            <a:chExt cx="5040560" cy="1294481"/>
          </a:xfrm>
        </p:grpSpPr>
        <mc:AlternateContent xmlns:mc="http://schemas.openxmlformats.org/markup-compatibility/2006" xmlns:a14="http://schemas.microsoft.com/office/drawing/2010/main">
          <mc:Choice Requires="a14">
            <p:sp>
              <p:nvSpPr>
                <p:cNvPr id="2" name="Rectangle 1"/>
                <p:cNvSpPr/>
                <p:nvPr/>
              </p:nvSpPr>
              <p:spPr>
                <a:xfrm>
                  <a:off x="3636789" y="5207709"/>
                  <a:ext cx="3744416" cy="6669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charset="0"/>
                            <a:ea typeface="Cambria Math" charset="0"/>
                            <a:cs typeface="Cambria Math" charset="0"/>
                          </a:rPr>
                          <m:t>=</m:t>
                        </m:r>
                        <m:sSub>
                          <m:sSubPr>
                            <m:ctrlPr>
                              <a:rPr lang="en-US" altLang="zh-CN" i="1" smtClean="0">
                                <a:latin typeface="Cambria Math" panose="02040503050406030204" pitchFamily="18" charset="0"/>
                                <a:ea typeface="Cambria Math" charset="0"/>
                                <a:cs typeface="Cambria Math" charset="0"/>
                              </a:rPr>
                            </m:ctrlPr>
                          </m:sSubPr>
                          <m:e>
                            <m:r>
                              <a:rPr lang="en-US" altLang="zh-CN" b="1">
                                <a:latin typeface="Cambria Math" charset="0"/>
                                <a:ea typeface="Cambria Math" charset="0"/>
                                <a:cs typeface="Cambria Math" charset="0"/>
                              </a:rPr>
                              <m:t>𝐕</m:t>
                            </m:r>
                          </m:e>
                          <m:sub>
                            <m:r>
                              <a:rPr lang="en-US" altLang="zh-CN" i="1">
                                <a:latin typeface="Cambria Math" charset="0"/>
                                <a:ea typeface="Cambria Math" charset="0"/>
                                <a:cs typeface="Cambria Math" charset="0"/>
                              </a:rPr>
                              <m:t>𝑔</m:t>
                            </m:r>
                          </m:sub>
                        </m:sSub>
                        <m:d>
                          <m:dPr>
                            <m:ctrlPr>
                              <a:rPr lang="en-US" altLang="zh-CN" i="1">
                                <a:latin typeface="Cambria Math" panose="02040503050406030204" pitchFamily="18" charset="0"/>
                                <a:ea typeface="Cambria Math" charset="0"/>
                                <a:cs typeface="Cambria Math" charset="0"/>
                              </a:rPr>
                            </m:ctrlPr>
                          </m:dPr>
                          <m:e>
                            <m:r>
                              <a:rPr lang="en-US" altLang="zh-CN" b="0" i="1" smtClean="0">
                                <a:latin typeface="Cambria Math" charset="0"/>
                                <a:ea typeface="Cambria Math" charset="0"/>
                                <a:cs typeface="Cambria Math" charset="0"/>
                              </a:rPr>
                              <m:t>850</m:t>
                            </m:r>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h𝑃𝑎</m:t>
                            </m:r>
                          </m:e>
                        </m:d>
                        <m:r>
                          <a:rPr lang="en-US" altLang="zh-CN" i="1">
                            <a:latin typeface="Cambria Math" charset="0"/>
                            <a:ea typeface="Cambria Math" charset="0"/>
                            <a:cs typeface="Cambria Math" charset="0"/>
                          </a:rPr>
                          <m:t>−</m:t>
                        </m:r>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𝑅</m:t>
                            </m:r>
                          </m:num>
                          <m:den>
                            <m:r>
                              <a:rPr lang="en-US" altLang="zh-CN" i="1">
                                <a:latin typeface="Cambria Math" charset="0"/>
                                <a:ea typeface="Cambria Math" charset="0"/>
                                <a:cs typeface="Cambria Math" charset="0"/>
                              </a:rPr>
                              <m:t>𝑓</m:t>
                            </m:r>
                          </m:den>
                        </m:f>
                        <m:r>
                          <a:rPr lang="en-US" altLang="zh-CN" b="1">
                            <a:latin typeface="Cambria Math" charset="0"/>
                            <a:ea typeface="Cambria Math" charset="0"/>
                            <a:cs typeface="Cambria Math" charset="0"/>
                          </a:rPr>
                          <m:t>𝐤</m:t>
                        </m:r>
                        <m:r>
                          <a:rPr lang="en-US" altLang="zh-CN" i="1">
                            <a:latin typeface="Cambria Math" charset="0"/>
                            <a:ea typeface="Cambria Math" charset="0"/>
                            <a:cs typeface="Cambria Math" charset="0"/>
                          </a:rPr>
                          <m:t>×</m:t>
                        </m:r>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m:t>
                            </m:r>
                          </m:e>
                          <m:sub>
                            <m:r>
                              <a:rPr lang="en-US" altLang="zh-CN" i="1">
                                <a:latin typeface="Cambria Math" charset="0"/>
                                <a:ea typeface="Cambria Math" charset="0"/>
                                <a:cs typeface="Cambria Math" charset="0"/>
                              </a:rPr>
                              <m:t>𝑝</m:t>
                            </m:r>
                          </m:sub>
                        </m:sSub>
                        <m:d>
                          <m:dPr>
                            <m:begChr m:val="⟨"/>
                            <m:endChr m:val="⟩"/>
                            <m:ctrlPr>
                              <a:rPr lang="zh-CN" altLang="en-US" sz="2000" i="1">
                                <a:latin typeface="Cambria Math" panose="02040503050406030204" pitchFamily="18" charset="0"/>
                                <a:ea typeface="Cambria Math" charset="0"/>
                                <a:cs typeface="Cambria Math" charset="0"/>
                              </a:rPr>
                            </m:ctrlPr>
                          </m:dPr>
                          <m:e>
                            <m:r>
                              <a:rPr lang="en-US" altLang="zh-CN" sz="2000" i="1">
                                <a:latin typeface="Cambria Math" charset="0"/>
                                <a:ea typeface="Cambria Math" charset="0"/>
                                <a:cs typeface="Cambria Math" charset="0"/>
                              </a:rPr>
                              <m:t>𝑇</m:t>
                            </m:r>
                          </m:e>
                        </m:d>
                        <m:func>
                          <m:funcPr>
                            <m:ctrlPr>
                              <a:rPr lang="zh-CN" altLang="en-US" i="1">
                                <a:latin typeface="Cambria Math" panose="02040503050406030204" pitchFamily="18" charset="0"/>
                                <a:ea typeface="Cambria Math" charset="0"/>
                                <a:cs typeface="Cambria Math" charset="0"/>
                              </a:rPr>
                            </m:ctrlPr>
                          </m:funcPr>
                          <m:fName>
                            <m:r>
                              <m:rPr>
                                <m:sty m:val="p"/>
                              </m:rPr>
                              <a:rPr lang="en-US" altLang="zh-CN">
                                <a:latin typeface="Cambria Math" charset="0"/>
                                <a:ea typeface="Cambria Math" charset="0"/>
                                <a:cs typeface="Cambria Math" charset="0"/>
                              </a:rPr>
                              <m:t>ln</m:t>
                            </m:r>
                          </m:fName>
                          <m:e>
                            <m:f>
                              <m:fPr>
                                <m:ctrlPr>
                                  <a:rPr lang="en-US" altLang="zh-CN" i="1">
                                    <a:latin typeface="Cambria Math" panose="02040503050406030204" pitchFamily="18" charset="0"/>
                                    <a:ea typeface="Cambria Math" charset="0"/>
                                    <a:cs typeface="Cambria Math" charset="0"/>
                                  </a:rPr>
                                </m:ctrlPr>
                              </m:fPr>
                              <m:num>
                                <m:r>
                                  <a:rPr lang="en-US" altLang="zh-CN" b="0" i="1" smtClean="0">
                                    <a:latin typeface="Cambria Math" charset="0"/>
                                    <a:ea typeface="Cambria Math" charset="0"/>
                                    <a:cs typeface="Cambria Math" charset="0"/>
                                  </a:rPr>
                                  <m:t>850</m:t>
                                </m:r>
                              </m:num>
                              <m:den>
                                <m:r>
                                  <a:rPr lang="en-US" altLang="zh-CN" b="0" i="1" smtClean="0">
                                    <a:latin typeface="Cambria Math" charset="0"/>
                                    <a:ea typeface="Cambria Math" charset="0"/>
                                    <a:cs typeface="Cambria Math" charset="0"/>
                                  </a:rPr>
                                  <m:t>500</m:t>
                                </m:r>
                              </m:den>
                            </m:f>
                          </m:e>
                        </m:func>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636789" y="5207709"/>
                  <a:ext cx="3744416" cy="6669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40645" y="4580142"/>
                  <a:ext cx="3617657"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b="1">
                                <a:latin typeface="Cambria Math" charset="0"/>
                                <a:ea typeface="Cambria Math" charset="0"/>
                                <a:cs typeface="Cambria Math" charset="0"/>
                              </a:rPr>
                              <m:t>𝐕</m:t>
                            </m:r>
                          </m:e>
                          <m:sub>
                            <m:r>
                              <a:rPr lang="en-US" altLang="zh-CN" i="1">
                                <a:latin typeface="Cambria Math" charset="0"/>
                                <a:ea typeface="Cambria Math" charset="0"/>
                                <a:cs typeface="Cambria Math" charset="0"/>
                              </a:rPr>
                              <m:t>𝑔</m:t>
                            </m:r>
                          </m:sub>
                        </m:sSub>
                        <m:d>
                          <m:dPr>
                            <m:ctrlPr>
                              <a:rPr lang="en-US" altLang="zh-CN" i="1">
                                <a:latin typeface="Cambria Math" panose="02040503050406030204" pitchFamily="18" charset="0"/>
                                <a:ea typeface="Cambria Math" charset="0"/>
                                <a:cs typeface="Cambria Math" charset="0"/>
                              </a:rPr>
                            </m:ctrlPr>
                          </m:dPr>
                          <m:e>
                            <m:r>
                              <a:rPr lang="en-US" altLang="zh-CN" i="1">
                                <a:latin typeface="Cambria Math" charset="0"/>
                                <a:ea typeface="Cambria Math" charset="0"/>
                                <a:cs typeface="Cambria Math" charset="0"/>
                              </a:rPr>
                              <m:t>500</m:t>
                            </m:r>
                            <m:r>
                              <a:rPr lang="zh-CN" altLang="en-US" i="1">
                                <a:latin typeface="Cambria Math" charset="0"/>
                                <a:ea typeface="Cambria Math" charset="0"/>
                                <a:cs typeface="Cambria Math" charset="0"/>
                              </a:rPr>
                              <m:t> </m:t>
                            </m:r>
                            <m:r>
                              <a:rPr lang="en-US" altLang="zh-CN" i="1">
                                <a:latin typeface="Cambria Math" charset="0"/>
                                <a:ea typeface="Cambria Math" charset="0"/>
                                <a:cs typeface="Cambria Math" charset="0"/>
                              </a:rPr>
                              <m:t>h𝑃𝑎</m:t>
                            </m:r>
                          </m:e>
                        </m:d>
                        <m:r>
                          <a:rPr lang="en-US" altLang="zh-CN" i="1">
                            <a:latin typeface="Cambria Math" charset="0"/>
                            <a:ea typeface="Cambria Math" charset="0"/>
                            <a:cs typeface="Cambria Math" charset="0"/>
                          </a:rPr>
                          <m:t>=</m:t>
                        </m:r>
                        <m:sSub>
                          <m:sSubPr>
                            <m:ctrlPr>
                              <a:rPr lang="en-US" altLang="zh-CN" i="1">
                                <a:latin typeface="Cambria Math" panose="02040503050406030204" pitchFamily="18" charset="0"/>
                                <a:ea typeface="Cambria Math" charset="0"/>
                                <a:cs typeface="Cambria Math" charset="0"/>
                              </a:rPr>
                            </m:ctrlPr>
                          </m:sSubPr>
                          <m:e>
                            <m:r>
                              <a:rPr lang="en-US" altLang="zh-CN" b="1">
                                <a:latin typeface="Cambria Math" charset="0"/>
                                <a:ea typeface="Cambria Math" charset="0"/>
                                <a:cs typeface="Cambria Math" charset="0"/>
                              </a:rPr>
                              <m:t>𝐕</m:t>
                            </m:r>
                          </m:e>
                          <m:sub>
                            <m:r>
                              <a:rPr lang="en-US" altLang="zh-CN" i="1">
                                <a:latin typeface="Cambria Math" charset="0"/>
                                <a:ea typeface="Cambria Math" charset="0"/>
                                <a:cs typeface="Cambria Math" charset="0"/>
                              </a:rPr>
                              <m:t>𝑔</m:t>
                            </m:r>
                          </m:sub>
                        </m:sSub>
                        <m:d>
                          <m:dPr>
                            <m:ctrlPr>
                              <a:rPr lang="en-US" altLang="zh-CN" i="1">
                                <a:latin typeface="Cambria Math" panose="02040503050406030204" pitchFamily="18" charset="0"/>
                                <a:ea typeface="Cambria Math" charset="0"/>
                                <a:cs typeface="Cambria Math" charset="0"/>
                              </a:rPr>
                            </m:ctrlPr>
                          </m:dPr>
                          <m:e>
                            <m:r>
                              <a:rPr lang="en-US" altLang="zh-CN" i="1">
                                <a:latin typeface="Cambria Math" charset="0"/>
                                <a:ea typeface="Cambria Math" charset="0"/>
                                <a:cs typeface="Cambria Math" charset="0"/>
                              </a:rPr>
                              <m:t>850</m:t>
                            </m:r>
                            <m:r>
                              <a:rPr lang="zh-CN" altLang="en-US" i="1">
                                <a:latin typeface="Cambria Math" charset="0"/>
                                <a:ea typeface="Cambria Math" charset="0"/>
                                <a:cs typeface="Cambria Math" charset="0"/>
                              </a:rPr>
                              <m:t> </m:t>
                            </m:r>
                            <m:r>
                              <a:rPr lang="en-US" altLang="zh-CN" i="1">
                                <a:latin typeface="Cambria Math" charset="0"/>
                                <a:ea typeface="Cambria Math" charset="0"/>
                                <a:cs typeface="Cambria Math" charset="0"/>
                              </a:rPr>
                              <m:t>h𝑃𝑎</m:t>
                            </m:r>
                          </m:e>
                        </m:d>
                        <m:r>
                          <a:rPr lang="en-US" altLang="zh-CN" i="1">
                            <a:latin typeface="Cambria Math" charset="0"/>
                            <a:ea typeface="Cambria Math" charset="0"/>
                            <a:cs typeface="Cambria Math" charset="0"/>
                          </a:rPr>
                          <m:t>+</m:t>
                        </m:r>
                        <m:sSub>
                          <m:sSubPr>
                            <m:ctrlPr>
                              <a:rPr lang="en-US" altLang="zh-CN" i="1">
                                <a:latin typeface="Cambria Math" panose="02040503050406030204" pitchFamily="18" charset="0"/>
                                <a:ea typeface="Cambria Math" charset="0"/>
                                <a:cs typeface="Cambria Math" charset="0"/>
                              </a:rPr>
                            </m:ctrlPr>
                          </m:sSubPr>
                          <m:e>
                            <m:r>
                              <a:rPr lang="en-US" altLang="zh-CN" b="1">
                                <a:latin typeface="Cambria Math" charset="0"/>
                                <a:ea typeface="Cambria Math" charset="0"/>
                                <a:cs typeface="Cambria Math" charset="0"/>
                              </a:rPr>
                              <m:t>𝐕</m:t>
                            </m:r>
                          </m:e>
                          <m:sub>
                            <m:r>
                              <a:rPr lang="en-US" altLang="zh-CN" i="1">
                                <a:latin typeface="Cambria Math" charset="0"/>
                                <a:ea typeface="Cambria Math" charset="0"/>
                                <a:cs typeface="Cambria Math" charset="0"/>
                              </a:rPr>
                              <m:t>𝑇</m:t>
                            </m:r>
                          </m:sub>
                        </m:sSub>
                      </m:oMath>
                    </m:oMathPara>
                  </a14:m>
                  <a:endParaRPr lang="en-US" altLang="zh-CN" i="1" dirty="0">
                    <a:latin typeface="Cambria Math" charset="0"/>
                    <a:ea typeface="Cambria Math" charset="0"/>
                    <a:cs typeface="Cambria Math"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40645" y="4580142"/>
                  <a:ext cx="3617657" cy="391902"/>
                </a:xfrm>
                <a:prstGeom prst="rect">
                  <a:avLst/>
                </a:prstGeom>
                <a:blipFill rotWithShape="0">
                  <a:blip r:embed="rId4"/>
                  <a:stretch>
                    <a:fillRect t="-87692" b="-109231"/>
                  </a:stretch>
                </a:blipFill>
              </p:spPr>
              <p:txBody>
                <a:bodyPr/>
                <a:lstStyle/>
                <a:p>
                  <a:r>
                    <a:rPr lang="en-US">
                      <a:noFill/>
                    </a:rPr>
                    <a:t> </a:t>
                  </a:r>
                </a:p>
              </p:txBody>
            </p:sp>
          </mc:Fallback>
        </mc:AlternateContent>
      </p:grpSp>
    </p:spTree>
    <p:extLst>
      <p:ext uri="{BB962C8B-B14F-4D97-AF65-F5344CB8AC3E}">
        <p14:creationId xmlns:p14="http://schemas.microsoft.com/office/powerpoint/2010/main" val="746630168"/>
      </p:ext>
    </p:extLst>
  </p:cSld>
  <p:clrMapOvr>
    <a:masterClrMapping/>
  </p:clrMapOvr>
  <p:transition advTm="469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34</a:t>
            </a:fld>
            <a:endParaRPr lang="zh-CN" altLang="zh-CN"/>
          </a:p>
        </p:txBody>
      </p:sp>
      <p:pic>
        <p:nvPicPr>
          <p:cNvPr id="3" name="Picture 2"/>
          <p:cNvPicPr>
            <a:picLocks noChangeAspect="1"/>
          </p:cNvPicPr>
          <p:nvPr/>
        </p:nvPicPr>
        <p:blipFill>
          <a:blip r:embed="rId3"/>
          <a:stretch>
            <a:fillRect/>
          </a:stretch>
        </p:blipFill>
        <p:spPr>
          <a:xfrm>
            <a:off x="-2041" y="877634"/>
            <a:ext cx="9721850" cy="5462841"/>
          </a:xfrm>
          <a:prstGeom prst="rect">
            <a:avLst/>
          </a:prstGeom>
        </p:spPr>
      </p:pic>
      <p:sp>
        <p:nvSpPr>
          <p:cNvPr id="4" name="Title 2"/>
          <p:cNvSpPr txBox="1">
            <a:spLocks/>
          </p:cNvSpPr>
          <p:nvPr/>
        </p:nvSpPr>
        <p:spPr>
          <a:xfrm>
            <a:off x="449262" y="38068"/>
            <a:ext cx="8628142" cy="717906"/>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pPr eaLnBrk="1" hangingPunct="1"/>
            <a:r>
              <a:rPr lang="en-US" altLang="zh-CN" sz="3200" b="1" kern="0" dirty="0">
                <a:solidFill>
                  <a:srgbClr val="FFFF00"/>
                </a:solidFill>
              </a:rPr>
              <a:t>horizontal</a:t>
            </a:r>
            <a:r>
              <a:rPr lang="zh-CN" altLang="en-US" sz="3200" b="1" kern="0" dirty="0">
                <a:solidFill>
                  <a:srgbClr val="FFFF00"/>
                </a:solidFill>
              </a:rPr>
              <a:t> </a:t>
            </a:r>
            <a:r>
              <a:rPr lang="en-US" altLang="zh-CN" sz="3200" b="1" kern="0" dirty="0">
                <a:solidFill>
                  <a:srgbClr val="FFFF00"/>
                </a:solidFill>
              </a:rPr>
              <a:t>temperature</a:t>
            </a:r>
            <a:r>
              <a:rPr lang="zh-CN" altLang="en-US" sz="3200" b="1" kern="0" dirty="0">
                <a:solidFill>
                  <a:srgbClr val="FFFF00"/>
                </a:solidFill>
              </a:rPr>
              <a:t> </a:t>
            </a:r>
            <a:r>
              <a:rPr lang="en-US" altLang="zh-CN" sz="3200" b="1" kern="0" dirty="0">
                <a:solidFill>
                  <a:srgbClr val="FFFF00"/>
                </a:solidFill>
              </a:rPr>
              <a:t>advection?</a:t>
            </a:r>
          </a:p>
        </p:txBody>
      </p:sp>
    </p:spTree>
    <p:extLst>
      <p:ext uri="{BB962C8B-B14F-4D97-AF65-F5344CB8AC3E}">
        <p14:creationId xmlns:p14="http://schemas.microsoft.com/office/powerpoint/2010/main" val="2108760665"/>
      </p:ext>
    </p:extLst>
  </p:cSld>
  <p:clrMapOvr>
    <a:masterClrMapping/>
  </p:clrMapOvr>
  <p:transition advTm="132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35</a:t>
            </a:fld>
            <a:endParaRPr lang="zh-CN" altLang="zh-CN"/>
          </a:p>
        </p:txBody>
      </p:sp>
      <p:pic>
        <p:nvPicPr>
          <p:cNvPr id="3" name="Picture 2"/>
          <p:cNvPicPr>
            <a:picLocks noChangeAspect="1"/>
          </p:cNvPicPr>
          <p:nvPr/>
        </p:nvPicPr>
        <p:blipFill>
          <a:blip r:embed="rId3"/>
          <a:stretch>
            <a:fillRect/>
          </a:stretch>
        </p:blipFill>
        <p:spPr>
          <a:xfrm>
            <a:off x="828478" y="755973"/>
            <a:ext cx="7924416" cy="5948040"/>
          </a:xfrm>
          <a:prstGeom prst="rect">
            <a:avLst/>
          </a:prstGeom>
        </p:spPr>
      </p:pic>
    </p:spTree>
    <p:extLst>
      <p:ext uri="{BB962C8B-B14F-4D97-AF65-F5344CB8AC3E}">
        <p14:creationId xmlns:p14="http://schemas.microsoft.com/office/powerpoint/2010/main" val="1640983839"/>
      </p:ext>
    </p:extLst>
  </p:cSld>
  <p:clrMapOvr>
    <a:masterClrMapping/>
  </p:clrMapOvr>
  <p:transition advTm="456"/>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2" y="38068"/>
            <a:ext cx="8628142" cy="717906"/>
          </a:xfrm>
        </p:spPr>
        <p:txBody>
          <a:bodyPr/>
          <a:lstStyle/>
          <a:p>
            <a:pPr eaLnBrk="1" hangingPunct="1"/>
            <a:r>
              <a:rPr lang="en-US" altLang="zh-CN" sz="3200" b="1" dirty="0">
                <a:solidFill>
                  <a:srgbClr val="FFFF00"/>
                </a:solidFill>
              </a:rPr>
              <a:t>Where</a:t>
            </a:r>
            <a:r>
              <a:rPr lang="zh-CN" altLang="en-US" sz="3200" b="1" dirty="0">
                <a:solidFill>
                  <a:srgbClr val="FFFF00"/>
                </a:solidFill>
              </a:rPr>
              <a:t> </a:t>
            </a:r>
            <a:r>
              <a:rPr lang="en-US" altLang="zh-CN" sz="3200" b="1" dirty="0">
                <a:solidFill>
                  <a:srgbClr val="FFFF00"/>
                </a:solidFill>
              </a:rPr>
              <a:t>is</a:t>
            </a:r>
            <a:r>
              <a:rPr lang="zh-CN" altLang="en-US" sz="3200" b="1" dirty="0">
                <a:solidFill>
                  <a:srgbClr val="FFFF00"/>
                </a:solidFill>
              </a:rPr>
              <a:t> </a:t>
            </a:r>
            <a:r>
              <a:rPr lang="en-US" altLang="zh-CN" sz="3200" b="1" dirty="0">
                <a:solidFill>
                  <a:srgbClr val="FFFF00"/>
                </a:solidFill>
              </a:rPr>
              <a:t>jet</a:t>
            </a:r>
            <a:r>
              <a:rPr lang="zh-CN" altLang="en-US" sz="3200" b="1" dirty="0">
                <a:solidFill>
                  <a:srgbClr val="FFFF00"/>
                </a:solidFill>
              </a:rPr>
              <a:t> </a:t>
            </a:r>
            <a:r>
              <a:rPr lang="en-US" altLang="zh-CN" sz="3200" b="1" dirty="0">
                <a:solidFill>
                  <a:srgbClr val="FFFF00"/>
                </a:solidFill>
              </a:rPr>
              <a:t>core?</a:t>
            </a:r>
          </a:p>
        </p:txBody>
      </p:sp>
      <p:pic>
        <p:nvPicPr>
          <p:cNvPr id="5" name="Picture 4"/>
          <p:cNvPicPr>
            <a:picLocks noChangeAspect="1"/>
          </p:cNvPicPr>
          <p:nvPr/>
        </p:nvPicPr>
        <p:blipFill>
          <a:blip r:embed="rId4"/>
          <a:stretch>
            <a:fillRect/>
          </a:stretch>
        </p:blipFill>
        <p:spPr>
          <a:xfrm>
            <a:off x="869052" y="2013214"/>
            <a:ext cx="8432957" cy="4165342"/>
          </a:xfrm>
          <a:prstGeom prst="rect">
            <a:avLst/>
          </a:prstGeom>
        </p:spPr>
      </p:pic>
      <p:cxnSp>
        <p:nvCxnSpPr>
          <p:cNvPr id="7" name="Straight Connector 6"/>
          <p:cNvCxnSpPr/>
          <p:nvPr/>
        </p:nvCxnSpPr>
        <p:spPr>
          <a:xfrm>
            <a:off x="2545664" y="5762841"/>
            <a:ext cx="1659464" cy="0"/>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p:cNvCxnSpPr/>
          <p:nvPr/>
        </p:nvCxnSpPr>
        <p:spPr>
          <a:xfrm>
            <a:off x="2957363" y="4671104"/>
            <a:ext cx="1659464" cy="0"/>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p:cNvCxnSpPr/>
          <p:nvPr/>
        </p:nvCxnSpPr>
        <p:spPr>
          <a:xfrm>
            <a:off x="1551252" y="3683026"/>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2412653" y="2591289"/>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a:off x="5997601" y="2591289"/>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5996675" y="4671104"/>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6085348" y="5750173"/>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 name="Rectangle 1"/>
              <p:cNvSpPr/>
              <p:nvPr/>
            </p:nvSpPr>
            <p:spPr>
              <a:xfrm>
                <a:off x="3731489" y="1055488"/>
                <a:ext cx="2153410" cy="676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𝑢</m:t>
                          </m:r>
                        </m:e>
                        <m:sub>
                          <m:r>
                            <a:rPr lang="en-US" altLang="zh-CN" i="1">
                              <a:latin typeface="Cambria Math" charset="0"/>
                              <a:ea typeface="Cambria Math" charset="0"/>
                              <a:cs typeface="Cambria Math" charset="0"/>
                            </a:rPr>
                            <m:t>𝑇</m:t>
                          </m:r>
                        </m:sub>
                      </m:sSub>
                      <m:r>
                        <a:rPr lang="en-US" altLang="zh-CN" i="1">
                          <a:latin typeface="Cambria Math" charset="0"/>
                          <a:ea typeface="Cambria Math" charset="0"/>
                          <a:cs typeface="Cambria Math" charset="0"/>
                        </a:rPr>
                        <m:t>=−</m:t>
                      </m:r>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𝑅</m:t>
                          </m:r>
                        </m:num>
                        <m:den>
                          <m:r>
                            <a:rPr lang="en-US" altLang="zh-CN" i="1">
                              <a:latin typeface="Cambria Math" charset="0"/>
                              <a:ea typeface="Cambria Math" charset="0"/>
                              <a:cs typeface="Cambria Math" charset="0"/>
                            </a:rPr>
                            <m:t>𝑓</m:t>
                          </m:r>
                        </m:den>
                      </m:f>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m:t>
                          </m:r>
                          <m:d>
                            <m:dPr>
                              <m:begChr m:val="⟨"/>
                              <m:endChr m:val="⟩"/>
                              <m:ctrlPr>
                                <a:rPr lang="zh-CN" altLang="en-US" i="1">
                                  <a:latin typeface="Cambria Math" panose="02040503050406030204" pitchFamily="18" charset="0"/>
                                  <a:ea typeface="Cambria Math" charset="0"/>
                                  <a:cs typeface="Cambria Math" charset="0"/>
                                </a:rPr>
                              </m:ctrlPr>
                            </m:dPr>
                            <m:e>
                              <m:r>
                                <a:rPr lang="en-US" altLang="zh-CN" i="1">
                                  <a:latin typeface="Cambria Math" charset="0"/>
                                  <a:ea typeface="Cambria Math" charset="0"/>
                                  <a:cs typeface="Cambria Math" charset="0"/>
                                </a:rPr>
                                <m:t>𝑇</m:t>
                              </m:r>
                            </m:e>
                          </m:d>
                        </m:num>
                        <m:den>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𝑦</m:t>
                          </m:r>
                        </m:den>
                      </m:f>
                      <m:func>
                        <m:funcPr>
                          <m:ctrlPr>
                            <a:rPr lang="zh-CN" altLang="en-US" i="1">
                              <a:latin typeface="Cambria Math" panose="02040503050406030204" pitchFamily="18" charset="0"/>
                              <a:ea typeface="Cambria Math" charset="0"/>
                              <a:cs typeface="Cambria Math" charset="0"/>
                            </a:rPr>
                          </m:ctrlPr>
                        </m:funcPr>
                        <m:fName>
                          <m:r>
                            <m:rPr>
                              <m:sty m:val="p"/>
                            </m:rPr>
                            <a:rPr lang="en-US" altLang="zh-CN">
                              <a:latin typeface="Cambria Math" charset="0"/>
                              <a:ea typeface="Cambria Math" charset="0"/>
                              <a:cs typeface="Cambria Math" charset="0"/>
                            </a:rPr>
                            <m:t>ln</m:t>
                          </m:r>
                        </m:fName>
                        <m:e>
                          <m:f>
                            <m:fPr>
                              <m:ctrlPr>
                                <a:rPr lang="en-US" altLang="zh-CN" i="1">
                                  <a:latin typeface="Cambria Math" panose="02040503050406030204" pitchFamily="18" charset="0"/>
                                  <a:ea typeface="Cambria Math" charset="0"/>
                                  <a:cs typeface="Cambria Math" charset="0"/>
                                </a:rPr>
                              </m:ctrlPr>
                            </m:fPr>
                            <m:num>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0</m:t>
                                  </m:r>
                                </m:sub>
                              </m:sSub>
                            </m:num>
                            <m:den>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1</m:t>
                                  </m:r>
                                </m:sub>
                              </m:sSub>
                            </m:den>
                          </m:f>
                        </m:e>
                      </m:func>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731489" y="1055488"/>
                <a:ext cx="2153410" cy="67698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1541" y="2212718"/>
                <a:ext cx="972700" cy="950159"/>
              </a:xfrm>
              <a:prstGeom prst="ellipse">
                <a:avLst/>
              </a:prstGeom>
              <a:ln w="38100">
                <a:solidFill>
                  <a:srgbClr val="0000CC"/>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i="1" smtClean="0">
                              <a:solidFill>
                                <a:sysClr val="windowText" lastClr="000000"/>
                              </a:solidFill>
                              <a:latin typeface="Cambria Math" panose="02040503050406030204" pitchFamily="18" charset="0"/>
                              <a:ea typeface="Cambria Math" charset="0"/>
                              <a:cs typeface="Cambria Math" charset="0"/>
                            </a:rPr>
                          </m:ctrlPr>
                        </m:fPr>
                        <m:num>
                          <m:r>
                            <a:rPr lang="en-US" altLang="zh-CN" i="1">
                              <a:solidFill>
                                <a:sysClr val="windowText" lastClr="000000"/>
                              </a:solidFill>
                              <a:latin typeface="Cambria Math" charset="0"/>
                              <a:ea typeface="Cambria Math" charset="0"/>
                              <a:cs typeface="Cambria Math" charset="0"/>
                            </a:rPr>
                            <m:t>𝜕</m:t>
                          </m:r>
                          <m:d>
                            <m:dPr>
                              <m:begChr m:val="⟨"/>
                              <m:endChr m:val="⟩"/>
                              <m:ctrlPr>
                                <a:rPr lang="zh-CN" altLang="en-US" i="1">
                                  <a:solidFill>
                                    <a:sysClr val="windowText" lastClr="000000"/>
                                  </a:solidFill>
                                  <a:latin typeface="Cambria Math" panose="02040503050406030204" pitchFamily="18" charset="0"/>
                                  <a:ea typeface="Cambria Math" charset="0"/>
                                  <a:cs typeface="Cambria Math" charset="0"/>
                                </a:rPr>
                              </m:ctrlPr>
                            </m:dPr>
                            <m:e>
                              <m:r>
                                <a:rPr lang="en-US" altLang="zh-CN" i="1">
                                  <a:solidFill>
                                    <a:sysClr val="windowText" lastClr="000000"/>
                                  </a:solidFill>
                                  <a:latin typeface="Cambria Math" charset="0"/>
                                  <a:ea typeface="Cambria Math" charset="0"/>
                                  <a:cs typeface="Cambria Math" charset="0"/>
                                </a:rPr>
                                <m:t>𝑇</m:t>
                              </m:r>
                            </m:e>
                          </m:d>
                        </m:num>
                        <m:den>
                          <m:r>
                            <a:rPr lang="en-US" altLang="zh-CN" i="1">
                              <a:solidFill>
                                <a:sysClr val="windowText" lastClr="000000"/>
                              </a:solidFill>
                              <a:latin typeface="Cambria Math" charset="0"/>
                              <a:ea typeface="Cambria Math" charset="0"/>
                              <a:cs typeface="Cambria Math" charset="0"/>
                            </a:rPr>
                            <m:t>𝜕</m:t>
                          </m:r>
                          <m:r>
                            <a:rPr lang="en-US" altLang="zh-CN" i="1">
                              <a:solidFill>
                                <a:sysClr val="windowText" lastClr="000000"/>
                              </a:solidFill>
                              <a:latin typeface="Cambria Math" charset="0"/>
                              <a:ea typeface="Cambria Math" charset="0"/>
                              <a:cs typeface="Cambria Math" charset="0"/>
                            </a:rPr>
                            <m:t>𝑦</m:t>
                          </m:r>
                        </m:den>
                      </m:f>
                    </m:oMath>
                  </m:oMathPara>
                </a14:m>
                <a:endParaRPr lang="en-US" dirty="0">
                  <a:solidFill>
                    <a:sysClr val="windowText" lastClr="000000"/>
                  </a:solidFill>
                </a:endParaRPr>
              </a:p>
            </p:txBody>
          </p:sp>
        </mc:Choice>
        <mc:Fallback xmlns="">
          <p:sp>
            <p:nvSpPr>
              <p:cNvPr id="4" name="Oval 3"/>
              <p:cNvSpPr>
                <a:spLocks noRot="1" noChangeAspect="1" noMove="1" noResize="1" noEditPoints="1" noAdjustHandles="1" noChangeArrowheads="1" noChangeShapeType="1" noTextEdit="1"/>
              </p:cNvSpPr>
              <p:nvPr/>
            </p:nvSpPr>
            <p:spPr>
              <a:xfrm>
                <a:off x="31541" y="2212718"/>
                <a:ext cx="972700" cy="950159"/>
              </a:xfrm>
              <a:prstGeom prst="ellipse">
                <a:avLst/>
              </a:prstGeom>
              <a:blipFill rotWithShape="0">
                <a:blip r:embed="rId6"/>
                <a:stretch>
                  <a:fillRect/>
                </a:stretch>
              </a:blipFill>
              <a:ln w="38100">
                <a:solidFill>
                  <a:srgbClr val="0000CC"/>
                </a:solidFill>
              </a:ln>
            </p:spPr>
            <p:txBody>
              <a:bodyPr/>
              <a:lstStyle/>
              <a:p>
                <a:r>
                  <a:rPr lang="en-US">
                    <a:noFill/>
                  </a:rPr>
                  <a:t> </a:t>
                </a:r>
              </a:p>
            </p:txBody>
          </p:sp>
        </mc:Fallback>
      </mc:AlternateContent>
      <p:cxnSp>
        <p:nvCxnSpPr>
          <p:cNvPr id="16" name="Straight Arrow Connector 15"/>
          <p:cNvCxnSpPr/>
          <p:nvPr/>
        </p:nvCxnSpPr>
        <p:spPr bwMode="auto">
          <a:xfrm flipH="1">
            <a:off x="1116509" y="6372597"/>
            <a:ext cx="7960895"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8" name="Oval 17"/>
          <p:cNvSpPr/>
          <p:nvPr/>
        </p:nvSpPr>
        <p:spPr bwMode="auto">
          <a:xfrm>
            <a:off x="2588908" y="2279864"/>
            <a:ext cx="556057" cy="568256"/>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19" name="Oval 18"/>
          <p:cNvSpPr/>
          <p:nvPr/>
        </p:nvSpPr>
        <p:spPr bwMode="auto">
          <a:xfrm>
            <a:off x="6475540" y="5484911"/>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1" name="Oval 20"/>
          <p:cNvSpPr/>
          <p:nvPr/>
        </p:nvSpPr>
        <p:spPr bwMode="auto">
          <a:xfrm>
            <a:off x="2971360" y="4369899"/>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2" name="Oval 21"/>
          <p:cNvSpPr/>
          <p:nvPr/>
        </p:nvSpPr>
        <p:spPr bwMode="auto">
          <a:xfrm>
            <a:off x="2726047" y="5447052"/>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3" name="Oval 22"/>
          <p:cNvSpPr/>
          <p:nvPr/>
        </p:nvSpPr>
        <p:spPr bwMode="auto">
          <a:xfrm>
            <a:off x="6567112" y="4375297"/>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4" name="Oval 23"/>
          <p:cNvSpPr/>
          <p:nvPr/>
        </p:nvSpPr>
        <p:spPr bwMode="auto">
          <a:xfrm>
            <a:off x="6289083" y="2288486"/>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5" name="Oval 24"/>
          <p:cNvSpPr/>
          <p:nvPr/>
        </p:nvSpPr>
        <p:spPr bwMode="auto">
          <a:xfrm>
            <a:off x="1868711" y="3359601"/>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mc:AlternateContent xmlns:mc="http://schemas.openxmlformats.org/markup-compatibility/2006" xmlns:a14="http://schemas.microsoft.com/office/drawing/2010/main">
        <mc:Choice Requires="a14">
          <p:sp>
            <p:nvSpPr>
              <p:cNvPr id="26" name="Rounded Rectangle 25"/>
              <p:cNvSpPr/>
              <p:nvPr/>
            </p:nvSpPr>
            <p:spPr>
              <a:xfrm>
                <a:off x="202604" y="3451382"/>
                <a:ext cx="543306" cy="408623"/>
              </a:xfrm>
              <a:prstGeom prst="roundRect">
                <a:avLst/>
              </a:prstGeom>
              <a:ln w="3810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𝑢</m:t>
                          </m:r>
                        </m:e>
                        <m:sub>
                          <m:r>
                            <a:rPr lang="en-US" altLang="zh-CN" i="1">
                              <a:latin typeface="Cambria Math" charset="0"/>
                              <a:ea typeface="Cambria Math" charset="0"/>
                              <a:cs typeface="Cambria Math" charset="0"/>
                            </a:rPr>
                            <m:t>𝑇</m:t>
                          </m:r>
                        </m:sub>
                      </m:sSub>
                    </m:oMath>
                  </m:oMathPara>
                </a14:m>
                <a:endParaRPr lang="en-US" dirty="0"/>
              </a:p>
            </p:txBody>
          </p:sp>
        </mc:Choice>
        <mc:Fallback xmlns="">
          <p:sp>
            <p:nvSpPr>
              <p:cNvPr id="26" name="Rounded Rectangle 25"/>
              <p:cNvSpPr>
                <a:spLocks noRot="1" noChangeAspect="1" noMove="1" noResize="1" noEditPoints="1" noAdjustHandles="1" noChangeArrowheads="1" noChangeShapeType="1" noTextEdit="1"/>
              </p:cNvSpPr>
              <p:nvPr/>
            </p:nvSpPr>
            <p:spPr>
              <a:xfrm>
                <a:off x="202604" y="3451382"/>
                <a:ext cx="543306" cy="408623"/>
              </a:xfrm>
              <a:prstGeom prst="roundRect">
                <a:avLst/>
              </a:prstGeom>
              <a:blipFill rotWithShape="0">
                <a:blip r:embed="rId7"/>
                <a:stretch>
                  <a:fillRect/>
                </a:stretch>
              </a:blipFill>
              <a:ln w="38100">
                <a:solidFill>
                  <a:srgbClr val="FF0000"/>
                </a:solidFill>
              </a:ln>
            </p:spPr>
            <p:txBody>
              <a:bodyPr/>
              <a:lstStyle/>
              <a:p>
                <a:r>
                  <a:rPr lang="en-US">
                    <a:noFill/>
                  </a:rPr>
                  <a:t> </a:t>
                </a:r>
              </a:p>
            </p:txBody>
          </p:sp>
        </mc:Fallback>
      </mc:AlternateContent>
      <p:sp>
        <p:nvSpPr>
          <p:cNvPr id="27" name="Rounded Rectangle 26"/>
          <p:cNvSpPr/>
          <p:nvPr/>
        </p:nvSpPr>
        <p:spPr>
          <a:xfrm>
            <a:off x="3496318" y="5433175"/>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30" name="Rounded Rectangle 29"/>
          <p:cNvSpPr/>
          <p:nvPr/>
        </p:nvSpPr>
        <p:spPr>
          <a:xfrm>
            <a:off x="2631765" y="3368928"/>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31" name="Rounded Rectangle 30"/>
          <p:cNvSpPr/>
          <p:nvPr/>
        </p:nvSpPr>
        <p:spPr>
          <a:xfrm>
            <a:off x="3375394" y="2291775"/>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32" name="Rounded Rectangle 31"/>
          <p:cNvSpPr/>
          <p:nvPr/>
        </p:nvSpPr>
        <p:spPr>
          <a:xfrm>
            <a:off x="7140257" y="5424132"/>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33" name="Rounded Rectangle 32"/>
          <p:cNvSpPr/>
          <p:nvPr/>
        </p:nvSpPr>
        <p:spPr>
          <a:xfrm>
            <a:off x="7031597" y="2297635"/>
            <a:ext cx="470342" cy="624364"/>
          </a:xfrm>
          <a:prstGeom prst="roundRect">
            <a:avLst/>
          </a:prstGeom>
          <a:ln w="38100">
            <a:solidFill>
              <a:srgbClr val="FF0000"/>
            </a:solidFill>
          </a:ln>
        </p:spPr>
        <p:txBody>
          <a:bodyPr wrap="none">
            <a:spAutoFit/>
          </a:bodyPr>
          <a:lstStyle/>
          <a:p>
            <a:r>
              <a:rPr lang="zh-CN" altLang="en-US" sz="3200" b="1" dirty="0"/>
              <a:t>−</a:t>
            </a:r>
            <a:endParaRPr lang="en-US" altLang="zh-CN" sz="3200" b="1" dirty="0"/>
          </a:p>
        </p:txBody>
      </p:sp>
      <p:sp>
        <p:nvSpPr>
          <p:cNvPr id="34" name="Rounded Rectangle 33"/>
          <p:cNvSpPr/>
          <p:nvPr/>
        </p:nvSpPr>
        <p:spPr>
          <a:xfrm>
            <a:off x="3650559" y="4342465"/>
            <a:ext cx="470342" cy="624364"/>
          </a:xfrm>
          <a:prstGeom prst="roundRect">
            <a:avLst/>
          </a:prstGeom>
          <a:ln w="38100">
            <a:solidFill>
              <a:srgbClr val="FF0000"/>
            </a:solidFill>
          </a:ln>
        </p:spPr>
        <p:txBody>
          <a:bodyPr wrap="none">
            <a:spAutoFit/>
          </a:bodyPr>
          <a:lstStyle/>
          <a:p>
            <a:r>
              <a:rPr lang="zh-CN" altLang="en-US" sz="3200" b="1" dirty="0"/>
              <a:t>−</a:t>
            </a:r>
            <a:endParaRPr lang="en-US" sz="3200" b="1" dirty="0"/>
          </a:p>
        </p:txBody>
      </p:sp>
      <p:sp>
        <p:nvSpPr>
          <p:cNvPr id="35" name="Rounded Rectangle 34"/>
          <p:cNvSpPr/>
          <p:nvPr/>
        </p:nvSpPr>
        <p:spPr>
          <a:xfrm>
            <a:off x="7225717" y="4347607"/>
            <a:ext cx="470342" cy="624364"/>
          </a:xfrm>
          <a:prstGeom prst="roundRect">
            <a:avLst/>
          </a:prstGeom>
          <a:ln w="38100">
            <a:solidFill>
              <a:srgbClr val="FF0000"/>
            </a:solidFill>
          </a:ln>
        </p:spPr>
        <p:txBody>
          <a:bodyPr wrap="none">
            <a:spAutoFit/>
          </a:bodyPr>
          <a:lstStyle/>
          <a:p>
            <a:r>
              <a:rPr lang="zh-CN" altLang="en-US" sz="3200" b="1" dirty="0"/>
              <a:t>−</a:t>
            </a:r>
            <a:endParaRPr lang="en-US" sz="3200" b="1" dirty="0"/>
          </a:p>
        </p:txBody>
      </p:sp>
      <p:sp>
        <p:nvSpPr>
          <p:cNvPr id="36" name="TextBox 35"/>
          <p:cNvSpPr txBox="1"/>
          <p:nvPr/>
        </p:nvSpPr>
        <p:spPr>
          <a:xfrm>
            <a:off x="4302294" y="6349374"/>
            <a:ext cx="1236236" cy="369332"/>
          </a:xfrm>
          <a:prstGeom prst="rect">
            <a:avLst/>
          </a:prstGeom>
          <a:noFill/>
        </p:spPr>
        <p:txBody>
          <a:bodyPr wrap="none" rtlCol="0">
            <a:spAutoFit/>
          </a:bodyPr>
          <a:lstStyle/>
          <a:p>
            <a:r>
              <a:rPr lang="en-US" altLang="zh-CN" dirty="0"/>
              <a:t>y</a:t>
            </a:r>
            <a:r>
              <a:rPr lang="zh-CN" altLang="en-US" dirty="0"/>
              <a:t> </a:t>
            </a:r>
            <a:r>
              <a:rPr lang="en-US" altLang="zh-CN" dirty="0"/>
              <a:t>direction</a:t>
            </a:r>
            <a:endParaRPr lang="en-US" dirty="0"/>
          </a:p>
        </p:txBody>
      </p:sp>
      <p:sp>
        <p:nvSpPr>
          <p:cNvPr id="37" name="TextBox 36"/>
          <p:cNvSpPr txBox="1"/>
          <p:nvPr/>
        </p:nvSpPr>
        <p:spPr>
          <a:xfrm>
            <a:off x="2726047" y="6405383"/>
            <a:ext cx="511679" cy="369332"/>
          </a:xfrm>
          <a:prstGeom prst="rect">
            <a:avLst/>
          </a:prstGeom>
          <a:noFill/>
        </p:spPr>
        <p:txBody>
          <a:bodyPr wrap="none" rtlCol="0">
            <a:spAutoFit/>
          </a:bodyPr>
          <a:lstStyle/>
          <a:p>
            <a:r>
              <a:rPr lang="en-US" altLang="zh-CN"/>
              <a:t>f&gt;0</a:t>
            </a:r>
            <a:endParaRPr lang="en-US" dirty="0"/>
          </a:p>
        </p:txBody>
      </p:sp>
      <p:sp>
        <p:nvSpPr>
          <p:cNvPr id="38" name="TextBox 37"/>
          <p:cNvSpPr txBox="1"/>
          <p:nvPr/>
        </p:nvSpPr>
        <p:spPr>
          <a:xfrm>
            <a:off x="7010928" y="6387120"/>
            <a:ext cx="511679" cy="369332"/>
          </a:xfrm>
          <a:prstGeom prst="rect">
            <a:avLst/>
          </a:prstGeom>
          <a:noFill/>
        </p:spPr>
        <p:txBody>
          <a:bodyPr wrap="none" rtlCol="0">
            <a:spAutoFit/>
          </a:bodyPr>
          <a:lstStyle/>
          <a:p>
            <a:r>
              <a:rPr lang="en-US" altLang="zh-CN" dirty="0"/>
              <a:t>f&lt;0</a:t>
            </a:r>
            <a:endParaRPr lang="en-US" dirty="0"/>
          </a:p>
        </p:txBody>
      </p:sp>
    </p:spTree>
    <p:custDataLst>
      <p:tags r:id="rId1"/>
    </p:custDataLst>
    <p:extLst>
      <p:ext uri="{BB962C8B-B14F-4D97-AF65-F5344CB8AC3E}">
        <p14:creationId xmlns:p14="http://schemas.microsoft.com/office/powerpoint/2010/main" val="955915834"/>
      </p:ext>
    </p:extLst>
  </p:cSld>
  <p:clrMapOvr>
    <a:masterClrMapping/>
  </p:clrMapOvr>
  <p:transition spd="med" advTm="10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P spid="34" grpId="0" animBg="1"/>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68680" y="2011681"/>
            <a:ext cx="8430768" cy="4144537"/>
          </a:xfrm>
          <a:prstGeom prst="rect">
            <a:avLst/>
          </a:prstGeom>
        </p:spPr>
      </p:pic>
      <p:cxnSp>
        <p:nvCxnSpPr>
          <p:cNvPr id="7" name="Straight Connector 6"/>
          <p:cNvCxnSpPr/>
          <p:nvPr/>
        </p:nvCxnSpPr>
        <p:spPr>
          <a:xfrm>
            <a:off x="2545664" y="5762841"/>
            <a:ext cx="1659464" cy="0"/>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p:cNvCxnSpPr/>
          <p:nvPr/>
        </p:nvCxnSpPr>
        <p:spPr>
          <a:xfrm>
            <a:off x="2957363" y="4671104"/>
            <a:ext cx="1659464" cy="0"/>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a:off x="1551252" y="3683026"/>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p:cNvCxnSpPr/>
          <p:nvPr/>
        </p:nvCxnSpPr>
        <p:spPr>
          <a:xfrm>
            <a:off x="2412653" y="2591289"/>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a:off x="5997601" y="2591289"/>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5996675" y="4671104"/>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a:off x="6085348" y="5750173"/>
            <a:ext cx="1925485" cy="12668"/>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4" name="Rectangle 13"/>
              <p:cNvSpPr/>
              <p:nvPr/>
            </p:nvSpPr>
            <p:spPr>
              <a:xfrm>
                <a:off x="3320816" y="1022518"/>
                <a:ext cx="2764531" cy="6769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𝑢</m:t>
                          </m:r>
                        </m:e>
                        <m:sub>
                          <m:r>
                            <a:rPr lang="en-US" altLang="zh-CN" i="1">
                              <a:latin typeface="Cambria Math" charset="0"/>
                              <a:ea typeface="Cambria Math" charset="0"/>
                              <a:cs typeface="Cambria Math" charset="0"/>
                            </a:rPr>
                            <m:t>𝑇</m:t>
                          </m:r>
                        </m:sub>
                      </m:sSub>
                      <m:r>
                        <a:rPr lang="en-US" altLang="zh-CN" i="1">
                          <a:latin typeface="Cambria Math" charset="0"/>
                          <a:ea typeface="Cambria Math" charset="0"/>
                          <a:cs typeface="Cambria Math" charset="0"/>
                        </a:rPr>
                        <m:t>=−</m:t>
                      </m:r>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𝑅</m:t>
                          </m:r>
                        </m:num>
                        <m:den>
                          <m:r>
                            <a:rPr lang="en-US" altLang="zh-CN" i="1">
                              <a:latin typeface="Cambria Math" charset="0"/>
                              <a:ea typeface="Cambria Math" charset="0"/>
                              <a:cs typeface="Cambria Math" charset="0"/>
                            </a:rPr>
                            <m:t>𝑓</m:t>
                          </m:r>
                        </m:den>
                      </m:f>
                      <m:f>
                        <m:fPr>
                          <m:ctrlPr>
                            <a:rPr lang="en-US" altLang="zh-CN" i="1">
                              <a:latin typeface="Cambria Math" panose="02040503050406030204" pitchFamily="18" charset="0"/>
                              <a:ea typeface="Cambria Math" charset="0"/>
                              <a:cs typeface="Cambria Math" charset="0"/>
                            </a:rPr>
                          </m:ctrlPr>
                        </m:fPr>
                        <m:num>
                          <m:r>
                            <a:rPr lang="en-US" altLang="zh-CN" i="1">
                              <a:latin typeface="Cambria Math" charset="0"/>
                              <a:ea typeface="Cambria Math" charset="0"/>
                              <a:cs typeface="Cambria Math" charset="0"/>
                            </a:rPr>
                            <m:t>𝜕</m:t>
                          </m:r>
                          <m:d>
                            <m:dPr>
                              <m:begChr m:val="⟨"/>
                              <m:endChr m:val="⟩"/>
                              <m:ctrlPr>
                                <a:rPr lang="zh-CN" altLang="en-US" i="1">
                                  <a:latin typeface="Cambria Math" panose="02040503050406030204" pitchFamily="18" charset="0"/>
                                  <a:ea typeface="Cambria Math" charset="0"/>
                                  <a:cs typeface="Cambria Math" charset="0"/>
                                </a:rPr>
                              </m:ctrlPr>
                            </m:dPr>
                            <m:e>
                              <m:r>
                                <a:rPr lang="en-US" altLang="zh-CN" i="1">
                                  <a:latin typeface="Cambria Math" charset="0"/>
                                  <a:ea typeface="Cambria Math" charset="0"/>
                                  <a:cs typeface="Cambria Math" charset="0"/>
                                </a:rPr>
                                <m:t>𝑇</m:t>
                              </m:r>
                            </m:e>
                          </m:d>
                        </m:num>
                        <m:den>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𝑦</m:t>
                          </m:r>
                        </m:den>
                      </m:f>
                      <m:func>
                        <m:funcPr>
                          <m:ctrlPr>
                            <a:rPr lang="zh-CN" altLang="en-US" i="1">
                              <a:latin typeface="Cambria Math" panose="02040503050406030204" pitchFamily="18" charset="0"/>
                              <a:ea typeface="Cambria Math" charset="0"/>
                              <a:cs typeface="Cambria Math" charset="0"/>
                            </a:rPr>
                          </m:ctrlPr>
                        </m:funcPr>
                        <m:fName>
                          <m:r>
                            <m:rPr>
                              <m:sty m:val="p"/>
                            </m:rPr>
                            <a:rPr lang="en-US" altLang="zh-CN">
                              <a:latin typeface="Cambria Math" charset="0"/>
                              <a:ea typeface="Cambria Math" charset="0"/>
                              <a:cs typeface="Cambria Math" charset="0"/>
                            </a:rPr>
                            <m:t>ln</m:t>
                          </m:r>
                        </m:fName>
                        <m:e>
                          <m:f>
                            <m:fPr>
                              <m:ctrlPr>
                                <a:rPr lang="en-US" altLang="zh-CN" i="1">
                                  <a:latin typeface="Cambria Math" panose="02040503050406030204" pitchFamily="18" charset="0"/>
                                  <a:ea typeface="Cambria Math" charset="0"/>
                                  <a:cs typeface="Cambria Math" charset="0"/>
                                </a:rPr>
                              </m:ctrlPr>
                            </m:fPr>
                            <m:num>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0</m:t>
                                  </m:r>
                                </m:sub>
                              </m:sSub>
                            </m:num>
                            <m:den>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𝑝</m:t>
                                  </m:r>
                                </m:e>
                                <m:sub>
                                  <m:r>
                                    <a:rPr lang="en-US" altLang="zh-CN" i="1">
                                      <a:latin typeface="Cambria Math" charset="0"/>
                                      <a:ea typeface="Cambria Math" charset="0"/>
                                      <a:cs typeface="Cambria Math" charset="0"/>
                                    </a:rPr>
                                    <m:t>1</m:t>
                                  </m:r>
                                </m:sub>
                              </m:sSub>
                            </m:den>
                          </m:f>
                        </m:e>
                      </m:func>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320816" y="1022518"/>
                <a:ext cx="2764531" cy="67698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p:cNvSpPr/>
              <p:nvPr/>
            </p:nvSpPr>
            <p:spPr>
              <a:xfrm>
                <a:off x="31541" y="2212718"/>
                <a:ext cx="972700" cy="950159"/>
              </a:xfrm>
              <a:prstGeom prst="ellipse">
                <a:avLst/>
              </a:prstGeom>
              <a:ln w="38100">
                <a:solidFill>
                  <a:srgbClr val="0000CC"/>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i="1" smtClean="0">
                              <a:solidFill>
                                <a:sysClr val="windowText" lastClr="000000"/>
                              </a:solidFill>
                              <a:latin typeface="Cambria Math" panose="02040503050406030204" pitchFamily="18" charset="0"/>
                              <a:ea typeface="Cambria Math" charset="0"/>
                              <a:cs typeface="Cambria Math" charset="0"/>
                            </a:rPr>
                          </m:ctrlPr>
                        </m:fPr>
                        <m:num>
                          <m:r>
                            <a:rPr lang="en-US" altLang="zh-CN" i="1">
                              <a:solidFill>
                                <a:sysClr val="windowText" lastClr="000000"/>
                              </a:solidFill>
                              <a:latin typeface="Cambria Math" charset="0"/>
                              <a:ea typeface="Cambria Math" charset="0"/>
                              <a:cs typeface="Cambria Math" charset="0"/>
                            </a:rPr>
                            <m:t>𝜕</m:t>
                          </m:r>
                          <m:d>
                            <m:dPr>
                              <m:begChr m:val="⟨"/>
                              <m:endChr m:val="⟩"/>
                              <m:ctrlPr>
                                <a:rPr lang="zh-CN" altLang="en-US" i="1">
                                  <a:solidFill>
                                    <a:sysClr val="windowText" lastClr="000000"/>
                                  </a:solidFill>
                                  <a:latin typeface="Cambria Math" panose="02040503050406030204" pitchFamily="18" charset="0"/>
                                  <a:ea typeface="Cambria Math" charset="0"/>
                                  <a:cs typeface="Cambria Math" charset="0"/>
                                </a:rPr>
                              </m:ctrlPr>
                            </m:dPr>
                            <m:e>
                              <m:r>
                                <a:rPr lang="en-US" altLang="zh-CN" i="1">
                                  <a:solidFill>
                                    <a:sysClr val="windowText" lastClr="000000"/>
                                  </a:solidFill>
                                  <a:latin typeface="Cambria Math" charset="0"/>
                                  <a:ea typeface="Cambria Math" charset="0"/>
                                  <a:cs typeface="Cambria Math" charset="0"/>
                                </a:rPr>
                                <m:t>𝑇</m:t>
                              </m:r>
                            </m:e>
                          </m:d>
                        </m:num>
                        <m:den>
                          <m:r>
                            <a:rPr lang="en-US" altLang="zh-CN" i="1">
                              <a:solidFill>
                                <a:sysClr val="windowText" lastClr="000000"/>
                              </a:solidFill>
                              <a:latin typeface="Cambria Math" charset="0"/>
                              <a:ea typeface="Cambria Math" charset="0"/>
                              <a:cs typeface="Cambria Math" charset="0"/>
                            </a:rPr>
                            <m:t>𝜕</m:t>
                          </m:r>
                          <m:r>
                            <a:rPr lang="en-US" altLang="zh-CN" i="1">
                              <a:solidFill>
                                <a:sysClr val="windowText" lastClr="000000"/>
                              </a:solidFill>
                              <a:latin typeface="Cambria Math" charset="0"/>
                              <a:ea typeface="Cambria Math" charset="0"/>
                              <a:cs typeface="Cambria Math" charset="0"/>
                            </a:rPr>
                            <m:t>𝑦</m:t>
                          </m:r>
                        </m:den>
                      </m:f>
                    </m:oMath>
                  </m:oMathPara>
                </a14:m>
                <a:endParaRPr lang="en-US" dirty="0">
                  <a:solidFill>
                    <a:sysClr val="windowText" lastClr="000000"/>
                  </a:solidFill>
                </a:endParaRPr>
              </a:p>
            </p:txBody>
          </p:sp>
        </mc:Choice>
        <mc:Fallback xmlns="">
          <p:sp>
            <p:nvSpPr>
              <p:cNvPr id="15" name="Oval 14"/>
              <p:cNvSpPr>
                <a:spLocks noRot="1" noChangeAspect="1" noMove="1" noResize="1" noEditPoints="1" noAdjustHandles="1" noChangeArrowheads="1" noChangeShapeType="1" noTextEdit="1"/>
              </p:cNvSpPr>
              <p:nvPr/>
            </p:nvSpPr>
            <p:spPr>
              <a:xfrm>
                <a:off x="31541" y="2212718"/>
                <a:ext cx="972700" cy="950159"/>
              </a:xfrm>
              <a:prstGeom prst="ellipse">
                <a:avLst/>
              </a:prstGeom>
              <a:blipFill rotWithShape="0">
                <a:blip r:embed="rId5"/>
                <a:stretch>
                  <a:fillRect/>
                </a:stretch>
              </a:blipFill>
              <a:ln w="38100">
                <a:solidFill>
                  <a:srgbClr val="0000CC"/>
                </a:solidFill>
              </a:ln>
            </p:spPr>
            <p:txBody>
              <a:bodyPr/>
              <a:lstStyle/>
              <a:p>
                <a:r>
                  <a:rPr lang="en-US">
                    <a:noFill/>
                  </a:rPr>
                  <a:t> </a:t>
                </a:r>
              </a:p>
            </p:txBody>
          </p:sp>
        </mc:Fallback>
      </mc:AlternateContent>
      <p:cxnSp>
        <p:nvCxnSpPr>
          <p:cNvPr id="16" name="Straight Arrow Connector 15"/>
          <p:cNvCxnSpPr/>
          <p:nvPr/>
        </p:nvCxnSpPr>
        <p:spPr bwMode="auto">
          <a:xfrm flipH="1">
            <a:off x="1116509" y="6372597"/>
            <a:ext cx="7960895"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7" name="Oval 16"/>
          <p:cNvSpPr/>
          <p:nvPr/>
        </p:nvSpPr>
        <p:spPr bwMode="auto">
          <a:xfrm>
            <a:off x="2588908" y="2279864"/>
            <a:ext cx="556057" cy="568256"/>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18" name="Oval 17"/>
          <p:cNvSpPr/>
          <p:nvPr/>
        </p:nvSpPr>
        <p:spPr bwMode="auto">
          <a:xfrm>
            <a:off x="6475540" y="5484911"/>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19" name="Oval 18"/>
          <p:cNvSpPr/>
          <p:nvPr/>
        </p:nvSpPr>
        <p:spPr bwMode="auto">
          <a:xfrm>
            <a:off x="2971360" y="4369899"/>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0" name="Oval 19"/>
          <p:cNvSpPr/>
          <p:nvPr/>
        </p:nvSpPr>
        <p:spPr bwMode="auto">
          <a:xfrm>
            <a:off x="2726047" y="5447052"/>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1" name="Oval 20"/>
          <p:cNvSpPr/>
          <p:nvPr/>
        </p:nvSpPr>
        <p:spPr bwMode="auto">
          <a:xfrm>
            <a:off x="6567112" y="4375297"/>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2" name="Oval 21"/>
          <p:cNvSpPr/>
          <p:nvPr/>
        </p:nvSpPr>
        <p:spPr bwMode="auto">
          <a:xfrm>
            <a:off x="6289083" y="2288486"/>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p:sp>
        <p:nvSpPr>
          <p:cNvPr id="23" name="Oval 22"/>
          <p:cNvSpPr/>
          <p:nvPr/>
        </p:nvSpPr>
        <p:spPr bwMode="auto">
          <a:xfrm>
            <a:off x="1868711" y="3359601"/>
            <a:ext cx="556057" cy="555859"/>
          </a:xfrm>
          <a:prstGeom prst="ellipse">
            <a:avLst/>
          </a:prstGeom>
          <a:solidFill>
            <a:schemeClr val="accent6">
              <a:lumMod val="60000"/>
              <a:lumOff val="40000"/>
              <a:alpha val="20000"/>
            </a:schemeClr>
          </a:solid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kumimoji="0" lang="en-US" altLang="zh-CN" sz="4400" b="1" i="0" u="none" strike="noStrike" cap="none" normalizeH="0" baseline="0" dirty="0">
                <a:ln>
                  <a:noFill/>
                </a:ln>
                <a:solidFill>
                  <a:schemeClr val="tx1"/>
                </a:solidFill>
                <a:effectLst/>
                <a:latin typeface="Gill Sans" charset="0"/>
                <a:ea typeface="Gill Sans" charset="0"/>
                <a:cs typeface="Gill Sans" charset="0"/>
              </a:rPr>
              <a:t>-</a:t>
            </a:r>
            <a:endParaRPr kumimoji="0" lang="en-US" sz="4400" b="1" i="0" u="none" strike="noStrike" cap="none" normalizeH="0" baseline="0" dirty="0">
              <a:ln>
                <a:noFill/>
              </a:ln>
              <a:solidFill>
                <a:schemeClr val="tx1"/>
              </a:solidFill>
              <a:effectLst/>
              <a:latin typeface="Gill Sans" charset="0"/>
              <a:ea typeface="Gill Sans" charset="0"/>
              <a:cs typeface="Gill Sans" charset="0"/>
            </a:endParaRPr>
          </a:p>
        </p:txBody>
      </p:sp>
      <mc:AlternateContent xmlns:mc="http://schemas.openxmlformats.org/markup-compatibility/2006" xmlns:a14="http://schemas.microsoft.com/office/drawing/2010/main">
        <mc:Choice Requires="a14">
          <p:sp>
            <p:nvSpPr>
              <p:cNvPr id="24" name="Rounded Rectangle 23"/>
              <p:cNvSpPr/>
              <p:nvPr/>
            </p:nvSpPr>
            <p:spPr>
              <a:xfrm>
                <a:off x="202604" y="3451382"/>
                <a:ext cx="543306" cy="408623"/>
              </a:xfrm>
              <a:prstGeom prst="roundRect">
                <a:avLst/>
              </a:prstGeom>
              <a:ln w="3810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en-US" altLang="zh-CN" i="1">
                              <a:latin typeface="Cambria Math" charset="0"/>
                              <a:ea typeface="Cambria Math" charset="0"/>
                              <a:cs typeface="Cambria Math" charset="0"/>
                            </a:rPr>
                            <m:t>𝑢</m:t>
                          </m:r>
                        </m:e>
                        <m:sub>
                          <m:r>
                            <a:rPr lang="en-US" altLang="zh-CN" i="1">
                              <a:latin typeface="Cambria Math" charset="0"/>
                              <a:ea typeface="Cambria Math" charset="0"/>
                              <a:cs typeface="Cambria Math" charset="0"/>
                            </a:rPr>
                            <m:t>𝑇</m:t>
                          </m:r>
                        </m:sub>
                      </m:sSub>
                    </m:oMath>
                  </m:oMathPara>
                </a14:m>
                <a:endParaRPr lang="en-US" dirty="0"/>
              </a:p>
            </p:txBody>
          </p:sp>
        </mc:Choice>
        <mc:Fallback xmlns="">
          <p:sp>
            <p:nvSpPr>
              <p:cNvPr id="24" name="Rounded Rectangle 23"/>
              <p:cNvSpPr>
                <a:spLocks noRot="1" noChangeAspect="1" noMove="1" noResize="1" noEditPoints="1" noAdjustHandles="1" noChangeArrowheads="1" noChangeShapeType="1" noTextEdit="1"/>
              </p:cNvSpPr>
              <p:nvPr/>
            </p:nvSpPr>
            <p:spPr>
              <a:xfrm>
                <a:off x="202604" y="3451382"/>
                <a:ext cx="543306" cy="408623"/>
              </a:xfrm>
              <a:prstGeom prst="roundRect">
                <a:avLst/>
              </a:prstGeom>
              <a:blipFill rotWithShape="0">
                <a:blip r:embed="rId6"/>
                <a:stretch>
                  <a:fillRect/>
                </a:stretch>
              </a:blipFill>
              <a:ln w="38100">
                <a:solidFill>
                  <a:srgbClr val="FF0000"/>
                </a:solidFill>
              </a:ln>
            </p:spPr>
            <p:txBody>
              <a:bodyPr/>
              <a:lstStyle/>
              <a:p>
                <a:r>
                  <a:rPr lang="en-US">
                    <a:noFill/>
                  </a:rPr>
                  <a:t> </a:t>
                </a:r>
              </a:p>
            </p:txBody>
          </p:sp>
        </mc:Fallback>
      </mc:AlternateContent>
      <p:sp>
        <p:nvSpPr>
          <p:cNvPr id="25" name="Rounded Rectangle 24"/>
          <p:cNvSpPr/>
          <p:nvPr/>
        </p:nvSpPr>
        <p:spPr>
          <a:xfrm>
            <a:off x="3496318" y="5433175"/>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26" name="Rounded Rectangle 25"/>
          <p:cNvSpPr/>
          <p:nvPr/>
        </p:nvSpPr>
        <p:spPr>
          <a:xfrm>
            <a:off x="2631765" y="3368928"/>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27" name="Rounded Rectangle 26"/>
          <p:cNvSpPr/>
          <p:nvPr/>
        </p:nvSpPr>
        <p:spPr>
          <a:xfrm>
            <a:off x="3375394" y="2291775"/>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28" name="Rounded Rectangle 27"/>
          <p:cNvSpPr/>
          <p:nvPr/>
        </p:nvSpPr>
        <p:spPr>
          <a:xfrm>
            <a:off x="7140257" y="5424132"/>
            <a:ext cx="470342" cy="624364"/>
          </a:xfrm>
          <a:prstGeom prst="roundRect">
            <a:avLst/>
          </a:prstGeom>
          <a:ln w="38100">
            <a:solidFill>
              <a:srgbClr val="FF0000"/>
            </a:solidFill>
          </a:ln>
        </p:spPr>
        <p:txBody>
          <a:bodyPr wrap="none">
            <a:spAutoFit/>
          </a:bodyPr>
          <a:lstStyle/>
          <a:p>
            <a:r>
              <a:rPr lang="en-US" altLang="zh-CN" sz="3200" b="1" dirty="0"/>
              <a:t>+</a:t>
            </a:r>
            <a:endParaRPr lang="en-US" sz="3200" b="1" dirty="0"/>
          </a:p>
        </p:txBody>
      </p:sp>
      <p:sp>
        <p:nvSpPr>
          <p:cNvPr id="29" name="Rounded Rectangle 28"/>
          <p:cNvSpPr/>
          <p:nvPr/>
        </p:nvSpPr>
        <p:spPr>
          <a:xfrm>
            <a:off x="7031597" y="2297635"/>
            <a:ext cx="470342" cy="624364"/>
          </a:xfrm>
          <a:prstGeom prst="roundRect">
            <a:avLst/>
          </a:prstGeom>
          <a:ln w="38100">
            <a:solidFill>
              <a:srgbClr val="FF0000"/>
            </a:solidFill>
          </a:ln>
        </p:spPr>
        <p:txBody>
          <a:bodyPr wrap="none">
            <a:spAutoFit/>
          </a:bodyPr>
          <a:lstStyle/>
          <a:p>
            <a:r>
              <a:rPr lang="zh-CN" altLang="en-US" sz="3200" b="1" dirty="0"/>
              <a:t>−</a:t>
            </a:r>
            <a:endParaRPr lang="en-US" altLang="zh-CN" sz="3200" b="1" dirty="0"/>
          </a:p>
        </p:txBody>
      </p:sp>
      <p:sp>
        <p:nvSpPr>
          <p:cNvPr id="30" name="Rounded Rectangle 29"/>
          <p:cNvSpPr/>
          <p:nvPr/>
        </p:nvSpPr>
        <p:spPr>
          <a:xfrm>
            <a:off x="3650559" y="4342465"/>
            <a:ext cx="470342" cy="624364"/>
          </a:xfrm>
          <a:prstGeom prst="roundRect">
            <a:avLst/>
          </a:prstGeom>
          <a:ln w="38100">
            <a:solidFill>
              <a:srgbClr val="FF0000"/>
            </a:solidFill>
          </a:ln>
        </p:spPr>
        <p:txBody>
          <a:bodyPr wrap="none">
            <a:spAutoFit/>
          </a:bodyPr>
          <a:lstStyle/>
          <a:p>
            <a:r>
              <a:rPr lang="zh-CN" altLang="en-US" sz="3200" b="1" dirty="0"/>
              <a:t>−</a:t>
            </a:r>
            <a:endParaRPr lang="en-US" sz="3200" b="1" dirty="0"/>
          </a:p>
        </p:txBody>
      </p:sp>
      <p:sp>
        <p:nvSpPr>
          <p:cNvPr id="31" name="Rounded Rectangle 30"/>
          <p:cNvSpPr/>
          <p:nvPr/>
        </p:nvSpPr>
        <p:spPr>
          <a:xfrm>
            <a:off x="7225717" y="4347607"/>
            <a:ext cx="470342" cy="624364"/>
          </a:xfrm>
          <a:prstGeom prst="roundRect">
            <a:avLst/>
          </a:prstGeom>
          <a:ln w="38100">
            <a:solidFill>
              <a:srgbClr val="FF0000"/>
            </a:solidFill>
          </a:ln>
        </p:spPr>
        <p:txBody>
          <a:bodyPr wrap="none">
            <a:spAutoFit/>
          </a:bodyPr>
          <a:lstStyle/>
          <a:p>
            <a:r>
              <a:rPr lang="zh-CN" altLang="en-US" sz="3200" b="1" dirty="0"/>
              <a:t>−</a:t>
            </a:r>
            <a:endParaRPr lang="en-US" sz="3200" b="1" dirty="0"/>
          </a:p>
        </p:txBody>
      </p:sp>
      <p:sp>
        <p:nvSpPr>
          <p:cNvPr id="32" name="TextBox 31"/>
          <p:cNvSpPr txBox="1"/>
          <p:nvPr/>
        </p:nvSpPr>
        <p:spPr>
          <a:xfrm>
            <a:off x="4302294" y="6349374"/>
            <a:ext cx="1236236" cy="369332"/>
          </a:xfrm>
          <a:prstGeom prst="rect">
            <a:avLst/>
          </a:prstGeom>
          <a:noFill/>
        </p:spPr>
        <p:txBody>
          <a:bodyPr wrap="none" rtlCol="0">
            <a:spAutoFit/>
          </a:bodyPr>
          <a:lstStyle/>
          <a:p>
            <a:r>
              <a:rPr lang="en-US" altLang="zh-CN" dirty="0"/>
              <a:t>y</a:t>
            </a:r>
            <a:r>
              <a:rPr lang="zh-CN" altLang="en-US" dirty="0"/>
              <a:t> </a:t>
            </a:r>
            <a:r>
              <a:rPr lang="en-US" altLang="zh-CN" dirty="0"/>
              <a:t>direction</a:t>
            </a:r>
            <a:endParaRPr lang="en-US" dirty="0"/>
          </a:p>
        </p:txBody>
      </p:sp>
      <p:sp>
        <p:nvSpPr>
          <p:cNvPr id="33" name="TextBox 32"/>
          <p:cNvSpPr txBox="1"/>
          <p:nvPr/>
        </p:nvSpPr>
        <p:spPr>
          <a:xfrm>
            <a:off x="2726047" y="6405383"/>
            <a:ext cx="511679" cy="369332"/>
          </a:xfrm>
          <a:prstGeom prst="rect">
            <a:avLst/>
          </a:prstGeom>
          <a:noFill/>
        </p:spPr>
        <p:txBody>
          <a:bodyPr wrap="none" rtlCol="0">
            <a:spAutoFit/>
          </a:bodyPr>
          <a:lstStyle/>
          <a:p>
            <a:r>
              <a:rPr lang="en-US" altLang="zh-CN"/>
              <a:t>f&gt;0</a:t>
            </a:r>
            <a:endParaRPr lang="en-US" dirty="0"/>
          </a:p>
        </p:txBody>
      </p:sp>
      <p:sp>
        <p:nvSpPr>
          <p:cNvPr id="34" name="TextBox 33"/>
          <p:cNvSpPr txBox="1"/>
          <p:nvPr/>
        </p:nvSpPr>
        <p:spPr>
          <a:xfrm>
            <a:off x="7010928" y="6387120"/>
            <a:ext cx="511679" cy="369332"/>
          </a:xfrm>
          <a:prstGeom prst="rect">
            <a:avLst/>
          </a:prstGeom>
          <a:noFill/>
        </p:spPr>
        <p:txBody>
          <a:bodyPr wrap="none" rtlCol="0">
            <a:spAutoFit/>
          </a:bodyPr>
          <a:lstStyle/>
          <a:p>
            <a:r>
              <a:rPr lang="en-US" altLang="zh-CN" dirty="0"/>
              <a:t>f&lt;0</a:t>
            </a:r>
            <a:endParaRPr lang="en-US" dirty="0"/>
          </a:p>
        </p:txBody>
      </p:sp>
      <p:sp>
        <p:nvSpPr>
          <p:cNvPr id="35" name="Title 2"/>
          <p:cNvSpPr txBox="1">
            <a:spLocks/>
          </p:cNvSpPr>
          <p:nvPr/>
        </p:nvSpPr>
        <p:spPr>
          <a:xfrm>
            <a:off x="449262" y="38068"/>
            <a:ext cx="8628142" cy="717906"/>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pPr eaLnBrk="1" hangingPunct="1"/>
            <a:r>
              <a:rPr lang="en-US" altLang="zh-CN" sz="3200" b="1" kern="0">
                <a:solidFill>
                  <a:srgbClr val="FFFF00"/>
                </a:solidFill>
              </a:rPr>
              <a:t>Where</a:t>
            </a:r>
            <a:r>
              <a:rPr lang="zh-CN" altLang="en-US" sz="3200" b="1" kern="0">
                <a:solidFill>
                  <a:srgbClr val="FFFF00"/>
                </a:solidFill>
              </a:rPr>
              <a:t> </a:t>
            </a:r>
            <a:r>
              <a:rPr lang="en-US" altLang="zh-CN" sz="3200" b="1" kern="0">
                <a:solidFill>
                  <a:srgbClr val="FFFF00"/>
                </a:solidFill>
              </a:rPr>
              <a:t>is</a:t>
            </a:r>
            <a:r>
              <a:rPr lang="zh-CN" altLang="en-US" sz="3200" b="1" kern="0">
                <a:solidFill>
                  <a:srgbClr val="FFFF00"/>
                </a:solidFill>
              </a:rPr>
              <a:t> </a:t>
            </a:r>
            <a:r>
              <a:rPr lang="en-US" altLang="zh-CN" sz="3200" b="1" kern="0">
                <a:solidFill>
                  <a:srgbClr val="FFFF00"/>
                </a:solidFill>
              </a:rPr>
              <a:t>jet</a:t>
            </a:r>
            <a:r>
              <a:rPr lang="zh-CN" altLang="en-US" sz="3200" b="1" kern="0">
                <a:solidFill>
                  <a:srgbClr val="FFFF00"/>
                </a:solidFill>
              </a:rPr>
              <a:t> </a:t>
            </a:r>
            <a:r>
              <a:rPr lang="en-US" altLang="zh-CN" sz="3200" b="1" kern="0">
                <a:solidFill>
                  <a:srgbClr val="FFFF00"/>
                </a:solidFill>
              </a:rPr>
              <a:t>core?</a:t>
            </a:r>
            <a:endParaRPr lang="en-US" altLang="zh-CN" sz="3200" b="1" kern="0" dirty="0">
              <a:solidFill>
                <a:srgbClr val="FFFF00"/>
              </a:solidFill>
            </a:endParaRPr>
          </a:p>
        </p:txBody>
      </p:sp>
    </p:spTree>
    <p:extLst>
      <p:ext uri="{BB962C8B-B14F-4D97-AF65-F5344CB8AC3E}">
        <p14:creationId xmlns:p14="http://schemas.microsoft.com/office/powerpoint/2010/main" val="861010916"/>
      </p:ext>
    </p:extLst>
  </p:cSld>
  <p:clrMapOvr>
    <a:masterClrMapping/>
  </p:clrMapOvr>
  <p:transition advTm="50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38</a:t>
            </a:fld>
            <a:endParaRPr lang="zh-CN" altLang="zh-CN"/>
          </a:p>
        </p:txBody>
      </p:sp>
      <p:pic>
        <p:nvPicPr>
          <p:cNvPr id="3" name="CCmTY0PKGDs"/>
          <p:cNvPicPr>
            <a:picLocks noRot="1" noChangeAspect="1"/>
          </p:cNvPicPr>
          <p:nvPr>
            <a:videoFile r:link="rId1"/>
          </p:nvPr>
        </p:nvPicPr>
        <p:blipFill>
          <a:blip r:embed="rId4"/>
          <a:stretch>
            <a:fillRect/>
          </a:stretch>
        </p:blipFill>
        <p:spPr>
          <a:xfrm>
            <a:off x="0" y="720080"/>
            <a:ext cx="9721850" cy="6156573"/>
          </a:xfrm>
          <a:prstGeom prst="rect">
            <a:avLst/>
          </a:prstGeom>
        </p:spPr>
      </p:pic>
      <p:sp>
        <p:nvSpPr>
          <p:cNvPr id="4" name="Rectangle 3"/>
          <p:cNvSpPr/>
          <p:nvPr/>
        </p:nvSpPr>
        <p:spPr>
          <a:xfrm>
            <a:off x="252413" y="107901"/>
            <a:ext cx="4860925" cy="523220"/>
          </a:xfrm>
          <a:prstGeom prst="rect">
            <a:avLst/>
          </a:prstGeom>
        </p:spPr>
        <p:txBody>
          <a:bodyPr>
            <a:spAutoFit/>
          </a:bodyPr>
          <a:lstStyle/>
          <a:p>
            <a:r>
              <a:rPr lang="en-US" sz="2800" b="1" dirty="0">
                <a:solidFill>
                  <a:srgbClr val="FFFF00"/>
                </a:solidFill>
              </a:rPr>
              <a:t>Ocean surface currents</a:t>
            </a:r>
          </a:p>
        </p:txBody>
      </p:sp>
    </p:spTree>
    <p:extLst>
      <p:ext uri="{BB962C8B-B14F-4D97-AF65-F5344CB8AC3E}">
        <p14:creationId xmlns:p14="http://schemas.microsoft.com/office/powerpoint/2010/main" val="258047727"/>
      </p:ext>
    </p:extLst>
  </p:cSld>
  <p:clrMapOvr>
    <a:masterClrMapping/>
  </p:clrMapOvr>
  <p:transition advTm="5019"/>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extLst>
    <p:ext uri="{E180D4A7-C9FB-4DFB-919C-405C955672EB}">
      <p14:showEvtLst xmlns:p14="http://schemas.microsoft.com/office/powerpoint/2010/main">
        <p14:playEvt time="2356" objId="3"/>
        <p14:triggerEvt type="onClick" time="2356"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61" y="1"/>
            <a:ext cx="8306819" cy="6697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578" name="Line 5"/>
          <p:cNvSpPr>
            <a:spLocks noChangeShapeType="1"/>
          </p:cNvSpPr>
          <p:nvPr/>
        </p:nvSpPr>
        <p:spPr bwMode="auto">
          <a:xfrm flipH="1" flipV="1">
            <a:off x="3132733" y="2340149"/>
            <a:ext cx="380030" cy="0"/>
          </a:xfrm>
          <a:prstGeom prst="line">
            <a:avLst/>
          </a:prstGeom>
          <a:noFill/>
          <a:ln w="38100">
            <a:solidFill>
              <a:srgbClr val="F406E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579" name="Line 6"/>
          <p:cNvSpPr>
            <a:spLocks noChangeShapeType="1"/>
          </p:cNvSpPr>
          <p:nvPr/>
        </p:nvSpPr>
        <p:spPr bwMode="auto">
          <a:xfrm>
            <a:off x="7217110" y="3420269"/>
            <a:ext cx="0" cy="836066"/>
          </a:xfrm>
          <a:prstGeom prst="line">
            <a:avLst/>
          </a:prstGeom>
          <a:noFill/>
          <a:ln w="57150">
            <a:solidFill>
              <a:srgbClr val="F406E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 name="Rectangle 1"/>
          <p:cNvSpPr/>
          <p:nvPr/>
        </p:nvSpPr>
        <p:spPr>
          <a:xfrm>
            <a:off x="729173" y="132591"/>
            <a:ext cx="7072936" cy="646331"/>
          </a:xfrm>
          <a:prstGeom prst="rect">
            <a:avLst/>
          </a:prstGeom>
        </p:spPr>
        <p:txBody>
          <a:bodyPr wrap="square">
            <a:spAutoFit/>
          </a:bodyPr>
          <a:lstStyle/>
          <a:p>
            <a:pPr>
              <a:spcAft>
                <a:spcPts val="599"/>
              </a:spcAft>
            </a:pPr>
            <a:r>
              <a:rPr lang="en-US" altLang="zh-CN" b="1" kern="0" dirty="0">
                <a:solidFill>
                  <a:srgbClr val="FFFF00"/>
                </a:solidFill>
                <a:ea typeface="Arial" charset="0"/>
                <a:cs typeface="Arial" charset="0"/>
              </a:rPr>
              <a:t>Given</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a</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geopotential</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height</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field,</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how</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to</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estimate</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the</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geostrophic</a:t>
            </a:r>
            <a:r>
              <a:rPr lang="zh-CN" altLang="en-US" b="1" kern="0" dirty="0">
                <a:solidFill>
                  <a:srgbClr val="FFFF00"/>
                </a:solidFill>
                <a:ea typeface="Arial" charset="0"/>
                <a:cs typeface="Arial" charset="0"/>
              </a:rPr>
              <a:t> </a:t>
            </a:r>
            <a:r>
              <a:rPr lang="en-US" altLang="zh-CN" b="1" kern="0" dirty="0">
                <a:solidFill>
                  <a:srgbClr val="FFFF00"/>
                </a:solidFill>
                <a:ea typeface="Arial" charset="0"/>
                <a:cs typeface="Arial" charset="0"/>
              </a:rPr>
              <a:t>wind?</a:t>
            </a:r>
          </a:p>
        </p:txBody>
      </p:sp>
    </p:spTree>
    <p:extLst>
      <p:ext uri="{BB962C8B-B14F-4D97-AF65-F5344CB8AC3E}">
        <p14:creationId xmlns:p14="http://schemas.microsoft.com/office/powerpoint/2010/main" val="1979910196"/>
      </p:ext>
    </p:extLst>
  </p:cSld>
  <p:clrMapOvr>
    <a:masterClrMapping/>
  </p:clrMapOvr>
  <p:transition advTm="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77CF1-B777-3042-8FD3-3B9628C99846}" type="slidenum">
              <a:rPr lang="en-US" altLang="zh-CN">
                <a:latin typeface="Calibri" charset="0"/>
                <a:ea typeface="宋体" charset="-122"/>
              </a:rPr>
              <a:pPr/>
              <a:t>4</a:t>
            </a:fld>
            <a:endParaRPr lang="zh-CN" altLang="zh-CN">
              <a:latin typeface="Calibri" charset="0"/>
              <a:ea typeface="宋体" charset="-122"/>
            </a:endParaRPr>
          </a:p>
        </p:txBody>
      </p:sp>
      <p:sp>
        <p:nvSpPr>
          <p:cNvPr id="16386" name="矩形 1"/>
          <p:cNvSpPr>
            <a:spLocks noChangeArrowheads="1"/>
          </p:cNvSpPr>
          <p:nvPr/>
        </p:nvSpPr>
        <p:spPr bwMode="auto">
          <a:xfrm>
            <a:off x="460375" y="111125"/>
            <a:ext cx="7778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FontTx/>
              <a:buNone/>
            </a:pPr>
            <a:r>
              <a:rPr lang="en-US" altLang="zh-CN" sz="2800" b="1" dirty="0">
                <a:solidFill>
                  <a:schemeClr val="bg1"/>
                </a:solidFill>
                <a:latin typeface="Arial" charset="0"/>
              </a:rPr>
              <a:t>Cyclone/Anticyclone</a:t>
            </a:r>
            <a:r>
              <a:rPr lang="zh-CN" altLang="en-US" sz="2800" b="1" dirty="0">
                <a:solidFill>
                  <a:schemeClr val="bg1"/>
                </a:solidFill>
                <a:latin typeface="Arial" charset="0"/>
              </a:rPr>
              <a:t> </a:t>
            </a:r>
            <a:r>
              <a:rPr lang="en-US" altLang="zh-CN" sz="2800" b="1" dirty="0">
                <a:solidFill>
                  <a:schemeClr val="bg1"/>
                </a:solidFill>
                <a:latin typeface="Arial" charset="0"/>
              </a:rPr>
              <a:t>vs.</a:t>
            </a:r>
            <a:r>
              <a:rPr lang="zh-CN" altLang="en-US" sz="2800" b="1" dirty="0">
                <a:solidFill>
                  <a:schemeClr val="bg1"/>
                </a:solidFill>
                <a:latin typeface="Arial" charset="0"/>
              </a:rPr>
              <a:t> </a:t>
            </a:r>
            <a:r>
              <a:rPr lang="en-US" altLang="zh-CN" sz="2800" b="1" dirty="0">
                <a:solidFill>
                  <a:schemeClr val="bg1"/>
                </a:solidFill>
                <a:latin typeface="Arial" charset="0"/>
              </a:rPr>
              <a:t>Radius of curvature</a:t>
            </a:r>
          </a:p>
        </p:txBody>
      </p:sp>
      <p:grpSp>
        <p:nvGrpSpPr>
          <p:cNvPr id="16387" name="Group 25"/>
          <p:cNvGrpSpPr>
            <a:grpSpLocks/>
          </p:cNvGrpSpPr>
          <p:nvPr/>
        </p:nvGrpSpPr>
        <p:grpSpPr bwMode="auto">
          <a:xfrm>
            <a:off x="422275" y="2239963"/>
            <a:ext cx="2590800" cy="796925"/>
            <a:chOff x="421499" y="2240707"/>
            <a:chExt cx="2592288" cy="796650"/>
          </a:xfrm>
        </p:grpSpPr>
        <p:sp>
          <p:nvSpPr>
            <p:cNvPr id="14" name="文字方塊 9"/>
            <p:cNvSpPr txBox="1">
              <a:spLocks noRot="1" noChangeAspect="1" noMove="1" noResize="1" noEditPoints="1" noAdjustHandles="1" noChangeArrowheads="1" noChangeShapeType="1" noTextEdit="1"/>
            </p:cNvSpPr>
            <p:nvPr/>
          </p:nvSpPr>
          <p:spPr>
            <a:xfrm>
              <a:off x="421499" y="2240707"/>
              <a:ext cx="2592288" cy="368434"/>
            </a:xfrm>
            <a:prstGeom prst="rect">
              <a:avLst/>
            </a:prstGeom>
            <a:blipFill rotWithShape="0">
              <a:blip r:embed="rId3"/>
              <a:stretch>
                <a:fillRect b="-10000"/>
              </a:stretch>
            </a:blipFill>
          </p:spPr>
          <p:txBody>
            <a:bodyPr/>
            <a:lstStyle/>
            <a:p>
              <a:r>
                <a:rPr lang="en-US">
                  <a:noFill/>
                </a:rPr>
                <a:t> </a:t>
              </a:r>
            </a:p>
          </p:txBody>
        </p:sp>
        <p:sp>
          <p:nvSpPr>
            <p:cNvPr id="16430" name="Rectangle 4"/>
            <p:cNvSpPr>
              <a:spLocks noChangeArrowheads="1"/>
            </p:cNvSpPr>
            <p:nvPr/>
          </p:nvSpPr>
          <p:spPr bwMode="auto">
            <a:xfrm>
              <a:off x="753933" y="2668025"/>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Counterclockwise</a:t>
              </a:r>
              <a:endParaRPr lang="en-US" altLang="x-none" dirty="0"/>
            </a:p>
          </p:txBody>
        </p:sp>
      </p:grpSp>
      <p:grpSp>
        <p:nvGrpSpPr>
          <p:cNvPr id="16388" name="Group 24"/>
          <p:cNvGrpSpPr>
            <a:grpSpLocks/>
          </p:cNvGrpSpPr>
          <p:nvPr/>
        </p:nvGrpSpPr>
        <p:grpSpPr bwMode="auto">
          <a:xfrm>
            <a:off x="996950" y="4719638"/>
            <a:ext cx="1441450" cy="796925"/>
            <a:chOff x="996713" y="4719406"/>
            <a:chExt cx="1441859" cy="797548"/>
          </a:xfrm>
        </p:grpSpPr>
        <p:sp>
          <p:nvSpPr>
            <p:cNvPr id="17" name="文字方塊 9"/>
            <p:cNvSpPr txBox="1">
              <a:spLocks noRot="1" noChangeAspect="1" noMove="1" noResize="1" noEditPoints="1" noAdjustHandles="1" noChangeArrowheads="1" noChangeShapeType="1" noTextEdit="1"/>
            </p:cNvSpPr>
            <p:nvPr/>
          </p:nvSpPr>
          <p:spPr>
            <a:xfrm>
              <a:off x="996713" y="4719406"/>
              <a:ext cx="1441859" cy="368434"/>
            </a:xfrm>
            <a:prstGeom prst="rect">
              <a:avLst/>
            </a:prstGeom>
            <a:blipFill rotWithShape="0">
              <a:blip r:embed="rId4"/>
              <a:stretch>
                <a:fillRect b="-9836"/>
              </a:stretch>
            </a:blipFill>
          </p:spPr>
          <p:txBody>
            <a:bodyPr/>
            <a:lstStyle/>
            <a:p>
              <a:r>
                <a:rPr lang="en-US">
                  <a:noFill/>
                </a:rPr>
                <a:t> </a:t>
              </a:r>
            </a:p>
          </p:txBody>
        </p:sp>
        <p:sp>
          <p:nvSpPr>
            <p:cNvPr id="16428" name="Rectangle 5"/>
            <p:cNvSpPr>
              <a:spLocks noChangeArrowheads="1"/>
            </p:cNvSpPr>
            <p:nvPr/>
          </p:nvSpPr>
          <p:spPr bwMode="auto">
            <a:xfrm>
              <a:off x="1138654" y="5147622"/>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a:t>Clockwise</a:t>
              </a:r>
              <a:endParaRPr lang="en-US" altLang="x-none"/>
            </a:p>
          </p:txBody>
        </p:sp>
      </p:grpSp>
      <mc:AlternateContent xmlns:mc="http://schemas.openxmlformats.org/markup-compatibility/2006" xmlns:a14="http://schemas.microsoft.com/office/drawing/2010/main">
        <mc:Choice Requires="a14">
          <p:sp>
            <p:nvSpPr>
              <p:cNvPr id="16389" name="Rectangle 23"/>
              <p:cNvSpPr>
                <a:spLocks noChangeArrowheads="1"/>
              </p:cNvSpPr>
              <p:nvPr/>
            </p:nvSpPr>
            <p:spPr bwMode="auto">
              <a:xfrm>
                <a:off x="2818289" y="1058388"/>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16389" name="Rectangle 23"/>
              <p:cNvSpPr>
                <a:spLocks noRot="1" noChangeAspect="1" noMove="1" noResize="1" noEditPoints="1" noAdjustHandles="1" noChangeArrowheads="1" noChangeShapeType="1" noTextEdit="1"/>
              </p:cNvSpPr>
              <p:nvPr/>
            </p:nvSpPr>
            <p:spPr bwMode="auto">
              <a:xfrm>
                <a:off x="2818289" y="1058388"/>
                <a:ext cx="2544286" cy="646331"/>
              </a:xfrm>
              <a:prstGeom prst="rect">
                <a:avLst/>
              </a:prstGeom>
              <a:blipFill rotWithShape="0">
                <a:blip r:embed="rId5"/>
                <a:stretch>
                  <a:fillRect l="-1914" t="-5660" r="-16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6390" name="Group 20"/>
          <p:cNvGrpSpPr>
            <a:grpSpLocks/>
          </p:cNvGrpSpPr>
          <p:nvPr/>
        </p:nvGrpSpPr>
        <p:grpSpPr bwMode="auto">
          <a:xfrm>
            <a:off x="3308350" y="4214813"/>
            <a:ext cx="1674813" cy="1674812"/>
            <a:chOff x="6972826" y="1980109"/>
            <a:chExt cx="1674421" cy="1674421"/>
          </a:xfrm>
        </p:grpSpPr>
        <p:sp>
          <p:nvSpPr>
            <p:cNvPr id="33"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34"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1" name="Group 35"/>
          <p:cNvGrpSpPr>
            <a:grpSpLocks/>
          </p:cNvGrpSpPr>
          <p:nvPr/>
        </p:nvGrpSpPr>
        <p:grpSpPr bwMode="auto">
          <a:xfrm>
            <a:off x="6130925" y="4214813"/>
            <a:ext cx="1673225" cy="1674812"/>
            <a:chOff x="6972826" y="1980109"/>
            <a:chExt cx="1674421" cy="1674421"/>
          </a:xfrm>
        </p:grpSpPr>
        <p:sp>
          <p:nvSpPr>
            <p:cNvPr id="37"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38"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2" name="Group 21"/>
          <p:cNvGrpSpPr>
            <a:grpSpLocks/>
          </p:cNvGrpSpPr>
          <p:nvPr/>
        </p:nvGrpSpPr>
        <p:grpSpPr bwMode="auto">
          <a:xfrm>
            <a:off x="3308350" y="1878013"/>
            <a:ext cx="1674813" cy="1674812"/>
            <a:chOff x="3198341" y="1836093"/>
            <a:chExt cx="1674421" cy="1674421"/>
          </a:xfrm>
        </p:grpSpPr>
        <p:sp>
          <p:nvSpPr>
            <p:cNvPr id="42"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43"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3" name="Group 47"/>
          <p:cNvGrpSpPr>
            <a:grpSpLocks/>
          </p:cNvGrpSpPr>
          <p:nvPr/>
        </p:nvGrpSpPr>
        <p:grpSpPr bwMode="auto">
          <a:xfrm>
            <a:off x="6130925" y="1878013"/>
            <a:ext cx="1673225" cy="1674812"/>
            <a:chOff x="3198341" y="1836093"/>
            <a:chExt cx="1674421" cy="1674421"/>
          </a:xfrm>
        </p:grpSpPr>
        <p:sp>
          <p:nvSpPr>
            <p:cNvPr id="49"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50" name="直線箭頭接點 40"/>
            <p:cNvCxnSpPr/>
            <p:nvPr/>
          </p:nvCxnSpPr>
          <p:spPr>
            <a:xfrm flipV="1">
              <a:off x="4866407"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394" name="Rectangle 50"/>
              <p:cNvSpPr>
                <a:spLocks noChangeArrowheads="1"/>
              </p:cNvSpPr>
              <p:nvPr/>
            </p:nvSpPr>
            <p:spPr bwMode="auto">
              <a:xfrm>
                <a:off x="5870575" y="1003610"/>
                <a:ext cx="258275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Southern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&lt;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16394" name="Rectangle 50"/>
              <p:cNvSpPr>
                <a:spLocks noRot="1" noChangeAspect="1" noMove="1" noResize="1" noEditPoints="1" noAdjustHandles="1" noChangeArrowheads="1" noChangeShapeType="1" noTextEdit="1"/>
              </p:cNvSpPr>
              <p:nvPr/>
            </p:nvSpPr>
            <p:spPr bwMode="auto">
              <a:xfrm>
                <a:off x="5870575" y="1003610"/>
                <a:ext cx="2582758" cy="646331"/>
              </a:xfrm>
              <a:prstGeom prst="rect">
                <a:avLst/>
              </a:prstGeom>
              <a:blipFill rotWithShape="0">
                <a:blip r:embed="rId6"/>
                <a:stretch>
                  <a:fillRect l="-1887" t="-5660" r="-1651"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95" name="TextBox 27"/>
          <p:cNvSpPr txBox="1">
            <a:spLocks noChangeArrowheads="1"/>
          </p:cNvSpPr>
          <p:nvPr/>
        </p:nvSpPr>
        <p:spPr bwMode="auto">
          <a:xfrm>
            <a:off x="3409950" y="3581400"/>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16396" name="TextBox 54"/>
          <p:cNvSpPr txBox="1">
            <a:spLocks noChangeArrowheads="1"/>
          </p:cNvSpPr>
          <p:nvPr/>
        </p:nvSpPr>
        <p:spPr bwMode="auto">
          <a:xfrm>
            <a:off x="6232525" y="5916613"/>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16397" name="TextBox 55"/>
          <p:cNvSpPr txBox="1">
            <a:spLocks noChangeArrowheads="1"/>
          </p:cNvSpPr>
          <p:nvPr/>
        </p:nvSpPr>
        <p:spPr bwMode="auto">
          <a:xfrm>
            <a:off x="6138863" y="3532188"/>
            <a:ext cx="1697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sp>
        <p:nvSpPr>
          <p:cNvPr id="16398" name="TextBox 56"/>
          <p:cNvSpPr txBox="1">
            <a:spLocks noChangeArrowheads="1"/>
          </p:cNvSpPr>
          <p:nvPr/>
        </p:nvSpPr>
        <p:spPr bwMode="auto">
          <a:xfrm>
            <a:off x="3281363" y="5886450"/>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grpSp>
        <p:nvGrpSpPr>
          <p:cNvPr id="16399" name="Group 63"/>
          <p:cNvGrpSpPr>
            <a:grpSpLocks/>
          </p:cNvGrpSpPr>
          <p:nvPr/>
        </p:nvGrpSpPr>
        <p:grpSpPr bwMode="auto">
          <a:xfrm>
            <a:off x="4410146" y="1904529"/>
            <a:ext cx="594773" cy="811173"/>
            <a:chOff x="4410581" y="1904669"/>
            <a:chExt cx="594360" cy="811310"/>
          </a:xfrm>
        </p:grpSpPr>
        <p:cxnSp>
          <p:nvCxnSpPr>
            <p:cNvPr id="16415"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6416"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4" name="TextBox 3"/>
              <p:cNvSpPr txBox="1"/>
              <p:nvPr/>
            </p:nvSpPr>
            <p:spPr>
              <a:xfrm>
                <a:off x="4641661" y="176226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4641661" y="1762268"/>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128835" y="240415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128835" y="2404152"/>
                <a:ext cx="397866" cy="369332"/>
              </a:xfrm>
              <a:prstGeom prst="rect">
                <a:avLst/>
              </a:prstGeom>
              <a:blipFill rotWithShape="0">
                <a:blip r:embed="rId8"/>
                <a:stretch>
                  <a:fillRect/>
                </a:stretch>
              </a:blipFill>
            </p:spPr>
            <p:txBody>
              <a:bodyPr/>
              <a:lstStyle/>
              <a:p>
                <a:r>
                  <a:rPr lang="en-US">
                    <a:noFill/>
                  </a:rPr>
                  <a:t> </a:t>
                </a:r>
              </a:p>
            </p:txBody>
          </p:sp>
        </mc:Fallback>
      </mc:AlternateContent>
      <p:sp>
        <p:nvSpPr>
          <p:cNvPr id="5" name="Triangle 4"/>
          <p:cNvSpPr/>
          <p:nvPr/>
        </p:nvSpPr>
        <p:spPr bwMode="auto">
          <a:xfrm>
            <a:off x="3196020" y="4978279"/>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5" name="Triangle 54"/>
          <p:cNvSpPr/>
          <p:nvPr/>
        </p:nvSpPr>
        <p:spPr bwMode="auto">
          <a:xfrm>
            <a:off x="6030851" y="490371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8" name="Triangle 57"/>
          <p:cNvSpPr/>
          <p:nvPr/>
        </p:nvSpPr>
        <p:spPr bwMode="auto">
          <a:xfrm rot="10800000">
            <a:off x="5994099" y="2620072"/>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9" name="Triangle 58"/>
          <p:cNvSpPr/>
          <p:nvPr/>
        </p:nvSpPr>
        <p:spPr bwMode="auto">
          <a:xfrm rot="10800000">
            <a:off x="3183283" y="2606315"/>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60" name="Group 63"/>
          <p:cNvGrpSpPr>
            <a:grpSpLocks/>
          </p:cNvGrpSpPr>
          <p:nvPr/>
        </p:nvGrpSpPr>
        <p:grpSpPr bwMode="auto">
          <a:xfrm>
            <a:off x="7209377" y="1913066"/>
            <a:ext cx="594773" cy="811173"/>
            <a:chOff x="4410581" y="1904669"/>
            <a:chExt cx="594360" cy="811310"/>
          </a:xfrm>
        </p:grpSpPr>
        <p:cxnSp>
          <p:nvCxnSpPr>
            <p:cNvPr id="6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6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64" name="TextBox 63"/>
              <p:cNvSpPr txBox="1"/>
              <p:nvPr/>
            </p:nvSpPr>
            <p:spPr>
              <a:xfrm>
                <a:off x="7440892" y="1770805"/>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64" name="TextBox 63"/>
              <p:cNvSpPr txBox="1">
                <a:spLocks noRot="1" noChangeAspect="1" noMove="1" noResize="1" noEditPoints="1" noAdjustHandles="1" noChangeArrowheads="1" noChangeShapeType="1" noTextEdit="1"/>
              </p:cNvSpPr>
              <p:nvPr/>
            </p:nvSpPr>
            <p:spPr>
              <a:xfrm>
                <a:off x="7440892" y="1770805"/>
                <a:ext cx="39786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928066" y="2412689"/>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928066" y="2412689"/>
                <a:ext cx="397866" cy="369332"/>
              </a:xfrm>
              <a:prstGeom prst="rect">
                <a:avLst/>
              </a:prstGeom>
              <a:blipFill rotWithShape="0">
                <a:blip r:embed="rId10"/>
                <a:stretch>
                  <a:fillRect/>
                </a:stretch>
              </a:blipFill>
            </p:spPr>
            <p:txBody>
              <a:bodyPr/>
              <a:lstStyle/>
              <a:p>
                <a:r>
                  <a:rPr lang="en-US">
                    <a:noFill/>
                  </a:rPr>
                  <a:t> </a:t>
                </a:r>
              </a:p>
            </p:txBody>
          </p:sp>
        </mc:Fallback>
      </mc:AlternateContent>
      <p:grpSp>
        <p:nvGrpSpPr>
          <p:cNvPr id="66" name="Group 63"/>
          <p:cNvGrpSpPr>
            <a:grpSpLocks/>
          </p:cNvGrpSpPr>
          <p:nvPr/>
        </p:nvGrpSpPr>
        <p:grpSpPr bwMode="auto">
          <a:xfrm flipH="1" flipV="1">
            <a:off x="4979153" y="5153798"/>
            <a:ext cx="527854" cy="772522"/>
            <a:chOff x="4410581" y="1904669"/>
            <a:chExt cx="594360" cy="811310"/>
          </a:xfrm>
        </p:grpSpPr>
        <p:cxnSp>
          <p:nvCxnSpPr>
            <p:cNvPr id="67"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68"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69" name="TextBox 68"/>
              <p:cNvSpPr txBox="1"/>
              <p:nvPr/>
            </p:nvSpPr>
            <p:spPr>
              <a:xfrm>
                <a:off x="4967586" y="57607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4967586" y="5760796"/>
                <a:ext cx="39786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362575" y="507024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362575" y="5070242"/>
                <a:ext cx="397866" cy="369332"/>
              </a:xfrm>
              <a:prstGeom prst="rect">
                <a:avLst/>
              </a:prstGeom>
              <a:blipFill rotWithShape="0">
                <a:blip r:embed="rId11"/>
                <a:stretch>
                  <a:fillRect/>
                </a:stretch>
              </a:blipFill>
            </p:spPr>
            <p:txBody>
              <a:bodyPr/>
              <a:lstStyle/>
              <a:p>
                <a:r>
                  <a:rPr lang="en-US">
                    <a:noFill/>
                  </a:rPr>
                  <a:t> </a:t>
                </a:r>
              </a:p>
            </p:txBody>
          </p:sp>
        </mc:Fallback>
      </mc:AlternateContent>
      <p:grpSp>
        <p:nvGrpSpPr>
          <p:cNvPr id="71" name="Group 63"/>
          <p:cNvGrpSpPr>
            <a:grpSpLocks/>
          </p:cNvGrpSpPr>
          <p:nvPr/>
        </p:nvGrpSpPr>
        <p:grpSpPr bwMode="auto">
          <a:xfrm flipH="1" flipV="1">
            <a:off x="7817545" y="5069805"/>
            <a:ext cx="527854" cy="772522"/>
            <a:chOff x="4410581" y="1904669"/>
            <a:chExt cx="594360" cy="811310"/>
          </a:xfrm>
        </p:grpSpPr>
        <p:cxnSp>
          <p:nvCxnSpPr>
            <p:cNvPr id="7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7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75" name="TextBox 74"/>
              <p:cNvSpPr txBox="1"/>
              <p:nvPr/>
            </p:nvSpPr>
            <p:spPr>
              <a:xfrm>
                <a:off x="7805978" y="5676803"/>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7805978" y="5676803"/>
                <a:ext cx="39786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8200967" y="4986249"/>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200967" y="4986249"/>
                <a:ext cx="397866" cy="369332"/>
              </a:xfrm>
              <a:prstGeom prst="rect">
                <a:avLst/>
              </a:prstGeom>
              <a:blipFill rotWithShape="0">
                <a:blip r:embed="rId8"/>
                <a:stretch>
                  <a:fillRect/>
                </a:stretch>
              </a:blipFill>
            </p:spPr>
            <p:txBody>
              <a:bodyPr/>
              <a:lstStyle/>
              <a:p>
                <a:r>
                  <a:rPr lang="en-US">
                    <a:noFill/>
                  </a:rPr>
                  <a:t> </a:t>
                </a:r>
              </a:p>
            </p:txBody>
          </p:sp>
        </mc:Fallback>
      </mc:AlternateContent>
    </p:spTree>
  </p:cSld>
  <p:clrMapOvr>
    <a:masterClrMapping/>
  </p:clrMapOvr>
  <p:transition advTm="198"/>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2"/>
          <p:cNvGraphicFramePr>
            <a:graphicFrameLocks noChangeAspect="1"/>
          </p:cNvGraphicFramePr>
          <p:nvPr/>
        </p:nvGraphicFramePr>
        <p:xfrm>
          <a:off x="1450865" y="1211607"/>
          <a:ext cx="3208085" cy="514624"/>
        </p:xfrm>
        <a:graphic>
          <a:graphicData uri="http://schemas.openxmlformats.org/presentationml/2006/ole">
            <mc:AlternateContent xmlns:mc="http://schemas.openxmlformats.org/markup-compatibility/2006">
              <mc:Choice xmlns:v="urn:schemas-microsoft-com:vml" Requires="v">
                <p:oleObj spid="_x0000_s106558" name="Equation" r:id="rId4" imgW="1422400" imgH="228600" progId="Equation.DSMT4">
                  <p:embed/>
                </p:oleObj>
              </mc:Choice>
              <mc:Fallback>
                <p:oleObj name="Equation" r:id="rId4" imgW="1422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865" y="1211607"/>
                        <a:ext cx="3208085" cy="5146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6" name="Object 3"/>
          <p:cNvGraphicFramePr>
            <a:graphicFrameLocks noChangeAspect="1"/>
          </p:cNvGraphicFramePr>
          <p:nvPr/>
        </p:nvGraphicFramePr>
        <p:xfrm>
          <a:off x="1433355" y="1618419"/>
          <a:ext cx="5179492" cy="1091003"/>
        </p:xfrm>
        <a:graphic>
          <a:graphicData uri="http://schemas.openxmlformats.org/presentationml/2006/ole">
            <mc:AlternateContent xmlns:mc="http://schemas.openxmlformats.org/markup-compatibility/2006">
              <mc:Choice xmlns:v="urn:schemas-microsoft-com:vml" Requires="v">
                <p:oleObj spid="_x0000_s106559" name="Equation" r:id="rId6" imgW="2349500" imgH="495300" progId="Equation.DSMT4">
                  <p:embed/>
                </p:oleObj>
              </mc:Choice>
              <mc:Fallback>
                <p:oleObj name="Equation" r:id="rId6" imgW="2349500" imgH="495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3355" y="1618419"/>
                        <a:ext cx="5179492" cy="1091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7" name="Object 4"/>
          <p:cNvGraphicFramePr>
            <a:graphicFrameLocks noChangeAspect="1"/>
          </p:cNvGraphicFramePr>
          <p:nvPr/>
        </p:nvGraphicFramePr>
        <p:xfrm>
          <a:off x="1440656" y="2664569"/>
          <a:ext cx="4124908" cy="1007079"/>
        </p:xfrm>
        <a:graphic>
          <a:graphicData uri="http://schemas.openxmlformats.org/presentationml/2006/ole">
            <mc:AlternateContent xmlns:mc="http://schemas.openxmlformats.org/markup-compatibility/2006">
              <mc:Choice xmlns:v="urn:schemas-microsoft-com:vml" Requires="v">
                <p:oleObj spid="_x0000_s106560" name="Equation" r:id="rId8" imgW="1714500" imgH="419100" progId="Equation.DSMT4">
                  <p:embed/>
                </p:oleObj>
              </mc:Choice>
              <mc:Fallback>
                <p:oleObj name="Equation" r:id="rId8" imgW="17145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656" y="2664569"/>
                        <a:ext cx="4124908" cy="10070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8" name="Object 5"/>
          <p:cNvGraphicFramePr>
            <a:graphicFrameLocks noChangeAspect="1"/>
          </p:cNvGraphicFramePr>
          <p:nvPr/>
        </p:nvGraphicFramePr>
        <p:xfrm>
          <a:off x="1542879" y="4125332"/>
          <a:ext cx="3006986" cy="514624"/>
        </p:xfrm>
        <a:graphic>
          <a:graphicData uri="http://schemas.openxmlformats.org/presentationml/2006/ole">
            <mc:AlternateContent xmlns:mc="http://schemas.openxmlformats.org/markup-compatibility/2006">
              <mc:Choice xmlns:v="urn:schemas-microsoft-com:vml" Requires="v">
                <p:oleObj spid="_x0000_s106561" name="Equation" r:id="rId10" imgW="1333500" imgH="228600" progId="Equation.DSMT4">
                  <p:embed/>
                </p:oleObj>
              </mc:Choice>
              <mc:Fallback>
                <p:oleObj name="Equation" r:id="rId10" imgW="13335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2879" y="4125332"/>
                        <a:ext cx="3006986" cy="5146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9" name="Object 6"/>
          <p:cNvGraphicFramePr>
            <a:graphicFrameLocks noChangeAspect="1"/>
          </p:cNvGraphicFramePr>
          <p:nvPr/>
        </p:nvGraphicFramePr>
        <p:xfrm>
          <a:off x="1548557" y="4682189"/>
          <a:ext cx="4408346" cy="924739"/>
        </p:xfrm>
        <a:graphic>
          <a:graphicData uri="http://schemas.openxmlformats.org/presentationml/2006/ole">
            <mc:AlternateContent xmlns:mc="http://schemas.openxmlformats.org/markup-compatibility/2006">
              <mc:Choice xmlns:v="urn:schemas-microsoft-com:vml" Requires="v">
                <p:oleObj spid="_x0000_s106562" name="Equation" r:id="rId12" imgW="2362200" imgH="495300" progId="Equation.DSMT4">
                  <p:embed/>
                </p:oleObj>
              </mc:Choice>
              <mc:Fallback>
                <p:oleObj name="Equation" r:id="rId12" imgW="2362200" imgH="4953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8557" y="4682189"/>
                        <a:ext cx="4408346" cy="9247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30" name="Object 7"/>
          <p:cNvGraphicFramePr>
            <a:graphicFrameLocks noChangeAspect="1"/>
          </p:cNvGraphicFramePr>
          <p:nvPr/>
        </p:nvGraphicFramePr>
        <p:xfrm>
          <a:off x="1548557" y="5691395"/>
          <a:ext cx="3496275" cy="764811"/>
        </p:xfrm>
        <a:graphic>
          <a:graphicData uri="http://schemas.openxmlformats.org/presentationml/2006/ole">
            <mc:AlternateContent xmlns:mc="http://schemas.openxmlformats.org/markup-compatibility/2006">
              <mc:Choice xmlns:v="urn:schemas-microsoft-com:vml" Requires="v">
                <p:oleObj spid="_x0000_s106563" name="Equation" r:id="rId14" imgW="1917700" imgH="419100" progId="Equation.DSMT4">
                  <p:embed/>
                </p:oleObj>
              </mc:Choice>
              <mc:Fallback>
                <p:oleObj name="Equation" r:id="rId14" imgW="1917700" imgH="419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8557" y="5691395"/>
                        <a:ext cx="3496275" cy="7648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31" name="Text Box 9"/>
          <p:cNvSpPr txBox="1">
            <a:spLocks noChangeArrowheads="1"/>
          </p:cNvSpPr>
          <p:nvPr/>
        </p:nvSpPr>
        <p:spPr bwMode="auto">
          <a:xfrm>
            <a:off x="170832" y="730891"/>
            <a:ext cx="4506362" cy="46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4" dirty="0"/>
              <a:t>In p coordinate, for p=1000</a:t>
            </a:r>
            <a:r>
              <a:rPr lang="zh-CN" altLang="en-US" sz="2394" dirty="0"/>
              <a:t> </a:t>
            </a:r>
            <a:r>
              <a:rPr lang="en-US" altLang="zh-CN" sz="2394" dirty="0"/>
              <a:t>hP</a:t>
            </a:r>
            <a:r>
              <a:rPr lang="en-US" sz="2394" dirty="0"/>
              <a:t>a</a:t>
            </a:r>
          </a:p>
        </p:txBody>
      </p:sp>
      <p:sp>
        <p:nvSpPr>
          <p:cNvPr id="26632" name="Text Box 10"/>
          <p:cNvSpPr txBox="1">
            <a:spLocks noChangeArrowheads="1"/>
          </p:cNvSpPr>
          <p:nvPr/>
        </p:nvSpPr>
        <p:spPr bwMode="auto">
          <a:xfrm>
            <a:off x="6373093" y="3104165"/>
            <a:ext cx="2536272" cy="46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4" dirty="0"/>
              <a:t>Vg &gt;  actual wind</a:t>
            </a:r>
          </a:p>
        </p:txBody>
      </p:sp>
      <p:sp>
        <p:nvSpPr>
          <p:cNvPr id="26633" name="Text Box 11"/>
          <p:cNvSpPr txBox="1">
            <a:spLocks noChangeArrowheads="1"/>
          </p:cNvSpPr>
          <p:nvPr/>
        </p:nvSpPr>
        <p:spPr bwMode="auto">
          <a:xfrm>
            <a:off x="6517109" y="5843416"/>
            <a:ext cx="2074607" cy="46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4" dirty="0"/>
              <a:t>~  actual wind</a:t>
            </a:r>
          </a:p>
        </p:txBody>
      </p:sp>
    </p:spTree>
    <p:extLst>
      <p:ext uri="{BB962C8B-B14F-4D97-AF65-F5344CB8AC3E}">
        <p14:creationId xmlns:p14="http://schemas.microsoft.com/office/powerpoint/2010/main" val="1941202275"/>
      </p:ext>
    </p:extLst>
  </p:cSld>
  <p:clrMapOvr>
    <a:masterClrMapping/>
  </p:clrMapOvr>
  <p:transition advTm="64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77CF1-B777-3042-8FD3-3B9628C99846}" type="slidenum">
              <a:rPr lang="en-US" altLang="zh-CN">
                <a:latin typeface="Calibri" charset="0"/>
                <a:ea typeface="宋体" charset="-122"/>
              </a:rPr>
              <a:pPr/>
              <a:t>5</a:t>
            </a:fld>
            <a:endParaRPr lang="zh-CN" altLang="zh-CN">
              <a:latin typeface="Calibri" charset="0"/>
              <a:ea typeface="宋体" charset="-122"/>
            </a:endParaRPr>
          </a:p>
        </p:txBody>
      </p:sp>
      <p:sp>
        <p:nvSpPr>
          <p:cNvPr id="16386" name="矩形 1"/>
          <p:cNvSpPr>
            <a:spLocks noChangeArrowheads="1"/>
          </p:cNvSpPr>
          <p:nvPr/>
        </p:nvSpPr>
        <p:spPr bwMode="auto">
          <a:xfrm>
            <a:off x="460375" y="111125"/>
            <a:ext cx="2180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FontTx/>
              <a:buNone/>
            </a:pPr>
            <a:r>
              <a:rPr lang="en-US" altLang="zh-CN" sz="2800" b="1" dirty="0">
                <a:solidFill>
                  <a:srgbClr val="FFFF00"/>
                </a:solidFill>
                <a:latin typeface="Arial" charset="0"/>
              </a:rPr>
              <a:t>Inertial</a:t>
            </a:r>
            <a:r>
              <a:rPr lang="zh-CN" altLang="en-US" sz="2800" b="1" dirty="0">
                <a:solidFill>
                  <a:srgbClr val="FFFF00"/>
                </a:solidFill>
                <a:latin typeface="Arial" charset="0"/>
              </a:rPr>
              <a:t> </a:t>
            </a:r>
            <a:r>
              <a:rPr lang="en-US" altLang="zh-CN" sz="2800" b="1" dirty="0">
                <a:solidFill>
                  <a:srgbClr val="FFFF00"/>
                </a:solidFill>
                <a:latin typeface="Arial" charset="0"/>
              </a:rPr>
              <a:t>flow</a:t>
            </a:r>
          </a:p>
        </p:txBody>
      </p:sp>
      <mc:AlternateContent xmlns:mc="http://schemas.openxmlformats.org/markup-compatibility/2006" xmlns:a14="http://schemas.microsoft.com/office/drawing/2010/main">
        <mc:Choice Requires="a14">
          <p:sp>
            <p:nvSpPr>
              <p:cNvPr id="16389" name="Rectangle 23"/>
              <p:cNvSpPr>
                <a:spLocks noChangeArrowheads="1"/>
              </p:cNvSpPr>
              <p:nvPr/>
            </p:nvSpPr>
            <p:spPr bwMode="auto">
              <a:xfrm>
                <a:off x="1406372" y="1009176"/>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16389" name="Rectangle 23"/>
              <p:cNvSpPr>
                <a:spLocks noRot="1" noChangeAspect="1" noMove="1" noResize="1" noEditPoints="1" noAdjustHandles="1" noChangeArrowheads="1" noChangeShapeType="1" noTextEdit="1"/>
              </p:cNvSpPr>
              <p:nvPr/>
            </p:nvSpPr>
            <p:spPr bwMode="auto">
              <a:xfrm>
                <a:off x="1406372" y="1009176"/>
                <a:ext cx="2544286" cy="646331"/>
              </a:xfrm>
              <a:prstGeom prst="rect">
                <a:avLst/>
              </a:prstGeom>
              <a:blipFill rotWithShape="0">
                <a:blip r:embed="rId4"/>
                <a:stretch>
                  <a:fillRect l="-2158" t="-5660" r="-1679"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6390" name="Group 20"/>
          <p:cNvGrpSpPr>
            <a:grpSpLocks/>
          </p:cNvGrpSpPr>
          <p:nvPr/>
        </p:nvGrpSpPr>
        <p:grpSpPr bwMode="auto">
          <a:xfrm>
            <a:off x="1896433" y="4165601"/>
            <a:ext cx="1674813" cy="1674812"/>
            <a:chOff x="6972826" y="1980109"/>
            <a:chExt cx="1674421" cy="1674421"/>
          </a:xfrm>
        </p:grpSpPr>
        <p:sp>
          <p:nvSpPr>
            <p:cNvPr id="33"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34"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1" name="Group 35"/>
          <p:cNvGrpSpPr>
            <a:grpSpLocks/>
          </p:cNvGrpSpPr>
          <p:nvPr/>
        </p:nvGrpSpPr>
        <p:grpSpPr bwMode="auto">
          <a:xfrm>
            <a:off x="5678752" y="4165601"/>
            <a:ext cx="1673225" cy="1674812"/>
            <a:chOff x="6972826" y="1980109"/>
            <a:chExt cx="1674421" cy="1674421"/>
          </a:xfrm>
        </p:grpSpPr>
        <p:sp>
          <p:nvSpPr>
            <p:cNvPr id="37"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38"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2" name="Group 21"/>
          <p:cNvGrpSpPr>
            <a:grpSpLocks/>
          </p:cNvGrpSpPr>
          <p:nvPr/>
        </p:nvGrpSpPr>
        <p:grpSpPr bwMode="auto">
          <a:xfrm>
            <a:off x="1896433" y="1828801"/>
            <a:ext cx="1674813" cy="1674812"/>
            <a:chOff x="3198341" y="1836093"/>
            <a:chExt cx="1674421" cy="1674421"/>
          </a:xfrm>
        </p:grpSpPr>
        <p:sp>
          <p:nvSpPr>
            <p:cNvPr id="42"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43"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393" name="Group 47"/>
          <p:cNvGrpSpPr>
            <a:grpSpLocks/>
          </p:cNvGrpSpPr>
          <p:nvPr/>
        </p:nvGrpSpPr>
        <p:grpSpPr bwMode="auto">
          <a:xfrm>
            <a:off x="5678752" y="1828801"/>
            <a:ext cx="1673225" cy="1674812"/>
            <a:chOff x="3198341" y="1836093"/>
            <a:chExt cx="1674421" cy="1674421"/>
          </a:xfrm>
        </p:grpSpPr>
        <p:sp>
          <p:nvSpPr>
            <p:cNvPr id="49"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50" name="直線箭頭接點 40"/>
            <p:cNvCxnSpPr/>
            <p:nvPr/>
          </p:nvCxnSpPr>
          <p:spPr>
            <a:xfrm flipV="1">
              <a:off x="4866407"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394" name="Rectangle 50"/>
              <p:cNvSpPr>
                <a:spLocks noChangeArrowheads="1"/>
              </p:cNvSpPr>
              <p:nvPr/>
            </p:nvSpPr>
            <p:spPr bwMode="auto">
              <a:xfrm>
                <a:off x="5418402" y="954398"/>
                <a:ext cx="258275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Southern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&lt;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16394" name="Rectangle 50"/>
              <p:cNvSpPr>
                <a:spLocks noRot="1" noChangeAspect="1" noMove="1" noResize="1" noEditPoints="1" noAdjustHandles="1" noChangeArrowheads="1" noChangeShapeType="1" noTextEdit="1"/>
              </p:cNvSpPr>
              <p:nvPr/>
            </p:nvSpPr>
            <p:spPr bwMode="auto">
              <a:xfrm>
                <a:off x="5418402" y="954398"/>
                <a:ext cx="2582758" cy="646331"/>
              </a:xfrm>
              <a:prstGeom prst="rect">
                <a:avLst/>
              </a:prstGeom>
              <a:blipFill rotWithShape="0">
                <a:blip r:embed="rId5"/>
                <a:stretch>
                  <a:fillRect l="-2123" t="-5660" r="-141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95" name="TextBox 27"/>
          <p:cNvSpPr txBox="1">
            <a:spLocks noChangeArrowheads="1"/>
          </p:cNvSpPr>
          <p:nvPr/>
        </p:nvSpPr>
        <p:spPr bwMode="auto">
          <a:xfrm>
            <a:off x="1998033" y="3532188"/>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16396" name="TextBox 54"/>
          <p:cNvSpPr txBox="1">
            <a:spLocks noChangeArrowheads="1"/>
          </p:cNvSpPr>
          <p:nvPr/>
        </p:nvSpPr>
        <p:spPr bwMode="auto">
          <a:xfrm>
            <a:off x="5780352" y="5867401"/>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16397" name="TextBox 55"/>
          <p:cNvSpPr txBox="1">
            <a:spLocks noChangeArrowheads="1"/>
          </p:cNvSpPr>
          <p:nvPr/>
        </p:nvSpPr>
        <p:spPr bwMode="auto">
          <a:xfrm>
            <a:off x="5686690" y="3482976"/>
            <a:ext cx="1697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sp>
        <p:nvSpPr>
          <p:cNvPr id="16398" name="TextBox 56"/>
          <p:cNvSpPr txBox="1">
            <a:spLocks noChangeArrowheads="1"/>
          </p:cNvSpPr>
          <p:nvPr/>
        </p:nvSpPr>
        <p:spPr bwMode="auto">
          <a:xfrm>
            <a:off x="1869446" y="5837238"/>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grpSp>
        <p:nvGrpSpPr>
          <p:cNvPr id="16399" name="Group 63"/>
          <p:cNvGrpSpPr>
            <a:grpSpLocks/>
          </p:cNvGrpSpPr>
          <p:nvPr/>
        </p:nvGrpSpPr>
        <p:grpSpPr bwMode="auto">
          <a:xfrm>
            <a:off x="2998229" y="1855317"/>
            <a:ext cx="594773" cy="811173"/>
            <a:chOff x="4410581" y="1904669"/>
            <a:chExt cx="594360" cy="811310"/>
          </a:xfrm>
        </p:grpSpPr>
        <p:cxnSp>
          <p:nvCxnSpPr>
            <p:cNvPr id="16415"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6416"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4" name="TextBox 3"/>
              <p:cNvSpPr txBox="1"/>
              <p:nvPr/>
            </p:nvSpPr>
            <p:spPr>
              <a:xfrm>
                <a:off x="3229744" y="171305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3229744" y="1713056"/>
                <a:ext cx="39786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716918" y="235494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716918" y="2354940"/>
                <a:ext cx="397866" cy="369332"/>
              </a:xfrm>
              <a:prstGeom prst="rect">
                <a:avLst/>
              </a:prstGeom>
              <a:blipFill rotWithShape="0">
                <a:blip r:embed="rId7"/>
                <a:stretch>
                  <a:fillRect/>
                </a:stretch>
              </a:blipFill>
            </p:spPr>
            <p:txBody>
              <a:bodyPr/>
              <a:lstStyle/>
              <a:p>
                <a:r>
                  <a:rPr lang="en-US">
                    <a:noFill/>
                  </a:rPr>
                  <a:t> </a:t>
                </a:r>
              </a:p>
            </p:txBody>
          </p:sp>
        </mc:Fallback>
      </mc:AlternateContent>
      <p:sp>
        <p:nvSpPr>
          <p:cNvPr id="5" name="Triangle 4"/>
          <p:cNvSpPr/>
          <p:nvPr/>
        </p:nvSpPr>
        <p:spPr bwMode="auto">
          <a:xfrm>
            <a:off x="1784103" y="4929067"/>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5" name="Triangle 54"/>
          <p:cNvSpPr/>
          <p:nvPr/>
        </p:nvSpPr>
        <p:spPr bwMode="auto">
          <a:xfrm>
            <a:off x="5578678" y="4854499"/>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8" name="Triangle 57"/>
          <p:cNvSpPr/>
          <p:nvPr/>
        </p:nvSpPr>
        <p:spPr bwMode="auto">
          <a:xfrm rot="10800000">
            <a:off x="5541926" y="2570860"/>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59" name="Triangle 58"/>
          <p:cNvSpPr/>
          <p:nvPr/>
        </p:nvSpPr>
        <p:spPr bwMode="auto">
          <a:xfrm rot="10800000">
            <a:off x="1771366" y="2557103"/>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60" name="Group 63"/>
          <p:cNvGrpSpPr>
            <a:grpSpLocks/>
          </p:cNvGrpSpPr>
          <p:nvPr/>
        </p:nvGrpSpPr>
        <p:grpSpPr bwMode="auto">
          <a:xfrm>
            <a:off x="6757204" y="1863854"/>
            <a:ext cx="594773" cy="811173"/>
            <a:chOff x="4410581" y="1904669"/>
            <a:chExt cx="594360" cy="811310"/>
          </a:xfrm>
        </p:grpSpPr>
        <p:cxnSp>
          <p:nvCxnSpPr>
            <p:cNvPr id="6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6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64" name="TextBox 63"/>
              <p:cNvSpPr txBox="1"/>
              <p:nvPr/>
            </p:nvSpPr>
            <p:spPr>
              <a:xfrm>
                <a:off x="6988719" y="1721593"/>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64" name="TextBox 63"/>
              <p:cNvSpPr txBox="1">
                <a:spLocks noRot="1" noChangeAspect="1" noMove="1" noResize="1" noEditPoints="1" noAdjustHandles="1" noChangeArrowheads="1" noChangeShapeType="1" noTextEdit="1"/>
              </p:cNvSpPr>
              <p:nvPr/>
            </p:nvSpPr>
            <p:spPr>
              <a:xfrm>
                <a:off x="6988719" y="1721593"/>
                <a:ext cx="39786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75893" y="2363477"/>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475893" y="2363477"/>
                <a:ext cx="397866" cy="369332"/>
              </a:xfrm>
              <a:prstGeom prst="rect">
                <a:avLst/>
              </a:prstGeom>
              <a:blipFill rotWithShape="0">
                <a:blip r:embed="rId9"/>
                <a:stretch>
                  <a:fillRect/>
                </a:stretch>
              </a:blipFill>
            </p:spPr>
            <p:txBody>
              <a:bodyPr/>
              <a:lstStyle/>
              <a:p>
                <a:r>
                  <a:rPr lang="en-US">
                    <a:noFill/>
                  </a:rPr>
                  <a:t> </a:t>
                </a:r>
              </a:p>
            </p:txBody>
          </p:sp>
        </mc:Fallback>
      </mc:AlternateContent>
      <p:grpSp>
        <p:nvGrpSpPr>
          <p:cNvPr id="66" name="Group 63"/>
          <p:cNvGrpSpPr>
            <a:grpSpLocks/>
          </p:cNvGrpSpPr>
          <p:nvPr/>
        </p:nvGrpSpPr>
        <p:grpSpPr bwMode="auto">
          <a:xfrm flipH="1" flipV="1">
            <a:off x="3567236" y="5104586"/>
            <a:ext cx="527854" cy="772522"/>
            <a:chOff x="4410581" y="1904669"/>
            <a:chExt cx="594360" cy="811310"/>
          </a:xfrm>
        </p:grpSpPr>
        <p:cxnSp>
          <p:nvCxnSpPr>
            <p:cNvPr id="67"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68"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69" name="TextBox 68"/>
              <p:cNvSpPr txBox="1"/>
              <p:nvPr/>
            </p:nvSpPr>
            <p:spPr>
              <a:xfrm>
                <a:off x="3555669" y="571158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3555669" y="5711584"/>
                <a:ext cx="39786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950658" y="502103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3950658" y="5021030"/>
                <a:ext cx="397866" cy="369332"/>
              </a:xfrm>
              <a:prstGeom prst="rect">
                <a:avLst/>
              </a:prstGeom>
              <a:blipFill rotWithShape="0">
                <a:blip r:embed="rId10"/>
                <a:stretch>
                  <a:fillRect/>
                </a:stretch>
              </a:blipFill>
            </p:spPr>
            <p:txBody>
              <a:bodyPr/>
              <a:lstStyle/>
              <a:p>
                <a:r>
                  <a:rPr lang="en-US">
                    <a:noFill/>
                  </a:rPr>
                  <a:t> </a:t>
                </a:r>
              </a:p>
            </p:txBody>
          </p:sp>
        </mc:Fallback>
      </mc:AlternateContent>
      <p:grpSp>
        <p:nvGrpSpPr>
          <p:cNvPr id="71" name="Group 63"/>
          <p:cNvGrpSpPr>
            <a:grpSpLocks/>
          </p:cNvGrpSpPr>
          <p:nvPr/>
        </p:nvGrpSpPr>
        <p:grpSpPr bwMode="auto">
          <a:xfrm flipH="1" flipV="1">
            <a:off x="7365372" y="5020593"/>
            <a:ext cx="527854" cy="772522"/>
            <a:chOff x="4410581" y="1904669"/>
            <a:chExt cx="594360" cy="811310"/>
          </a:xfrm>
        </p:grpSpPr>
        <p:cxnSp>
          <p:nvCxnSpPr>
            <p:cNvPr id="7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7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75" name="TextBox 74"/>
              <p:cNvSpPr txBox="1"/>
              <p:nvPr/>
            </p:nvSpPr>
            <p:spPr>
              <a:xfrm>
                <a:off x="7353805" y="5627591"/>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7353805" y="5627591"/>
                <a:ext cx="39786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7748794" y="4937037"/>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7748794" y="4937037"/>
                <a:ext cx="39786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634225" y="44381"/>
                <a:ext cx="2935162" cy="78669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53" name="Rectangle 52"/>
              <p:cNvSpPr>
                <a:spLocks noRot="1" noChangeAspect="1" noMove="1" noResize="1" noEditPoints="1" noAdjustHandles="1" noChangeArrowheads="1" noChangeShapeType="1" noTextEdit="1"/>
              </p:cNvSpPr>
              <p:nvPr/>
            </p:nvSpPr>
            <p:spPr>
              <a:xfrm>
                <a:off x="6634225" y="44381"/>
                <a:ext cx="2935162" cy="786690"/>
              </a:xfrm>
              <a:prstGeom prst="rect">
                <a:avLst/>
              </a:prstGeom>
              <a:blipFill rotWithShape="0">
                <a:blip r:embed="rId11"/>
                <a:stretch>
                  <a:fillRect/>
                </a:stretch>
              </a:blipFill>
            </p:spPr>
            <p:txBody>
              <a:bodyPr/>
              <a:lstStyle/>
              <a:p>
                <a:r>
                  <a:rPr lang="en-US">
                    <a:noFill/>
                  </a:rPr>
                  <a:t> </a:t>
                </a:r>
              </a:p>
            </p:txBody>
          </p:sp>
        </mc:Fallback>
      </mc:AlternateContent>
      <p:cxnSp>
        <p:nvCxnSpPr>
          <p:cNvPr id="3" name="Straight Connector 2"/>
          <p:cNvCxnSpPr/>
          <p:nvPr/>
        </p:nvCxnSpPr>
        <p:spPr bwMode="auto">
          <a:xfrm>
            <a:off x="8749357" y="111125"/>
            <a:ext cx="576064" cy="720567"/>
          </a:xfrm>
          <a:prstGeom prst="line">
            <a:avLst/>
          </a:prstGeom>
          <a:solidFill>
            <a:schemeClr val="accent1"/>
          </a:solidFill>
          <a:ln w="38100" cap="flat" cmpd="sng" algn="ctr">
            <a:solidFill>
              <a:srgbClr val="FF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 name="TextBox 6"/>
              <p:cNvSpPr txBox="1"/>
              <p:nvPr/>
            </p:nvSpPr>
            <p:spPr>
              <a:xfrm>
                <a:off x="396429" y="2696094"/>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&gt;</m:t>
                      </m:r>
                      <m:r>
                        <a:rPr lang="en-US" altLang="zh-CN" b="1" i="1" smtClean="0">
                          <a:latin typeface="Cambria Math" charset="0"/>
                        </a:rPr>
                        <m:t>𝟎</m:t>
                      </m:r>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6429" y="2696094"/>
                <a:ext cx="663643" cy="276999"/>
              </a:xfrm>
              <a:prstGeom prst="rect">
                <a:avLst/>
              </a:prstGeom>
              <a:blipFill rotWithShape="0">
                <a:blip r:embed="rId12"/>
                <a:stretch>
                  <a:fillRect l="-6422" r="-8257"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3434" y="4903711"/>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&lt;</m:t>
                      </m:r>
                      <m:r>
                        <a:rPr lang="en-US" altLang="zh-CN" b="1" i="1" smtClean="0">
                          <a:latin typeface="Cambria Math" charset="0"/>
                        </a:rPr>
                        <m:t>𝟎</m:t>
                      </m:r>
                    </m:oMath>
                  </m:oMathPara>
                </a14:m>
                <a:endParaRPr lang="en-US" b="1" dirty="0"/>
              </a:p>
            </p:txBody>
          </p:sp>
        </mc:Choice>
        <mc:Fallback xmlns="">
          <p:sp>
            <p:nvSpPr>
              <p:cNvPr id="61" name="TextBox 60"/>
              <p:cNvSpPr txBox="1">
                <a:spLocks noRot="1" noChangeAspect="1" noMove="1" noResize="1" noEditPoints="1" noAdjustHandles="1" noChangeArrowheads="1" noChangeShapeType="1" noTextEdit="1"/>
              </p:cNvSpPr>
              <p:nvPr/>
            </p:nvSpPr>
            <p:spPr>
              <a:xfrm>
                <a:off x="403434" y="4903711"/>
                <a:ext cx="663643" cy="276999"/>
              </a:xfrm>
              <a:prstGeom prst="rect">
                <a:avLst/>
              </a:prstGeom>
              <a:blipFill rotWithShape="0">
                <a:blip r:embed="rId13"/>
                <a:stretch>
                  <a:fillRect l="-6422" r="-8257" b="-8696"/>
                </a:stretch>
              </a:blipFill>
            </p:spPr>
            <p:txBody>
              <a:bodyPr/>
              <a:lstStyle/>
              <a:p>
                <a:r>
                  <a:rPr lang="en-US">
                    <a:noFill/>
                  </a:rPr>
                  <a:t> </a:t>
                </a:r>
              </a:p>
            </p:txBody>
          </p:sp>
        </mc:Fallback>
      </mc:AlternateContent>
      <p:grpSp>
        <p:nvGrpSpPr>
          <p:cNvPr id="9" name="Group 8"/>
          <p:cNvGrpSpPr/>
          <p:nvPr/>
        </p:nvGrpSpPr>
        <p:grpSpPr>
          <a:xfrm>
            <a:off x="3564715" y="2269440"/>
            <a:ext cx="851515" cy="307777"/>
            <a:chOff x="3564715" y="2269440"/>
            <a:chExt cx="851515" cy="307777"/>
          </a:xfrm>
        </p:grpSpPr>
        <p:cxnSp>
          <p:nvCxnSpPr>
            <p:cNvPr id="77" name="Straight Arrow Connector 76"/>
            <p:cNvCxnSpPr/>
            <p:nvPr/>
          </p:nvCxnSpPr>
          <p:spPr bwMode="auto">
            <a:xfrm flipV="1">
              <a:off x="3599352" y="2563228"/>
              <a:ext cx="796832" cy="680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15" name="TextBox 14"/>
            <p:cNvSpPr txBox="1"/>
            <p:nvPr/>
          </p:nvSpPr>
          <p:spPr>
            <a:xfrm>
              <a:off x="3564715" y="2269440"/>
              <a:ext cx="851515" cy="307777"/>
            </a:xfrm>
            <a:prstGeom prst="rect">
              <a:avLst/>
            </a:prstGeom>
            <a:noFill/>
          </p:spPr>
          <p:txBody>
            <a:bodyPr wrap="none" rtlCol="0">
              <a:spAutoFit/>
            </a:bodyPr>
            <a:lstStyle/>
            <a:p>
              <a:r>
                <a:rPr lang="en-US" sz="1400" b="1" dirty="0">
                  <a:solidFill>
                    <a:srgbClr val="FF9933"/>
                  </a:solidFill>
                </a:rPr>
                <a:t>Coriolis</a:t>
              </a:r>
            </a:p>
          </p:txBody>
        </p:sp>
      </p:grpSp>
      <p:grpSp>
        <p:nvGrpSpPr>
          <p:cNvPr id="8" name="Group 7"/>
          <p:cNvGrpSpPr/>
          <p:nvPr/>
        </p:nvGrpSpPr>
        <p:grpSpPr>
          <a:xfrm>
            <a:off x="3518515" y="2724272"/>
            <a:ext cx="1128835" cy="322659"/>
            <a:chOff x="3518515" y="2724272"/>
            <a:chExt cx="1128835" cy="322659"/>
          </a:xfrm>
        </p:grpSpPr>
        <p:cxnSp>
          <p:nvCxnSpPr>
            <p:cNvPr id="10" name="Straight Arrow Connector 9"/>
            <p:cNvCxnSpPr/>
            <p:nvPr/>
          </p:nvCxnSpPr>
          <p:spPr bwMode="auto">
            <a:xfrm flipV="1">
              <a:off x="3593002" y="2724272"/>
              <a:ext cx="798729" cy="9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sp>
          <p:nvSpPr>
            <p:cNvPr id="78" name="TextBox 77"/>
            <p:cNvSpPr txBox="1"/>
            <p:nvPr/>
          </p:nvSpPr>
          <p:spPr>
            <a:xfrm>
              <a:off x="3518515" y="2739154"/>
              <a:ext cx="1128835" cy="307777"/>
            </a:xfrm>
            <a:prstGeom prst="rect">
              <a:avLst/>
            </a:prstGeom>
            <a:noFill/>
          </p:spPr>
          <p:txBody>
            <a:bodyPr wrap="none" rtlCol="0">
              <a:spAutoFit/>
            </a:bodyPr>
            <a:lstStyle/>
            <a:p>
              <a:r>
                <a:rPr lang="en-US" sz="1400" b="1" dirty="0">
                  <a:solidFill>
                    <a:srgbClr val="FF0000"/>
                  </a:solidFill>
                </a:rPr>
                <a:t>Centrifugal</a:t>
              </a:r>
            </a:p>
          </p:txBody>
        </p:sp>
      </p:grpSp>
      <p:grpSp>
        <p:nvGrpSpPr>
          <p:cNvPr id="6" name="Group 5"/>
          <p:cNvGrpSpPr/>
          <p:nvPr/>
        </p:nvGrpSpPr>
        <p:grpSpPr>
          <a:xfrm>
            <a:off x="6535208" y="2700198"/>
            <a:ext cx="856320" cy="356892"/>
            <a:chOff x="6535208" y="2700198"/>
            <a:chExt cx="856320" cy="356892"/>
          </a:xfrm>
        </p:grpSpPr>
        <p:cxnSp>
          <p:nvCxnSpPr>
            <p:cNvPr id="80" name="Straight Arrow Connector 79"/>
            <p:cNvCxnSpPr/>
            <p:nvPr/>
          </p:nvCxnSpPr>
          <p:spPr bwMode="auto">
            <a:xfrm flipH="1" flipV="1">
              <a:off x="6535208" y="2700198"/>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81" name="TextBox 80"/>
            <p:cNvSpPr txBox="1"/>
            <p:nvPr/>
          </p:nvSpPr>
          <p:spPr>
            <a:xfrm>
              <a:off x="6540013" y="2749313"/>
              <a:ext cx="851515" cy="307777"/>
            </a:xfrm>
            <a:prstGeom prst="rect">
              <a:avLst/>
            </a:prstGeom>
            <a:noFill/>
          </p:spPr>
          <p:txBody>
            <a:bodyPr wrap="none" rtlCol="0">
              <a:spAutoFit/>
            </a:bodyPr>
            <a:lstStyle/>
            <a:p>
              <a:r>
                <a:rPr lang="en-US" sz="1400" b="1">
                  <a:solidFill>
                    <a:srgbClr val="FF9933"/>
                  </a:solidFill>
                </a:rPr>
                <a:t>Coriolis</a:t>
              </a:r>
            </a:p>
          </p:txBody>
        </p:sp>
      </p:grpSp>
      <p:grpSp>
        <p:nvGrpSpPr>
          <p:cNvPr id="2" name="Group 1"/>
          <p:cNvGrpSpPr/>
          <p:nvPr/>
        </p:nvGrpSpPr>
        <p:grpSpPr>
          <a:xfrm>
            <a:off x="7365134" y="2697779"/>
            <a:ext cx="1133242" cy="362494"/>
            <a:chOff x="7365134" y="2697779"/>
            <a:chExt cx="1133242" cy="362494"/>
          </a:xfrm>
        </p:grpSpPr>
        <p:cxnSp>
          <p:nvCxnSpPr>
            <p:cNvPr id="79" name="Straight Arrow Connector 78"/>
            <p:cNvCxnSpPr/>
            <p:nvPr/>
          </p:nvCxnSpPr>
          <p:spPr bwMode="auto">
            <a:xfrm flipV="1">
              <a:off x="7365134" y="2697779"/>
              <a:ext cx="798729" cy="9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sp>
          <p:nvSpPr>
            <p:cNvPr id="82" name="TextBox 81"/>
            <p:cNvSpPr txBox="1"/>
            <p:nvPr/>
          </p:nvSpPr>
          <p:spPr>
            <a:xfrm>
              <a:off x="7369541" y="2752496"/>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grpSp>
      <p:grpSp>
        <p:nvGrpSpPr>
          <p:cNvPr id="14" name="Group 13"/>
          <p:cNvGrpSpPr/>
          <p:nvPr/>
        </p:nvGrpSpPr>
        <p:grpSpPr>
          <a:xfrm>
            <a:off x="7281529" y="4597996"/>
            <a:ext cx="885423" cy="331071"/>
            <a:chOff x="7281529" y="4597996"/>
            <a:chExt cx="885423" cy="331071"/>
          </a:xfrm>
        </p:grpSpPr>
        <p:cxnSp>
          <p:nvCxnSpPr>
            <p:cNvPr id="84" name="Straight Arrow Connector 83"/>
            <p:cNvCxnSpPr/>
            <p:nvPr/>
          </p:nvCxnSpPr>
          <p:spPr bwMode="auto">
            <a:xfrm flipV="1">
              <a:off x="7370120" y="4922262"/>
              <a:ext cx="796832" cy="680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85" name="TextBox 84"/>
            <p:cNvSpPr txBox="1"/>
            <p:nvPr/>
          </p:nvSpPr>
          <p:spPr>
            <a:xfrm>
              <a:off x="7281529" y="4597996"/>
              <a:ext cx="851515" cy="307777"/>
            </a:xfrm>
            <a:prstGeom prst="rect">
              <a:avLst/>
            </a:prstGeom>
            <a:noFill/>
          </p:spPr>
          <p:txBody>
            <a:bodyPr wrap="none" rtlCol="0">
              <a:spAutoFit/>
            </a:bodyPr>
            <a:lstStyle/>
            <a:p>
              <a:r>
                <a:rPr lang="en-US" sz="1400" b="1" dirty="0">
                  <a:solidFill>
                    <a:srgbClr val="FF9933"/>
                  </a:solidFill>
                </a:rPr>
                <a:t>Coriolis</a:t>
              </a:r>
            </a:p>
          </p:txBody>
        </p:sp>
      </p:grpSp>
      <p:grpSp>
        <p:nvGrpSpPr>
          <p:cNvPr id="13" name="Group 12"/>
          <p:cNvGrpSpPr/>
          <p:nvPr/>
        </p:nvGrpSpPr>
        <p:grpSpPr>
          <a:xfrm>
            <a:off x="7328808" y="5073155"/>
            <a:ext cx="1128835" cy="322659"/>
            <a:chOff x="7328808" y="5073155"/>
            <a:chExt cx="1128835" cy="322659"/>
          </a:xfrm>
        </p:grpSpPr>
        <p:cxnSp>
          <p:nvCxnSpPr>
            <p:cNvPr id="83" name="Straight Arrow Connector 82"/>
            <p:cNvCxnSpPr/>
            <p:nvPr/>
          </p:nvCxnSpPr>
          <p:spPr bwMode="auto">
            <a:xfrm flipV="1">
              <a:off x="7403295" y="5073155"/>
              <a:ext cx="798729" cy="9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sp>
          <p:nvSpPr>
            <p:cNvPr id="86" name="TextBox 85"/>
            <p:cNvSpPr txBox="1"/>
            <p:nvPr/>
          </p:nvSpPr>
          <p:spPr>
            <a:xfrm>
              <a:off x="7328808" y="5088037"/>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grpSp>
      <p:grpSp>
        <p:nvGrpSpPr>
          <p:cNvPr id="12" name="Group 11"/>
          <p:cNvGrpSpPr/>
          <p:nvPr/>
        </p:nvGrpSpPr>
        <p:grpSpPr>
          <a:xfrm>
            <a:off x="2691706" y="4989311"/>
            <a:ext cx="856320" cy="356892"/>
            <a:chOff x="2691706" y="4989311"/>
            <a:chExt cx="856320" cy="356892"/>
          </a:xfrm>
        </p:grpSpPr>
        <p:cxnSp>
          <p:nvCxnSpPr>
            <p:cNvPr id="88" name="Straight Arrow Connector 87"/>
            <p:cNvCxnSpPr/>
            <p:nvPr/>
          </p:nvCxnSpPr>
          <p:spPr bwMode="auto">
            <a:xfrm flipH="1" flipV="1">
              <a:off x="2691706" y="4989311"/>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89" name="TextBox 88"/>
            <p:cNvSpPr txBox="1"/>
            <p:nvPr/>
          </p:nvSpPr>
          <p:spPr>
            <a:xfrm>
              <a:off x="2696511" y="5038426"/>
              <a:ext cx="851515" cy="307777"/>
            </a:xfrm>
            <a:prstGeom prst="rect">
              <a:avLst/>
            </a:prstGeom>
            <a:noFill/>
          </p:spPr>
          <p:txBody>
            <a:bodyPr wrap="none" rtlCol="0">
              <a:spAutoFit/>
            </a:bodyPr>
            <a:lstStyle/>
            <a:p>
              <a:r>
                <a:rPr lang="en-US" sz="1400" b="1">
                  <a:solidFill>
                    <a:srgbClr val="FF9933"/>
                  </a:solidFill>
                </a:rPr>
                <a:t>Coriolis</a:t>
              </a:r>
            </a:p>
          </p:txBody>
        </p:sp>
      </p:grpSp>
      <p:grpSp>
        <p:nvGrpSpPr>
          <p:cNvPr id="11" name="Group 10"/>
          <p:cNvGrpSpPr/>
          <p:nvPr/>
        </p:nvGrpSpPr>
        <p:grpSpPr>
          <a:xfrm>
            <a:off x="3521632" y="4986892"/>
            <a:ext cx="1133242" cy="362494"/>
            <a:chOff x="3521632" y="4986892"/>
            <a:chExt cx="1133242" cy="362494"/>
          </a:xfrm>
        </p:grpSpPr>
        <p:cxnSp>
          <p:nvCxnSpPr>
            <p:cNvPr id="87" name="Straight Arrow Connector 86"/>
            <p:cNvCxnSpPr/>
            <p:nvPr/>
          </p:nvCxnSpPr>
          <p:spPr bwMode="auto">
            <a:xfrm flipV="1">
              <a:off x="3521632" y="4986892"/>
              <a:ext cx="798729" cy="9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sp>
          <p:nvSpPr>
            <p:cNvPr id="90" name="TextBox 89"/>
            <p:cNvSpPr txBox="1"/>
            <p:nvPr/>
          </p:nvSpPr>
          <p:spPr>
            <a:xfrm>
              <a:off x="3526039" y="5041609"/>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grpSp>
      <p:sp>
        <p:nvSpPr>
          <p:cNvPr id="91" name="矩形 1"/>
          <p:cNvSpPr>
            <a:spLocks noChangeArrowheads="1"/>
          </p:cNvSpPr>
          <p:nvPr/>
        </p:nvSpPr>
        <p:spPr bwMode="auto">
          <a:xfrm>
            <a:off x="3112447" y="3473988"/>
            <a:ext cx="3099855" cy="830997"/>
          </a:xfrm>
          <a:prstGeom prst="rect">
            <a:avLst/>
          </a:prstGeom>
          <a:solidFill>
            <a:schemeClr val="accent5">
              <a:lumMod val="60000"/>
              <a:lumOff val="40000"/>
            </a:schemeClr>
          </a:solidFill>
          <a:ln>
            <a:noFill/>
          </a:ln>
        </p:spPr>
        <p:txBody>
          <a:bodyPr wrap="squar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en-US" altLang="zh-CN" sz="2400" b="1" dirty="0">
                <a:solidFill>
                  <a:srgbClr val="0000CC"/>
                </a:solidFill>
                <a:latin typeface="+mn-lt"/>
              </a:rPr>
              <a:t>Inertial</a:t>
            </a:r>
            <a:r>
              <a:rPr lang="zh-CN" altLang="en-US" sz="2400" b="1" dirty="0">
                <a:solidFill>
                  <a:srgbClr val="0000CC"/>
                </a:solidFill>
                <a:latin typeface="+mn-lt"/>
              </a:rPr>
              <a:t> </a:t>
            </a:r>
            <a:r>
              <a:rPr lang="en-US" altLang="zh-CN" sz="2400" b="1" dirty="0">
                <a:solidFill>
                  <a:srgbClr val="0000CC"/>
                </a:solidFill>
                <a:latin typeface="+mn-lt"/>
              </a:rPr>
              <a:t>flow can be only anti-cyclonic</a:t>
            </a:r>
          </a:p>
        </p:txBody>
      </p:sp>
      <p:sp>
        <p:nvSpPr>
          <p:cNvPr id="92" name="Rectangle 4"/>
          <p:cNvSpPr>
            <a:spLocks noChangeArrowheads="1"/>
          </p:cNvSpPr>
          <p:nvPr/>
        </p:nvSpPr>
        <p:spPr bwMode="auto">
          <a:xfrm>
            <a:off x="-78426" y="2982146"/>
            <a:ext cx="1991709"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Counterclockwise</a:t>
            </a:r>
            <a:endParaRPr lang="en-US" altLang="x-none" dirty="0"/>
          </a:p>
        </p:txBody>
      </p:sp>
      <p:sp>
        <p:nvSpPr>
          <p:cNvPr id="93" name="Rectangle 4"/>
          <p:cNvSpPr>
            <a:spLocks noChangeArrowheads="1"/>
          </p:cNvSpPr>
          <p:nvPr/>
        </p:nvSpPr>
        <p:spPr bwMode="auto">
          <a:xfrm>
            <a:off x="161082" y="5192314"/>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Clockwise</a:t>
            </a:r>
            <a:endParaRPr lang="en-US" altLang="x-none" dirty="0"/>
          </a:p>
        </p:txBody>
      </p:sp>
      <p:sp>
        <p:nvSpPr>
          <p:cNvPr id="20" name="TextBox 19"/>
          <p:cNvSpPr txBox="1"/>
          <p:nvPr/>
        </p:nvSpPr>
        <p:spPr>
          <a:xfrm>
            <a:off x="3024200" y="1854823"/>
            <a:ext cx="1040670" cy="1631216"/>
          </a:xfrm>
          <a:prstGeom prst="rect">
            <a:avLst/>
          </a:prstGeom>
          <a:noFill/>
        </p:spPr>
        <p:txBody>
          <a:bodyPr wrap="none" rtlCol="0">
            <a:spAutoFit/>
          </a:bodyPr>
          <a:lstStyle/>
          <a:p>
            <a:r>
              <a:rPr lang="en-US" sz="10000" dirty="0"/>
              <a:t>X</a:t>
            </a:r>
          </a:p>
        </p:txBody>
      </p:sp>
      <p:sp>
        <p:nvSpPr>
          <p:cNvPr id="94" name="TextBox 93"/>
          <p:cNvSpPr txBox="1"/>
          <p:nvPr/>
        </p:nvSpPr>
        <p:spPr>
          <a:xfrm>
            <a:off x="6756523" y="4200099"/>
            <a:ext cx="1040670" cy="1631216"/>
          </a:xfrm>
          <a:prstGeom prst="rect">
            <a:avLst/>
          </a:prstGeom>
          <a:noFill/>
        </p:spPr>
        <p:txBody>
          <a:bodyPr wrap="none" rtlCol="0">
            <a:spAutoFit/>
          </a:bodyPr>
          <a:lstStyle/>
          <a:p>
            <a:r>
              <a:rPr lang="en-US" sz="10000" dirty="0"/>
              <a:t>X</a:t>
            </a:r>
          </a:p>
        </p:txBody>
      </p:sp>
    </p:spTree>
    <p:custDataLst>
      <p:tags r:id="rId1"/>
    </p:custDataLst>
    <p:extLst>
      <p:ext uri="{BB962C8B-B14F-4D97-AF65-F5344CB8AC3E}">
        <p14:creationId xmlns:p14="http://schemas.microsoft.com/office/powerpoint/2010/main" val="109713185"/>
      </p:ext>
    </p:extLst>
  </p:cSld>
  <p:clrMapOvr>
    <a:masterClrMapping/>
  </p:clrMapOvr>
  <p:transition advTm="127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20" grpId="0"/>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77CF1-B777-3042-8FD3-3B9628C99846}" type="slidenum">
              <a:rPr lang="en-US" altLang="zh-CN">
                <a:latin typeface="Calibri" charset="0"/>
                <a:ea typeface="宋体" charset="-122"/>
              </a:rPr>
              <a:pPr/>
              <a:t>6</a:t>
            </a:fld>
            <a:endParaRPr lang="zh-CN" altLang="zh-CN">
              <a:latin typeface="Calibri" charset="0"/>
              <a:ea typeface="宋体" charset="-122"/>
            </a:endParaRPr>
          </a:p>
        </p:txBody>
      </p:sp>
      <p:sp>
        <p:nvSpPr>
          <p:cNvPr id="16386" name="矩形 1"/>
          <p:cNvSpPr>
            <a:spLocks noChangeArrowheads="1"/>
          </p:cNvSpPr>
          <p:nvPr/>
        </p:nvSpPr>
        <p:spPr bwMode="auto">
          <a:xfrm>
            <a:off x="460375" y="111125"/>
            <a:ext cx="3400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Cyclostrophic flow</a:t>
            </a:r>
          </a:p>
        </p:txBody>
      </p:sp>
      <mc:AlternateContent xmlns:mc="http://schemas.openxmlformats.org/markup-compatibility/2006" xmlns:a14="http://schemas.microsoft.com/office/drawing/2010/main">
        <mc:Choice Requires="a14">
          <p:sp>
            <p:nvSpPr>
              <p:cNvPr id="56" name="Rectangle 55"/>
              <p:cNvSpPr/>
              <p:nvPr/>
            </p:nvSpPr>
            <p:spPr>
              <a:xfrm>
                <a:off x="6634225" y="84341"/>
                <a:ext cx="2935162" cy="78669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56" name="Rectangle 55"/>
              <p:cNvSpPr>
                <a:spLocks noRot="1" noChangeAspect="1" noMove="1" noResize="1" noEditPoints="1" noAdjustHandles="1" noChangeArrowheads="1" noChangeShapeType="1" noTextEdit="1"/>
              </p:cNvSpPr>
              <p:nvPr/>
            </p:nvSpPr>
            <p:spPr>
              <a:xfrm>
                <a:off x="6634225" y="84341"/>
                <a:ext cx="2935162" cy="786690"/>
              </a:xfrm>
              <a:prstGeom prst="rect">
                <a:avLst/>
              </a:prstGeom>
              <a:blipFill rotWithShape="0">
                <a:blip r:embed="rId4"/>
                <a:stretch>
                  <a:fillRect/>
                </a:stretch>
              </a:blipFill>
            </p:spPr>
            <p:txBody>
              <a:bodyPr/>
              <a:lstStyle/>
              <a:p>
                <a:r>
                  <a:rPr lang="en-US">
                    <a:noFill/>
                  </a:rPr>
                  <a:t> </a:t>
                </a:r>
              </a:p>
            </p:txBody>
          </p:sp>
        </mc:Fallback>
      </mc:AlternateContent>
      <p:cxnSp>
        <p:nvCxnSpPr>
          <p:cNvPr id="57" name="Straight Connector 56"/>
          <p:cNvCxnSpPr/>
          <p:nvPr/>
        </p:nvCxnSpPr>
        <p:spPr bwMode="auto">
          <a:xfrm>
            <a:off x="7957269" y="111125"/>
            <a:ext cx="576064" cy="720567"/>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61" name="Group 20"/>
          <p:cNvGrpSpPr>
            <a:grpSpLocks/>
          </p:cNvGrpSpPr>
          <p:nvPr/>
        </p:nvGrpSpPr>
        <p:grpSpPr bwMode="auto">
          <a:xfrm>
            <a:off x="2340645" y="4212357"/>
            <a:ext cx="1674813" cy="1674812"/>
            <a:chOff x="6972826" y="1980109"/>
            <a:chExt cx="1674421" cy="1674421"/>
          </a:xfrm>
        </p:grpSpPr>
        <p:sp>
          <p:nvSpPr>
            <p:cNvPr id="72"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77"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8" name="Group 21"/>
          <p:cNvGrpSpPr>
            <a:grpSpLocks/>
          </p:cNvGrpSpPr>
          <p:nvPr/>
        </p:nvGrpSpPr>
        <p:grpSpPr bwMode="auto">
          <a:xfrm>
            <a:off x="2340645" y="1875557"/>
            <a:ext cx="1674813" cy="1674812"/>
            <a:chOff x="3198341" y="1836093"/>
            <a:chExt cx="1674421" cy="1674421"/>
          </a:xfrm>
        </p:grpSpPr>
        <p:sp>
          <p:nvSpPr>
            <p:cNvPr id="79"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80"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1" name="TextBox 27"/>
          <p:cNvSpPr txBox="1">
            <a:spLocks noChangeArrowheads="1"/>
          </p:cNvSpPr>
          <p:nvPr/>
        </p:nvSpPr>
        <p:spPr bwMode="auto">
          <a:xfrm>
            <a:off x="2442245" y="3578944"/>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82" name="TextBox 56"/>
          <p:cNvSpPr txBox="1">
            <a:spLocks noChangeArrowheads="1"/>
          </p:cNvSpPr>
          <p:nvPr/>
        </p:nvSpPr>
        <p:spPr bwMode="auto">
          <a:xfrm>
            <a:off x="2313658" y="5883994"/>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grpSp>
        <p:nvGrpSpPr>
          <p:cNvPr id="83" name="Group 63"/>
          <p:cNvGrpSpPr>
            <a:grpSpLocks/>
          </p:cNvGrpSpPr>
          <p:nvPr/>
        </p:nvGrpSpPr>
        <p:grpSpPr bwMode="auto">
          <a:xfrm>
            <a:off x="3442441" y="1902073"/>
            <a:ext cx="594773" cy="811173"/>
            <a:chOff x="4410581" y="1904669"/>
            <a:chExt cx="594360" cy="811310"/>
          </a:xfrm>
        </p:grpSpPr>
        <p:cxnSp>
          <p:nvCxnSpPr>
            <p:cNvPr id="84"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85"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86" name="TextBox 85"/>
              <p:cNvSpPr txBox="1"/>
              <p:nvPr/>
            </p:nvSpPr>
            <p:spPr>
              <a:xfrm>
                <a:off x="3673956" y="175981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3673956" y="1759812"/>
                <a:ext cx="39786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161130" y="24016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161130" y="2401696"/>
                <a:ext cx="397866" cy="369332"/>
              </a:xfrm>
              <a:prstGeom prst="rect">
                <a:avLst/>
              </a:prstGeom>
              <a:blipFill rotWithShape="0">
                <a:blip r:embed="rId6"/>
                <a:stretch>
                  <a:fillRect/>
                </a:stretch>
              </a:blipFill>
            </p:spPr>
            <p:txBody>
              <a:bodyPr/>
              <a:lstStyle/>
              <a:p>
                <a:r>
                  <a:rPr lang="en-US">
                    <a:noFill/>
                  </a:rPr>
                  <a:t> </a:t>
                </a:r>
              </a:p>
            </p:txBody>
          </p:sp>
        </mc:Fallback>
      </mc:AlternateContent>
      <p:sp>
        <p:nvSpPr>
          <p:cNvPr id="88" name="Triangle 87"/>
          <p:cNvSpPr/>
          <p:nvPr/>
        </p:nvSpPr>
        <p:spPr bwMode="auto">
          <a:xfrm>
            <a:off x="2228315" y="4975823"/>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91" name="Triangle 90"/>
          <p:cNvSpPr/>
          <p:nvPr/>
        </p:nvSpPr>
        <p:spPr bwMode="auto">
          <a:xfrm rot="10800000">
            <a:off x="2215578" y="2603859"/>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92" name="Group 63"/>
          <p:cNvGrpSpPr>
            <a:grpSpLocks/>
          </p:cNvGrpSpPr>
          <p:nvPr/>
        </p:nvGrpSpPr>
        <p:grpSpPr bwMode="auto">
          <a:xfrm flipH="1" flipV="1">
            <a:off x="4011448" y="5151342"/>
            <a:ext cx="527854" cy="772522"/>
            <a:chOff x="4410581" y="1904669"/>
            <a:chExt cx="594360" cy="811310"/>
          </a:xfrm>
        </p:grpSpPr>
        <p:cxnSp>
          <p:nvCxnSpPr>
            <p:cNvPr id="9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9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95" name="TextBox 94"/>
              <p:cNvSpPr txBox="1"/>
              <p:nvPr/>
            </p:nvSpPr>
            <p:spPr>
              <a:xfrm>
                <a:off x="3999881" y="575834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3999881" y="5758340"/>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394870" y="506778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94870" y="5067786"/>
                <a:ext cx="39786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606870" y="2705732"/>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&gt;</m:t>
                      </m:r>
                      <m:r>
                        <a:rPr lang="en-US" altLang="zh-CN" b="1" i="1" smtClean="0">
                          <a:latin typeface="Cambria Math" charset="0"/>
                        </a:rPr>
                        <m:t>𝟎</m:t>
                      </m:r>
                    </m:oMath>
                  </m:oMathPara>
                </a14:m>
                <a:endParaRPr lang="en-US" b="1" dirty="0"/>
              </a:p>
            </p:txBody>
          </p:sp>
        </mc:Choice>
        <mc:Fallback xmlns="">
          <p:sp>
            <p:nvSpPr>
              <p:cNvPr id="97" name="TextBox 96"/>
              <p:cNvSpPr txBox="1">
                <a:spLocks noRot="1" noChangeAspect="1" noMove="1" noResize="1" noEditPoints="1" noAdjustHandles="1" noChangeArrowheads="1" noChangeShapeType="1" noTextEdit="1"/>
              </p:cNvSpPr>
              <p:nvPr/>
            </p:nvSpPr>
            <p:spPr>
              <a:xfrm>
                <a:off x="606870" y="2705732"/>
                <a:ext cx="663643" cy="276999"/>
              </a:xfrm>
              <a:prstGeom prst="rect">
                <a:avLst/>
              </a:prstGeom>
              <a:blipFill rotWithShape="0">
                <a:blip r:embed="rId8"/>
                <a:stretch>
                  <a:fillRect l="-6481" r="-833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18820" y="4836324"/>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&lt;</m:t>
                      </m:r>
                      <m:r>
                        <a:rPr lang="en-US" altLang="zh-CN" b="1" i="1" smtClean="0">
                          <a:latin typeface="Cambria Math" charset="0"/>
                        </a:rPr>
                        <m:t>𝟎</m:t>
                      </m:r>
                    </m:oMath>
                  </m:oMathPara>
                </a14:m>
                <a:endParaRPr lang="en-US"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718820" y="4836324"/>
                <a:ext cx="663643" cy="276999"/>
              </a:xfrm>
              <a:prstGeom prst="rect">
                <a:avLst/>
              </a:prstGeom>
              <a:blipFill rotWithShape="0">
                <a:blip r:embed="rId9"/>
                <a:stretch>
                  <a:fillRect l="-6422" r="-7339" b="-8696"/>
                </a:stretch>
              </a:blipFill>
            </p:spPr>
            <p:txBody>
              <a:bodyPr/>
              <a:lstStyle/>
              <a:p>
                <a:r>
                  <a:rPr lang="en-US">
                    <a:noFill/>
                  </a:rPr>
                  <a:t> </a:t>
                </a:r>
              </a:p>
            </p:txBody>
          </p:sp>
        </mc:Fallback>
      </mc:AlternateContent>
      <p:cxnSp>
        <p:nvCxnSpPr>
          <p:cNvPr id="99" name="Straight Arrow Connector 98"/>
          <p:cNvCxnSpPr/>
          <p:nvPr/>
        </p:nvCxnSpPr>
        <p:spPr bwMode="auto">
          <a:xfrm>
            <a:off x="4015458" y="2779971"/>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00" name="Straight Arrow Connector 99"/>
          <p:cNvCxnSpPr/>
          <p:nvPr/>
        </p:nvCxnSpPr>
        <p:spPr bwMode="auto">
          <a:xfrm flipH="1">
            <a:off x="3413630" y="2783411"/>
            <a:ext cx="594034"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01" name="TextBox 100"/>
          <p:cNvSpPr txBox="1"/>
          <p:nvPr/>
        </p:nvSpPr>
        <p:spPr>
          <a:xfrm>
            <a:off x="3423922" y="2835122"/>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02" name="TextBox 101"/>
          <p:cNvSpPr txBox="1"/>
          <p:nvPr/>
        </p:nvSpPr>
        <p:spPr>
          <a:xfrm>
            <a:off x="3962727" y="2785910"/>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07" name="Rectangle 4"/>
          <p:cNvSpPr>
            <a:spLocks noChangeArrowheads="1"/>
          </p:cNvSpPr>
          <p:nvPr/>
        </p:nvSpPr>
        <p:spPr bwMode="auto">
          <a:xfrm>
            <a:off x="151011" y="3003349"/>
            <a:ext cx="1991709"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Counterclockwise</a:t>
            </a:r>
            <a:endParaRPr lang="en-US" altLang="x-none" dirty="0"/>
          </a:p>
        </p:txBody>
      </p:sp>
      <p:sp>
        <p:nvSpPr>
          <p:cNvPr id="108" name="Rectangle 4"/>
          <p:cNvSpPr>
            <a:spLocks noChangeArrowheads="1"/>
          </p:cNvSpPr>
          <p:nvPr/>
        </p:nvSpPr>
        <p:spPr bwMode="auto">
          <a:xfrm>
            <a:off x="476468" y="5124927"/>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Clockwise</a:t>
            </a:r>
            <a:endParaRPr lang="en-US" altLang="x-none" dirty="0"/>
          </a:p>
        </p:txBody>
      </p:sp>
      <p:sp>
        <p:nvSpPr>
          <p:cNvPr id="9" name="TextBox 8"/>
          <p:cNvSpPr txBox="1"/>
          <p:nvPr/>
        </p:nvSpPr>
        <p:spPr>
          <a:xfrm>
            <a:off x="2950779" y="2389797"/>
            <a:ext cx="466794" cy="646331"/>
          </a:xfrm>
          <a:prstGeom prst="rect">
            <a:avLst/>
          </a:prstGeom>
          <a:noFill/>
        </p:spPr>
        <p:txBody>
          <a:bodyPr wrap="none" rtlCol="0">
            <a:spAutoFit/>
          </a:bodyPr>
          <a:lstStyle/>
          <a:p>
            <a:r>
              <a:rPr lang="en-US" sz="3600" b="1" dirty="0">
                <a:solidFill>
                  <a:srgbClr val="FF0000"/>
                </a:solidFill>
              </a:rPr>
              <a:t>L</a:t>
            </a:r>
          </a:p>
        </p:txBody>
      </p:sp>
      <p:sp>
        <p:nvSpPr>
          <p:cNvPr id="109" name="TextBox 108"/>
          <p:cNvSpPr txBox="1"/>
          <p:nvPr/>
        </p:nvSpPr>
        <p:spPr>
          <a:xfrm>
            <a:off x="2972774" y="4698964"/>
            <a:ext cx="466794" cy="646331"/>
          </a:xfrm>
          <a:prstGeom prst="rect">
            <a:avLst/>
          </a:prstGeom>
          <a:noFill/>
        </p:spPr>
        <p:txBody>
          <a:bodyPr wrap="none" rtlCol="0">
            <a:spAutoFit/>
          </a:bodyPr>
          <a:lstStyle/>
          <a:p>
            <a:r>
              <a:rPr lang="en-US" sz="3600" b="1" dirty="0">
                <a:solidFill>
                  <a:srgbClr val="FF0000"/>
                </a:solidFill>
              </a:rPr>
              <a:t>L</a:t>
            </a:r>
          </a:p>
        </p:txBody>
      </p:sp>
      <p:cxnSp>
        <p:nvCxnSpPr>
          <p:cNvPr id="112" name="Straight Arrow Connector 111"/>
          <p:cNvCxnSpPr/>
          <p:nvPr/>
        </p:nvCxnSpPr>
        <p:spPr bwMode="auto">
          <a:xfrm>
            <a:off x="4015458" y="5180543"/>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13" name="Straight Arrow Connector 112"/>
          <p:cNvCxnSpPr/>
          <p:nvPr/>
        </p:nvCxnSpPr>
        <p:spPr bwMode="auto">
          <a:xfrm flipH="1">
            <a:off x="3383245" y="5185896"/>
            <a:ext cx="594034"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14" name="TextBox 113"/>
          <p:cNvSpPr txBox="1"/>
          <p:nvPr/>
        </p:nvSpPr>
        <p:spPr>
          <a:xfrm>
            <a:off x="3423922" y="5235694"/>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15" name="TextBox 114"/>
          <p:cNvSpPr txBox="1"/>
          <p:nvPr/>
        </p:nvSpPr>
        <p:spPr>
          <a:xfrm>
            <a:off x="3962727" y="5186482"/>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grpSp>
        <p:nvGrpSpPr>
          <p:cNvPr id="116" name="Group 20"/>
          <p:cNvGrpSpPr>
            <a:grpSpLocks/>
          </p:cNvGrpSpPr>
          <p:nvPr/>
        </p:nvGrpSpPr>
        <p:grpSpPr bwMode="auto">
          <a:xfrm>
            <a:off x="6634225" y="4066305"/>
            <a:ext cx="1674813" cy="1674812"/>
            <a:chOff x="6972826" y="1980109"/>
            <a:chExt cx="1674421" cy="1674421"/>
          </a:xfrm>
        </p:grpSpPr>
        <p:sp>
          <p:nvSpPr>
            <p:cNvPr id="117"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18"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9" name="Group 21"/>
          <p:cNvGrpSpPr>
            <a:grpSpLocks/>
          </p:cNvGrpSpPr>
          <p:nvPr/>
        </p:nvGrpSpPr>
        <p:grpSpPr bwMode="auto">
          <a:xfrm>
            <a:off x="6634225" y="1729505"/>
            <a:ext cx="1674813" cy="1674812"/>
            <a:chOff x="3198341" y="1836093"/>
            <a:chExt cx="1674421" cy="1674421"/>
          </a:xfrm>
        </p:grpSpPr>
        <p:sp>
          <p:nvSpPr>
            <p:cNvPr id="120"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21"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2" name="TextBox 27"/>
          <p:cNvSpPr txBox="1">
            <a:spLocks noChangeArrowheads="1"/>
          </p:cNvSpPr>
          <p:nvPr/>
        </p:nvSpPr>
        <p:spPr bwMode="auto">
          <a:xfrm>
            <a:off x="6735825" y="3432892"/>
            <a:ext cx="164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flow</a:t>
            </a:r>
            <a:endParaRPr lang="en-US" altLang="x-none" dirty="0"/>
          </a:p>
        </p:txBody>
      </p:sp>
      <p:sp>
        <p:nvSpPr>
          <p:cNvPr id="123" name="TextBox 56"/>
          <p:cNvSpPr txBox="1">
            <a:spLocks noChangeArrowheads="1"/>
          </p:cNvSpPr>
          <p:nvPr/>
        </p:nvSpPr>
        <p:spPr bwMode="auto">
          <a:xfrm>
            <a:off x="6607238" y="5737942"/>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a:latin typeface="Microsoft YaHei" charset="-122"/>
                <a:ea typeface="Microsoft YaHei" charset="-122"/>
                <a:cs typeface="Microsoft YaHei" charset="-122"/>
              </a:rPr>
              <a:t>Anti-</a:t>
            </a:r>
            <a:r>
              <a:rPr kumimoji="1" lang="en-US" altLang="zh-TW">
                <a:latin typeface="Microsoft YaHei" charset="-122"/>
                <a:ea typeface="Microsoft YaHei" charset="-122"/>
                <a:cs typeface="Microsoft YaHei" charset="-122"/>
              </a:rPr>
              <a:t>cyclonic flow</a:t>
            </a:r>
            <a:endParaRPr lang="en-US" altLang="x-none"/>
          </a:p>
        </p:txBody>
      </p:sp>
      <p:grpSp>
        <p:nvGrpSpPr>
          <p:cNvPr id="124" name="Group 63"/>
          <p:cNvGrpSpPr>
            <a:grpSpLocks/>
          </p:cNvGrpSpPr>
          <p:nvPr/>
        </p:nvGrpSpPr>
        <p:grpSpPr bwMode="auto">
          <a:xfrm>
            <a:off x="7736021" y="1756021"/>
            <a:ext cx="594773" cy="811173"/>
            <a:chOff x="4410581" y="1904669"/>
            <a:chExt cx="594360" cy="811310"/>
          </a:xfrm>
        </p:grpSpPr>
        <p:cxnSp>
          <p:nvCxnSpPr>
            <p:cNvPr id="125"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26"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27" name="TextBox 126"/>
              <p:cNvSpPr txBox="1"/>
              <p:nvPr/>
            </p:nvSpPr>
            <p:spPr>
              <a:xfrm>
                <a:off x="7967536" y="161376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27" name="TextBox 126"/>
              <p:cNvSpPr txBox="1">
                <a:spLocks noRot="1" noChangeAspect="1" noMove="1" noResize="1" noEditPoints="1" noAdjustHandles="1" noChangeArrowheads="1" noChangeShapeType="1" noTextEdit="1"/>
              </p:cNvSpPr>
              <p:nvPr/>
            </p:nvSpPr>
            <p:spPr>
              <a:xfrm>
                <a:off x="7967536" y="1613760"/>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7454710" y="225564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7454710" y="2255644"/>
                <a:ext cx="397866" cy="369332"/>
              </a:xfrm>
              <a:prstGeom prst="rect">
                <a:avLst/>
              </a:prstGeom>
              <a:blipFill rotWithShape="0">
                <a:blip r:embed="rId6"/>
                <a:stretch>
                  <a:fillRect/>
                </a:stretch>
              </a:blipFill>
            </p:spPr>
            <p:txBody>
              <a:bodyPr/>
              <a:lstStyle/>
              <a:p>
                <a:r>
                  <a:rPr lang="en-US">
                    <a:noFill/>
                  </a:rPr>
                  <a:t> </a:t>
                </a:r>
              </a:p>
            </p:txBody>
          </p:sp>
        </mc:Fallback>
      </mc:AlternateContent>
      <p:sp>
        <p:nvSpPr>
          <p:cNvPr id="129" name="Triangle 128"/>
          <p:cNvSpPr/>
          <p:nvPr/>
        </p:nvSpPr>
        <p:spPr bwMode="auto">
          <a:xfrm>
            <a:off x="6521895" y="482977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30" name="Triangle 129"/>
          <p:cNvSpPr/>
          <p:nvPr/>
        </p:nvSpPr>
        <p:spPr bwMode="auto">
          <a:xfrm rot="10800000">
            <a:off x="6509158" y="2457807"/>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131" name="Group 63"/>
          <p:cNvGrpSpPr>
            <a:grpSpLocks/>
          </p:cNvGrpSpPr>
          <p:nvPr/>
        </p:nvGrpSpPr>
        <p:grpSpPr bwMode="auto">
          <a:xfrm flipH="1" flipV="1">
            <a:off x="8305028" y="5005290"/>
            <a:ext cx="527854" cy="772522"/>
            <a:chOff x="4410581" y="1904669"/>
            <a:chExt cx="594360" cy="811310"/>
          </a:xfrm>
        </p:grpSpPr>
        <p:cxnSp>
          <p:nvCxnSpPr>
            <p:cNvPr id="13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3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34" name="TextBox 133"/>
              <p:cNvSpPr txBox="1"/>
              <p:nvPr/>
            </p:nvSpPr>
            <p:spPr>
              <a:xfrm>
                <a:off x="8293461" y="561228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34" name="TextBox 133"/>
              <p:cNvSpPr txBox="1">
                <a:spLocks noRot="1" noChangeAspect="1" noMove="1" noResize="1" noEditPoints="1" noAdjustHandles="1" noChangeArrowheads="1" noChangeShapeType="1" noTextEdit="1"/>
              </p:cNvSpPr>
              <p:nvPr/>
            </p:nvSpPr>
            <p:spPr>
              <a:xfrm>
                <a:off x="8293461" y="5612288"/>
                <a:ext cx="39786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8688450" y="492173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8688450" y="4921734"/>
                <a:ext cx="397866" cy="369332"/>
              </a:xfrm>
              <a:prstGeom prst="rect">
                <a:avLst/>
              </a:prstGeom>
              <a:blipFill rotWithShape="0">
                <a:blip r:embed="rId11"/>
                <a:stretch>
                  <a:fillRect/>
                </a:stretch>
              </a:blipFill>
            </p:spPr>
            <p:txBody>
              <a:bodyPr/>
              <a:lstStyle/>
              <a:p>
                <a:r>
                  <a:rPr lang="en-US">
                    <a:noFill/>
                  </a:rPr>
                  <a:t> </a:t>
                </a:r>
              </a:p>
            </p:txBody>
          </p:sp>
        </mc:Fallback>
      </mc:AlternateContent>
      <p:cxnSp>
        <p:nvCxnSpPr>
          <p:cNvPr id="136" name="Straight Arrow Connector 135"/>
          <p:cNvCxnSpPr/>
          <p:nvPr/>
        </p:nvCxnSpPr>
        <p:spPr bwMode="auto">
          <a:xfrm>
            <a:off x="8309038" y="2633919"/>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37" name="Straight Arrow Connector 136"/>
          <p:cNvCxnSpPr>
            <a:stCxn id="120" idx="6"/>
          </p:cNvCxnSpPr>
          <p:nvPr/>
        </p:nvCxnSpPr>
        <p:spPr bwMode="auto">
          <a:xfrm>
            <a:off x="8309038" y="2566911"/>
            <a:ext cx="686047" cy="1128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38" name="TextBox 137"/>
          <p:cNvSpPr txBox="1"/>
          <p:nvPr/>
        </p:nvSpPr>
        <p:spPr>
          <a:xfrm>
            <a:off x="8434105" y="2242442"/>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39" name="TextBox 138"/>
          <p:cNvSpPr txBox="1"/>
          <p:nvPr/>
        </p:nvSpPr>
        <p:spPr>
          <a:xfrm>
            <a:off x="7244359" y="2243745"/>
            <a:ext cx="518091" cy="646331"/>
          </a:xfrm>
          <a:prstGeom prst="rect">
            <a:avLst/>
          </a:prstGeom>
          <a:noFill/>
        </p:spPr>
        <p:txBody>
          <a:bodyPr wrap="none" rtlCol="0">
            <a:spAutoFit/>
          </a:bodyPr>
          <a:lstStyle/>
          <a:p>
            <a:r>
              <a:rPr lang="en-US" sz="3600" b="1" dirty="0">
                <a:solidFill>
                  <a:srgbClr val="0000CC"/>
                </a:solidFill>
              </a:rPr>
              <a:t>H</a:t>
            </a:r>
          </a:p>
        </p:txBody>
      </p:sp>
      <p:sp>
        <p:nvSpPr>
          <p:cNvPr id="140" name="TextBox 139"/>
          <p:cNvSpPr txBox="1"/>
          <p:nvPr/>
        </p:nvSpPr>
        <p:spPr>
          <a:xfrm>
            <a:off x="7266354" y="4552912"/>
            <a:ext cx="518091" cy="646331"/>
          </a:xfrm>
          <a:prstGeom prst="rect">
            <a:avLst/>
          </a:prstGeom>
          <a:noFill/>
        </p:spPr>
        <p:txBody>
          <a:bodyPr wrap="none" rtlCol="0">
            <a:spAutoFit/>
          </a:bodyPr>
          <a:lstStyle/>
          <a:p>
            <a:r>
              <a:rPr lang="en-US" sz="3600" b="1" dirty="0">
                <a:solidFill>
                  <a:srgbClr val="0000CC"/>
                </a:solidFill>
              </a:rPr>
              <a:t>H</a:t>
            </a:r>
          </a:p>
        </p:txBody>
      </p:sp>
      <p:cxnSp>
        <p:nvCxnSpPr>
          <p:cNvPr id="141" name="Straight Arrow Connector 140"/>
          <p:cNvCxnSpPr/>
          <p:nvPr/>
        </p:nvCxnSpPr>
        <p:spPr bwMode="auto">
          <a:xfrm>
            <a:off x="8309038" y="5034491"/>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42" name="Straight Arrow Connector 141"/>
          <p:cNvCxnSpPr/>
          <p:nvPr/>
        </p:nvCxnSpPr>
        <p:spPr bwMode="auto">
          <a:xfrm>
            <a:off x="8301244" y="4930058"/>
            <a:ext cx="693841" cy="6448"/>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43" name="TextBox 142"/>
          <p:cNvSpPr txBox="1"/>
          <p:nvPr/>
        </p:nvSpPr>
        <p:spPr>
          <a:xfrm>
            <a:off x="8411771" y="457328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44" name="TextBox 143"/>
          <p:cNvSpPr txBox="1"/>
          <p:nvPr/>
        </p:nvSpPr>
        <p:spPr>
          <a:xfrm>
            <a:off x="8301244" y="2634298"/>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45" name="TextBox 144"/>
          <p:cNvSpPr txBox="1"/>
          <p:nvPr/>
        </p:nvSpPr>
        <p:spPr>
          <a:xfrm>
            <a:off x="8268464" y="5092489"/>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6" name="Rectangle 15"/>
          <p:cNvSpPr/>
          <p:nvPr/>
        </p:nvSpPr>
        <p:spPr>
          <a:xfrm>
            <a:off x="7750960" y="4178580"/>
            <a:ext cx="1005403" cy="1569660"/>
          </a:xfrm>
          <a:prstGeom prst="rect">
            <a:avLst/>
          </a:prstGeom>
        </p:spPr>
        <p:txBody>
          <a:bodyPr wrap="none">
            <a:spAutoFit/>
          </a:bodyPr>
          <a:lstStyle/>
          <a:p>
            <a:r>
              <a:rPr lang="en-US" altLang="zh-CN" sz="9600"/>
              <a:t>X</a:t>
            </a:r>
            <a:endParaRPr lang="en-US" altLang="zh-CN" sz="9600" dirty="0"/>
          </a:p>
        </p:txBody>
      </p:sp>
      <p:sp>
        <p:nvSpPr>
          <p:cNvPr id="146" name="Rectangle 145"/>
          <p:cNvSpPr/>
          <p:nvPr/>
        </p:nvSpPr>
        <p:spPr>
          <a:xfrm>
            <a:off x="7680451" y="1896318"/>
            <a:ext cx="1005403" cy="1569660"/>
          </a:xfrm>
          <a:prstGeom prst="rect">
            <a:avLst/>
          </a:prstGeom>
        </p:spPr>
        <p:txBody>
          <a:bodyPr wrap="none">
            <a:spAutoFit/>
          </a:bodyPr>
          <a:lstStyle/>
          <a:p>
            <a:r>
              <a:rPr lang="en-US" altLang="zh-CN" sz="9600" dirty="0"/>
              <a:t>X</a:t>
            </a:r>
          </a:p>
        </p:txBody>
      </p:sp>
      <mc:AlternateContent xmlns:mc="http://schemas.openxmlformats.org/markup-compatibility/2006" xmlns:a14="http://schemas.microsoft.com/office/drawing/2010/main">
        <mc:Choice Requires="a14">
          <p:sp>
            <p:nvSpPr>
              <p:cNvPr id="18" name="Rectangle 17"/>
              <p:cNvSpPr/>
              <p:nvPr/>
            </p:nvSpPr>
            <p:spPr>
              <a:xfrm>
                <a:off x="1526308" y="1686966"/>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1526308" y="1686966"/>
                <a:ext cx="987770" cy="61901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5698565" y="1616856"/>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147" name="Rectangle 146"/>
              <p:cNvSpPr>
                <a:spLocks noRot="1" noChangeAspect="1" noMove="1" noResize="1" noEditPoints="1" noAdjustHandles="1" noChangeArrowheads="1" noChangeShapeType="1" noTextEdit="1"/>
              </p:cNvSpPr>
              <p:nvPr/>
            </p:nvSpPr>
            <p:spPr>
              <a:xfrm>
                <a:off x="5698565" y="1616856"/>
                <a:ext cx="987770" cy="619016"/>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1478971" y="4119337"/>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1478971" y="4119337"/>
                <a:ext cx="987770" cy="619016"/>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5658213" y="4029737"/>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76" name="Rectangle 75"/>
              <p:cNvSpPr>
                <a:spLocks noRot="1" noChangeAspect="1" noMove="1" noResize="1" noEditPoints="1" noAdjustHandles="1" noChangeArrowheads="1" noChangeShapeType="1" noTextEdit="1"/>
              </p:cNvSpPr>
              <p:nvPr/>
            </p:nvSpPr>
            <p:spPr>
              <a:xfrm>
                <a:off x="5658213" y="4029737"/>
                <a:ext cx="987770" cy="619016"/>
              </a:xfrm>
              <a:prstGeom prst="rect">
                <a:avLst/>
              </a:prstGeom>
              <a:blipFill rotWithShape="0">
                <a:blip r:embed="rId1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39684761"/>
      </p:ext>
    </p:extLst>
  </p:cSld>
  <p:clrMapOvr>
    <a:masterClrMapping/>
  </p:clrMapOvr>
  <p:transition advTm="110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138" grpId="0"/>
      <p:bldP spid="143" grpId="0"/>
      <p:bldP spid="144" grpId="0"/>
      <p:bldP spid="145" grpId="0"/>
      <p:bldP spid="16" grpId="0"/>
      <p:bldP spid="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0085B-362B-104B-9170-A77917246491}" type="slidenum">
              <a:rPr lang="en-US" altLang="zh-CN" smtClean="0"/>
              <a:pPr>
                <a:defRPr/>
              </a:pPr>
              <a:t>7</a:t>
            </a:fld>
            <a:endParaRPr lang="zh-CN" altLang="zh-CN"/>
          </a:p>
        </p:txBody>
      </p:sp>
      <p:sp>
        <p:nvSpPr>
          <p:cNvPr id="3" name="Rectangle 2"/>
          <p:cNvSpPr/>
          <p:nvPr/>
        </p:nvSpPr>
        <p:spPr>
          <a:xfrm>
            <a:off x="396429" y="99190"/>
            <a:ext cx="3888432" cy="584775"/>
          </a:xfrm>
          <a:prstGeom prst="rect">
            <a:avLst/>
          </a:prstGeom>
        </p:spPr>
        <p:txBody>
          <a:bodyPr wrap="square">
            <a:spAutoFit/>
          </a:bodyPr>
          <a:lstStyle/>
          <a:p>
            <a:pPr eaLnBrk="1" hangingPunct="1"/>
            <a:r>
              <a:rPr lang="en-US" altLang="zh-CN" sz="3200" b="1">
                <a:solidFill>
                  <a:srgbClr val="FFFF00"/>
                </a:solidFill>
              </a:rPr>
              <a:t>Gradient </a:t>
            </a:r>
            <a:r>
              <a:rPr lang="en-US" altLang="zh-CN" sz="3200" b="1" dirty="0">
                <a:solidFill>
                  <a:srgbClr val="FFFF00"/>
                </a:solidFill>
              </a:rPr>
              <a:t>wind</a:t>
            </a:r>
          </a:p>
        </p:txBody>
      </p:sp>
      <p:sp>
        <p:nvSpPr>
          <p:cNvPr id="4" name="Rectangle 3"/>
          <p:cNvSpPr/>
          <p:nvPr/>
        </p:nvSpPr>
        <p:spPr>
          <a:xfrm>
            <a:off x="396429" y="971997"/>
            <a:ext cx="9325421" cy="830997"/>
          </a:xfrm>
          <a:prstGeom prst="rect">
            <a:avLst/>
          </a:prstGeom>
        </p:spPr>
        <p:txBody>
          <a:bodyPr wrap="square">
            <a:spAutoFit/>
          </a:bodyPr>
          <a:lstStyle/>
          <a:p>
            <a:pPr defTabSz="914400" hangingPunct="1">
              <a:spcBef>
                <a:spcPts val="0"/>
              </a:spcBef>
            </a:pPr>
            <a:r>
              <a:rPr lang="en-US" altLang="zh-CN" sz="2400" dirty="0">
                <a:ea typeface="Arial" charset="0"/>
                <a:cs typeface="Arial" charset="0"/>
              </a:rPr>
              <a:t>A</a:t>
            </a:r>
            <a:r>
              <a:rPr lang="zh-CN" altLang="en-US" sz="2400" dirty="0">
                <a:ea typeface="Arial" charset="0"/>
                <a:cs typeface="Arial" charset="0"/>
              </a:rPr>
              <a:t> </a:t>
            </a:r>
            <a:r>
              <a:rPr lang="en-US" altLang="zh-CN" sz="2400" dirty="0">
                <a:ea typeface="Arial" charset="0"/>
                <a:cs typeface="Arial" charset="0"/>
              </a:rPr>
              <a:t>three-way balance among the Coriolis, centrifugal, and pressure gradient forces.</a:t>
            </a:r>
            <a:endParaRPr lang="en-US" altLang="zh-CN" sz="2400" i="1" dirty="0">
              <a:ea typeface="Arial" charset="0"/>
              <a:cs typeface="Arial" charset="0"/>
            </a:endParaRPr>
          </a:p>
        </p:txBody>
      </p:sp>
      <mc:AlternateContent xmlns:mc="http://schemas.openxmlformats.org/markup-compatibility/2006" xmlns:a14="http://schemas.microsoft.com/office/drawing/2010/main">
        <mc:Choice Requires="a14">
          <p:sp>
            <p:nvSpPr>
              <p:cNvPr id="5" name="Rectangle 4"/>
              <p:cNvSpPr/>
              <p:nvPr/>
            </p:nvSpPr>
            <p:spPr>
              <a:xfrm>
                <a:off x="2661545" y="1531430"/>
                <a:ext cx="4795185" cy="106445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charset="0"/>
                          <a:ea typeface="Cambria Math" charset="0"/>
                          <a:cs typeface="Cambria Math" charset="0"/>
                        </a:rPr>
                        <m:t>0=</m:t>
                      </m:r>
                      <m:d>
                        <m:dPr>
                          <m:begChr m:val="["/>
                          <m:endChr m:val="]"/>
                          <m:ctrlPr>
                            <a:rPr lang="mr-IN" altLang="zh-CN" sz="2800" b="0" i="1" smtClean="0">
                              <a:latin typeface="Cambria Math" panose="02040503050406030204" pitchFamily="18" charset="0"/>
                              <a:ea typeface="Cambria Math" charset="0"/>
                              <a:cs typeface="Cambria Math" charset="0"/>
                            </a:rPr>
                          </m:ctrlPr>
                        </m:dPr>
                        <m:e>
                          <m:r>
                            <a:rPr lang="en-US" altLang="zh-CN" sz="2800" b="0" i="1" smtClean="0">
                              <a:solidFill>
                                <a:srgbClr val="FF0000"/>
                              </a:solidFill>
                              <a:latin typeface="Cambria Math" charset="0"/>
                              <a:ea typeface="Cambria Math" charset="0"/>
                              <a:cs typeface="Cambria Math" charset="0"/>
                            </a:rPr>
                            <m:t>−</m:t>
                          </m:r>
                          <m:f>
                            <m:fPr>
                              <m:ctrlPr>
                                <a:rPr lang="en-US" altLang="zh-CN" sz="28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800" b="0" i="1" smtClean="0">
                                      <a:solidFill>
                                        <a:srgbClr val="FF0000"/>
                                      </a:solidFill>
                                      <a:latin typeface="Cambria Math" panose="02040503050406030204" pitchFamily="18" charset="0"/>
                                      <a:ea typeface="Cambria Math" charset="0"/>
                                      <a:cs typeface="Cambria Math" charset="0"/>
                                    </a:rPr>
                                  </m:ctrlPr>
                                </m:sSupPr>
                                <m:e>
                                  <m:r>
                                    <a:rPr lang="en-US" altLang="zh-CN" sz="2800" b="0" i="1" smtClean="0">
                                      <a:solidFill>
                                        <a:srgbClr val="FF0000"/>
                                      </a:solidFill>
                                      <a:latin typeface="Cambria Math" charset="0"/>
                                      <a:ea typeface="Cambria Math" charset="0"/>
                                      <a:cs typeface="Cambria Math" charset="0"/>
                                    </a:rPr>
                                    <m:t>𝑉</m:t>
                                  </m:r>
                                </m:e>
                                <m:sup>
                                  <m:r>
                                    <a:rPr lang="en-US" altLang="zh-CN" sz="2800" b="0" i="1" smtClean="0">
                                      <a:solidFill>
                                        <a:srgbClr val="FF0000"/>
                                      </a:solidFill>
                                      <a:latin typeface="Cambria Math" charset="0"/>
                                      <a:ea typeface="Cambria Math" charset="0"/>
                                      <a:cs typeface="Cambria Math" charset="0"/>
                                    </a:rPr>
                                    <m:t>2</m:t>
                                  </m:r>
                                </m:sup>
                              </m:sSup>
                            </m:num>
                            <m:den>
                              <m:r>
                                <a:rPr lang="en-US" altLang="zh-CN" sz="2800" b="0" i="1" smtClean="0">
                                  <a:solidFill>
                                    <a:srgbClr val="FF0000"/>
                                  </a:solidFill>
                                  <a:latin typeface="Cambria Math" charset="0"/>
                                  <a:ea typeface="Cambria Math" charset="0"/>
                                  <a:cs typeface="Cambria Math" charset="0"/>
                                </a:rPr>
                                <m:t>𝑅</m:t>
                              </m:r>
                            </m:den>
                          </m:f>
                          <m:r>
                            <a:rPr lang="en-US" altLang="zh-CN" sz="2800" b="0" i="1" smtClean="0">
                              <a:solidFill>
                                <a:srgbClr val="FF9933"/>
                              </a:solidFill>
                              <a:latin typeface="Cambria Math" charset="0"/>
                              <a:ea typeface="Cambria Math" charset="0"/>
                              <a:cs typeface="Cambria Math" charset="0"/>
                            </a:rPr>
                            <m:t>−</m:t>
                          </m:r>
                          <m:r>
                            <a:rPr lang="en-US" altLang="zh-CN" sz="2800" b="0" i="1" smtClean="0">
                              <a:solidFill>
                                <a:srgbClr val="FF9933"/>
                              </a:solidFill>
                              <a:latin typeface="Cambria Math" charset="0"/>
                              <a:ea typeface="Cambria Math" charset="0"/>
                              <a:cs typeface="Cambria Math" charset="0"/>
                            </a:rPr>
                            <m:t>𝑓𝑉</m:t>
                          </m:r>
                          <m:r>
                            <a:rPr lang="en-US" altLang="zh-CN" sz="2800" b="0" i="1" smtClean="0">
                              <a:solidFill>
                                <a:srgbClr val="0000CC"/>
                              </a:solidFill>
                              <a:latin typeface="Cambria Math" charset="0"/>
                              <a:ea typeface="Cambria Math" charset="0"/>
                              <a:cs typeface="Cambria Math" charset="0"/>
                            </a:rPr>
                            <m:t>−</m:t>
                          </m:r>
                          <m:f>
                            <m:fPr>
                              <m:ctrlPr>
                                <a:rPr lang="en-US" altLang="zh-CN" sz="2800" b="0" i="1" smtClean="0">
                                  <a:solidFill>
                                    <a:srgbClr val="0000CC"/>
                                  </a:solidFill>
                                  <a:latin typeface="Cambria Math" panose="02040503050406030204" pitchFamily="18" charset="0"/>
                                  <a:ea typeface="Cambria Math" charset="0"/>
                                  <a:cs typeface="Cambria Math" charset="0"/>
                                </a:rPr>
                              </m:ctrlPr>
                            </m:fPr>
                            <m:num>
                              <m:r>
                                <a:rPr lang="en-US" altLang="zh-CN" sz="2800" i="1" smtClean="0">
                                  <a:solidFill>
                                    <a:srgbClr val="0000CC"/>
                                  </a:solidFill>
                                  <a:latin typeface="Cambria Math" charset="0"/>
                                  <a:ea typeface="Cambria Math" charset="0"/>
                                  <a:cs typeface="Cambria Math" charset="0"/>
                                </a:rPr>
                                <m:t>𝜕</m:t>
                              </m:r>
                              <m:r>
                                <m:rPr>
                                  <m:sty m:val="p"/>
                                </m:rPr>
                                <a:rPr lang="el-GR" altLang="zh-CN" sz="2800" i="1" smtClean="0">
                                  <a:solidFill>
                                    <a:srgbClr val="0000CC"/>
                                  </a:solidFill>
                                  <a:latin typeface="Cambria Math" charset="0"/>
                                  <a:ea typeface="Cambria Math" charset="0"/>
                                  <a:cs typeface="Cambria Math" charset="0"/>
                                </a:rPr>
                                <m:t>Φ</m:t>
                              </m:r>
                            </m:num>
                            <m:den>
                              <m:r>
                                <a:rPr lang="en-US" altLang="zh-CN" sz="2800" i="1">
                                  <a:solidFill>
                                    <a:srgbClr val="0000CC"/>
                                  </a:solidFill>
                                  <a:latin typeface="Cambria Math" charset="0"/>
                                  <a:ea typeface="Cambria Math" charset="0"/>
                                  <a:cs typeface="Cambria Math" charset="0"/>
                                </a:rPr>
                                <m:t>𝜕</m:t>
                              </m:r>
                              <m:r>
                                <a:rPr lang="en-US" altLang="zh-CN" sz="2800" b="0" i="1" smtClean="0">
                                  <a:solidFill>
                                    <a:srgbClr val="0000CC"/>
                                  </a:solidFill>
                                  <a:latin typeface="Cambria Math" charset="0"/>
                                  <a:ea typeface="Cambria Math" charset="0"/>
                                  <a:cs typeface="Cambria Math" charset="0"/>
                                </a:rPr>
                                <m:t>𝑛</m:t>
                              </m:r>
                            </m:den>
                          </m:f>
                        </m:e>
                      </m:d>
                      <m:r>
                        <a:rPr lang="en-US" altLang="zh-CN" sz="2800" b="1" i="1" smtClean="0">
                          <a:latin typeface="Cambria Math" charset="0"/>
                          <a:ea typeface="Cambria Math" charset="0"/>
                          <a:cs typeface="Cambria Math" charset="0"/>
                        </a:rPr>
                        <m:t>𝒏</m:t>
                      </m:r>
                    </m:oMath>
                  </m:oMathPara>
                </a14:m>
                <a:endParaRPr lang="en-US" sz="2800" b="1" dirty="0"/>
              </a:p>
            </p:txBody>
          </p:sp>
        </mc:Choice>
        <mc:Fallback xmlns="">
          <p:sp>
            <p:nvSpPr>
              <p:cNvPr id="5" name="Rectangle 4"/>
              <p:cNvSpPr>
                <a:spLocks noRot="1" noChangeAspect="1" noMove="1" noResize="1" noEditPoints="1" noAdjustHandles="1" noChangeArrowheads="1" noChangeShapeType="1" noTextEdit="1"/>
              </p:cNvSpPr>
              <p:nvPr/>
            </p:nvSpPr>
            <p:spPr>
              <a:xfrm>
                <a:off x="2661545" y="1531430"/>
                <a:ext cx="4795185" cy="106445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76473" y="2707604"/>
                <a:ext cx="4165327" cy="91159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800" b="0" i="1" smtClean="0">
                              <a:solidFill>
                                <a:srgbClr val="FF0000"/>
                              </a:solidFill>
                              <a:latin typeface="Cambria Math" panose="02040503050406030204" pitchFamily="18" charset="0"/>
                              <a:ea typeface="Cambria Math" charset="0"/>
                              <a:cs typeface="Cambria Math" charset="0"/>
                            </a:rPr>
                          </m:ctrlPr>
                        </m:fPr>
                        <m:num>
                          <m:r>
                            <a:rPr lang="en-US" altLang="zh-CN" sz="2800" b="0" i="1" smtClean="0">
                              <a:solidFill>
                                <a:srgbClr val="FF0000"/>
                              </a:solidFill>
                              <a:latin typeface="Cambria Math" charset="0"/>
                              <a:ea typeface="Cambria Math" charset="0"/>
                              <a:cs typeface="Cambria Math" charset="0"/>
                            </a:rPr>
                            <m:t>1</m:t>
                          </m:r>
                        </m:num>
                        <m:den>
                          <m:r>
                            <a:rPr lang="en-US" altLang="zh-CN" sz="2800" b="0" i="1" smtClean="0">
                              <a:solidFill>
                                <a:srgbClr val="FF0000"/>
                              </a:solidFill>
                              <a:latin typeface="Cambria Math" charset="0"/>
                              <a:ea typeface="Cambria Math" charset="0"/>
                              <a:cs typeface="Cambria Math" charset="0"/>
                            </a:rPr>
                            <m:t>𝑅</m:t>
                          </m:r>
                        </m:den>
                      </m:f>
                      <m:sSup>
                        <m:sSupPr>
                          <m:ctrlPr>
                            <a:rPr lang="en-US" altLang="zh-CN" sz="2800" b="0" i="1" smtClean="0">
                              <a:solidFill>
                                <a:srgbClr val="FF0000"/>
                              </a:solidFill>
                              <a:latin typeface="Cambria Math" panose="02040503050406030204" pitchFamily="18" charset="0"/>
                              <a:ea typeface="Cambria Math" charset="0"/>
                              <a:cs typeface="Cambria Math" charset="0"/>
                            </a:rPr>
                          </m:ctrlPr>
                        </m:sSupPr>
                        <m:e>
                          <m:r>
                            <a:rPr lang="en-US" altLang="zh-CN" sz="2800" b="0" i="1" smtClean="0">
                              <a:solidFill>
                                <a:srgbClr val="FF0000"/>
                              </a:solidFill>
                              <a:latin typeface="Cambria Math" charset="0"/>
                              <a:ea typeface="Cambria Math" charset="0"/>
                              <a:cs typeface="Cambria Math" charset="0"/>
                            </a:rPr>
                            <m:t>𝑉</m:t>
                          </m:r>
                        </m:e>
                        <m:sup>
                          <m:r>
                            <a:rPr lang="en-US" altLang="zh-CN" sz="2800" b="0" i="1" smtClean="0">
                              <a:solidFill>
                                <a:srgbClr val="FF0000"/>
                              </a:solidFill>
                              <a:latin typeface="Cambria Math" charset="0"/>
                              <a:ea typeface="Cambria Math" charset="0"/>
                              <a:cs typeface="Cambria Math" charset="0"/>
                            </a:rPr>
                            <m:t>2</m:t>
                          </m:r>
                        </m:sup>
                      </m:sSup>
                      <m:r>
                        <a:rPr lang="en-US" altLang="zh-CN" sz="2800" b="0" i="1" smtClean="0">
                          <a:solidFill>
                            <a:srgbClr val="FF9933"/>
                          </a:solidFill>
                          <a:latin typeface="Cambria Math" charset="0"/>
                          <a:ea typeface="Cambria Math" charset="0"/>
                          <a:cs typeface="Cambria Math" charset="0"/>
                        </a:rPr>
                        <m:t>+</m:t>
                      </m:r>
                      <m:r>
                        <a:rPr lang="en-US" altLang="zh-CN" sz="2800" b="0" i="1" smtClean="0">
                          <a:solidFill>
                            <a:srgbClr val="FF9933"/>
                          </a:solidFill>
                          <a:latin typeface="Cambria Math" charset="0"/>
                          <a:ea typeface="Cambria Math" charset="0"/>
                          <a:cs typeface="Cambria Math" charset="0"/>
                        </a:rPr>
                        <m:t>𝑓𝑉</m:t>
                      </m:r>
                      <m:r>
                        <a:rPr lang="en-US" altLang="zh-CN" sz="2800" b="0" i="1" smtClean="0">
                          <a:solidFill>
                            <a:srgbClr val="0000CC"/>
                          </a:solidFill>
                          <a:latin typeface="Cambria Math" charset="0"/>
                          <a:ea typeface="Cambria Math" charset="0"/>
                          <a:cs typeface="Cambria Math" charset="0"/>
                        </a:rPr>
                        <m:t>+</m:t>
                      </m:r>
                      <m:f>
                        <m:fPr>
                          <m:ctrlPr>
                            <a:rPr lang="en-US" altLang="zh-CN" sz="2800" b="0" i="1" smtClean="0">
                              <a:solidFill>
                                <a:srgbClr val="0000CC"/>
                              </a:solidFill>
                              <a:latin typeface="Cambria Math" panose="02040503050406030204" pitchFamily="18" charset="0"/>
                              <a:ea typeface="Cambria Math" charset="0"/>
                              <a:cs typeface="Cambria Math" charset="0"/>
                            </a:rPr>
                          </m:ctrlPr>
                        </m:fPr>
                        <m:num>
                          <m:r>
                            <a:rPr lang="en-US" altLang="zh-CN" sz="2800" i="1" smtClean="0">
                              <a:solidFill>
                                <a:srgbClr val="0000CC"/>
                              </a:solidFill>
                              <a:latin typeface="Cambria Math" charset="0"/>
                              <a:ea typeface="Cambria Math" charset="0"/>
                              <a:cs typeface="Cambria Math" charset="0"/>
                            </a:rPr>
                            <m:t>𝜕</m:t>
                          </m:r>
                          <m:r>
                            <m:rPr>
                              <m:sty m:val="p"/>
                            </m:rPr>
                            <a:rPr lang="el-GR" altLang="zh-CN" sz="2800" i="1" smtClean="0">
                              <a:solidFill>
                                <a:srgbClr val="0000CC"/>
                              </a:solidFill>
                              <a:latin typeface="Cambria Math" charset="0"/>
                              <a:ea typeface="Cambria Math" charset="0"/>
                              <a:cs typeface="Cambria Math" charset="0"/>
                            </a:rPr>
                            <m:t>Φ</m:t>
                          </m:r>
                        </m:num>
                        <m:den>
                          <m:r>
                            <a:rPr lang="en-US" altLang="zh-CN" sz="2800" i="1">
                              <a:solidFill>
                                <a:srgbClr val="0000CC"/>
                              </a:solidFill>
                              <a:latin typeface="Cambria Math" charset="0"/>
                              <a:ea typeface="Cambria Math" charset="0"/>
                              <a:cs typeface="Cambria Math" charset="0"/>
                            </a:rPr>
                            <m:t>𝜕</m:t>
                          </m:r>
                          <m:r>
                            <a:rPr lang="en-US" altLang="zh-CN" sz="2800" b="0" i="1" smtClean="0">
                              <a:solidFill>
                                <a:srgbClr val="0000CC"/>
                              </a:solidFill>
                              <a:latin typeface="Cambria Math" charset="0"/>
                              <a:ea typeface="Cambria Math" charset="0"/>
                              <a:cs typeface="Cambria Math" charset="0"/>
                            </a:rPr>
                            <m:t>𝑛</m:t>
                          </m:r>
                        </m:den>
                      </m:f>
                      <m:r>
                        <a:rPr lang="en-US" altLang="zh-CN" sz="2800" b="0" i="1" smtClean="0">
                          <a:solidFill>
                            <a:srgbClr val="0000CC"/>
                          </a:solidFill>
                          <a:latin typeface="Cambria Math" charset="0"/>
                          <a:ea typeface="Cambria Math" charset="0"/>
                          <a:cs typeface="Cambria Math" charset="0"/>
                        </a:rPr>
                        <m:t>=0</m:t>
                      </m:r>
                    </m:oMath>
                  </m:oMathPara>
                </a14:m>
                <a:endParaRPr lang="en-US"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2976473" y="2707604"/>
                <a:ext cx="4165327" cy="911596"/>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706209" y="2912674"/>
            <a:ext cx="1640193" cy="461665"/>
          </a:xfrm>
          <a:prstGeom prst="rect">
            <a:avLst/>
          </a:prstGeom>
        </p:spPr>
        <p:txBody>
          <a:bodyPr wrap="none">
            <a:spAutoFit/>
          </a:bodyPr>
          <a:lstStyle/>
          <a:p>
            <a:r>
              <a:rPr lang="en-US" altLang="zh-CN" sz="2400" dirty="0">
                <a:ea typeface="Arial" charset="0"/>
                <a:cs typeface="Arial" charset="0"/>
              </a:rPr>
              <a:t>Rewrite</a:t>
            </a:r>
            <a:r>
              <a:rPr lang="zh-CN" altLang="en-US" sz="2400" dirty="0">
                <a:ea typeface="Arial" charset="0"/>
                <a:cs typeface="Arial" charset="0"/>
              </a:rPr>
              <a:t> </a:t>
            </a:r>
            <a:r>
              <a:rPr lang="en-US" altLang="zh-CN" sz="2400" dirty="0">
                <a:ea typeface="Arial" charset="0"/>
                <a:cs typeface="Arial" charset="0"/>
              </a:rPr>
              <a:t>as</a:t>
            </a:r>
            <a:endParaRPr lang="en-US" sz="2400" dirty="0"/>
          </a:p>
        </p:txBody>
      </p:sp>
      <p:sp>
        <p:nvSpPr>
          <p:cNvPr id="8" name="Rectangle 7"/>
          <p:cNvSpPr/>
          <p:nvPr/>
        </p:nvSpPr>
        <p:spPr>
          <a:xfrm>
            <a:off x="252413" y="4213871"/>
            <a:ext cx="2993127" cy="461665"/>
          </a:xfrm>
          <a:prstGeom prst="rect">
            <a:avLst/>
          </a:prstGeom>
        </p:spPr>
        <p:txBody>
          <a:bodyPr wrap="none">
            <a:spAutoFit/>
          </a:bodyPr>
          <a:lstStyle/>
          <a:p>
            <a:r>
              <a:rPr lang="en-US" altLang="zh-CN" sz="2400" dirty="0">
                <a:ea typeface="Arial" charset="0"/>
                <a:cs typeface="Arial" charset="0"/>
              </a:rPr>
              <a:t>Looks</a:t>
            </a:r>
            <a:r>
              <a:rPr lang="zh-CN" altLang="en-US" sz="2400" dirty="0">
                <a:ea typeface="Arial" charset="0"/>
                <a:cs typeface="Arial" charset="0"/>
              </a:rPr>
              <a:t> </a:t>
            </a:r>
            <a:r>
              <a:rPr lang="en-US" altLang="zh-CN" sz="2400" dirty="0">
                <a:ea typeface="Arial" charset="0"/>
                <a:cs typeface="Arial" charset="0"/>
              </a:rPr>
              <a:t>like</a:t>
            </a:r>
            <a:r>
              <a:rPr lang="zh-CN" altLang="en-US" sz="2400" dirty="0">
                <a:ea typeface="Arial" charset="0"/>
                <a:cs typeface="Arial" charset="0"/>
              </a:rPr>
              <a:t> </a:t>
            </a:r>
            <a:r>
              <a:rPr lang="en-US" altLang="zh-CN" sz="2400" dirty="0">
                <a:ea typeface="Arial" charset="0"/>
                <a:cs typeface="Arial" charset="0"/>
              </a:rPr>
              <a:t>quadratic </a:t>
            </a:r>
            <a:endParaRPr lang="en-US" sz="2400" dirty="0"/>
          </a:p>
        </p:txBody>
      </p:sp>
      <mc:AlternateContent xmlns:mc="http://schemas.openxmlformats.org/markup-compatibility/2006" xmlns:a14="http://schemas.microsoft.com/office/drawing/2010/main">
        <mc:Choice Requires="a14">
          <p:sp>
            <p:nvSpPr>
              <p:cNvPr id="9" name="Rectangle 8"/>
              <p:cNvSpPr/>
              <p:nvPr/>
            </p:nvSpPr>
            <p:spPr>
              <a:xfrm>
                <a:off x="3637682" y="4183093"/>
                <a:ext cx="3293729"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0" i="1" smtClean="0">
                          <a:solidFill>
                            <a:srgbClr val="FF0000"/>
                          </a:solidFill>
                          <a:latin typeface="Cambria Math" charset="0"/>
                          <a:ea typeface="Cambria Math" charset="0"/>
                          <a:cs typeface="Cambria Math" charset="0"/>
                        </a:rPr>
                        <m:t>𝑎</m:t>
                      </m:r>
                      <m:sSup>
                        <m:sSupPr>
                          <m:ctrlPr>
                            <a:rPr lang="en-US" altLang="zh-CN" sz="2800" b="0" i="1" smtClean="0">
                              <a:solidFill>
                                <a:srgbClr val="FF0000"/>
                              </a:solidFill>
                              <a:latin typeface="Cambria Math" panose="02040503050406030204" pitchFamily="18" charset="0"/>
                              <a:ea typeface="Cambria Math" charset="0"/>
                              <a:cs typeface="Cambria Math" charset="0"/>
                            </a:rPr>
                          </m:ctrlPr>
                        </m:sSupPr>
                        <m:e>
                          <m:r>
                            <a:rPr lang="en-US" altLang="zh-CN" sz="2800" b="0" i="1" smtClean="0">
                              <a:solidFill>
                                <a:srgbClr val="FF0000"/>
                              </a:solidFill>
                              <a:latin typeface="Cambria Math" charset="0"/>
                              <a:ea typeface="Cambria Math" charset="0"/>
                              <a:cs typeface="Cambria Math" charset="0"/>
                            </a:rPr>
                            <m:t>𝑥</m:t>
                          </m:r>
                        </m:e>
                        <m:sup>
                          <m:r>
                            <a:rPr lang="en-US" altLang="zh-CN" sz="2800" b="0" i="1" smtClean="0">
                              <a:solidFill>
                                <a:srgbClr val="FF0000"/>
                              </a:solidFill>
                              <a:latin typeface="Cambria Math" charset="0"/>
                              <a:ea typeface="Cambria Math" charset="0"/>
                              <a:cs typeface="Cambria Math" charset="0"/>
                            </a:rPr>
                            <m:t>2</m:t>
                          </m:r>
                        </m:sup>
                      </m:sSup>
                      <m:r>
                        <a:rPr lang="en-US" altLang="zh-CN" sz="2800" b="0" i="1" smtClean="0">
                          <a:solidFill>
                            <a:srgbClr val="FF9933"/>
                          </a:solidFill>
                          <a:latin typeface="Cambria Math" charset="0"/>
                          <a:ea typeface="Cambria Math" charset="0"/>
                          <a:cs typeface="Cambria Math" charset="0"/>
                        </a:rPr>
                        <m:t>+</m:t>
                      </m:r>
                      <m:r>
                        <a:rPr lang="en-US" altLang="zh-CN" sz="2800" b="0" i="1" smtClean="0">
                          <a:solidFill>
                            <a:srgbClr val="FF9933"/>
                          </a:solidFill>
                          <a:latin typeface="Cambria Math" charset="0"/>
                          <a:ea typeface="Cambria Math" charset="0"/>
                          <a:cs typeface="Cambria Math" charset="0"/>
                        </a:rPr>
                        <m:t>𝑏𝑥</m:t>
                      </m:r>
                      <m:r>
                        <a:rPr lang="en-US" altLang="zh-CN" sz="2800" b="0" i="1" smtClean="0">
                          <a:solidFill>
                            <a:srgbClr val="0000CC"/>
                          </a:solidFill>
                          <a:latin typeface="Cambria Math" charset="0"/>
                          <a:ea typeface="Cambria Math" charset="0"/>
                          <a:cs typeface="Cambria Math" charset="0"/>
                        </a:rPr>
                        <m:t>+</m:t>
                      </m:r>
                      <m:r>
                        <a:rPr lang="en-US" altLang="zh-CN" sz="2800" b="0" i="1" smtClean="0">
                          <a:solidFill>
                            <a:srgbClr val="0000CC"/>
                          </a:solidFill>
                          <a:latin typeface="Cambria Math" charset="0"/>
                          <a:ea typeface="Cambria Math" charset="0"/>
                          <a:cs typeface="Cambria Math" charset="0"/>
                        </a:rPr>
                        <m:t>𝑐</m:t>
                      </m:r>
                      <m:r>
                        <a:rPr lang="en-US" altLang="zh-CN" sz="2800" b="0" i="1" smtClean="0">
                          <a:solidFill>
                            <a:srgbClr val="0000CC"/>
                          </a:solidFill>
                          <a:latin typeface="Cambria Math" charset="0"/>
                          <a:ea typeface="Cambria Math" charset="0"/>
                          <a:cs typeface="Cambria Math" charset="0"/>
                        </a:rPr>
                        <m:t>=0</m:t>
                      </m:r>
                    </m:oMath>
                  </m:oMathPara>
                </a14:m>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3637682" y="4183093"/>
                <a:ext cx="3293729" cy="523220"/>
              </a:xfrm>
              <a:prstGeom prst="rect">
                <a:avLst/>
              </a:prstGeom>
              <a:blipFill rotWithShape="0">
                <a:blip r:embed="rId4"/>
                <a:stretch>
                  <a:fillRect/>
                </a:stretch>
              </a:blipFill>
            </p:spPr>
            <p:txBody>
              <a:bodyPr/>
              <a:lstStyle/>
              <a:p>
                <a:r>
                  <a:rPr lang="en-US">
                    <a:noFill/>
                  </a:rPr>
                  <a:t> </a:t>
                </a:r>
              </a:p>
            </p:txBody>
          </p:sp>
        </mc:Fallback>
      </mc:AlternateContent>
      <p:pic>
        <p:nvPicPr>
          <p:cNvPr id="10" name="Picture 9" descr="Screen Shot 2016-09-30 at 2.44.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303" y="4982525"/>
            <a:ext cx="4035775" cy="1357950"/>
          </a:xfrm>
          <a:prstGeom prst="rect">
            <a:avLst/>
          </a:prstGeom>
        </p:spPr>
      </p:pic>
      <p:sp>
        <p:nvSpPr>
          <p:cNvPr id="11" name="Rectangle 10"/>
          <p:cNvSpPr/>
          <p:nvPr/>
        </p:nvSpPr>
        <p:spPr>
          <a:xfrm>
            <a:off x="221362" y="5515068"/>
            <a:ext cx="4394152" cy="461665"/>
          </a:xfrm>
          <a:prstGeom prst="rect">
            <a:avLst/>
          </a:prstGeom>
        </p:spPr>
        <p:txBody>
          <a:bodyPr wrap="none">
            <a:spAutoFit/>
          </a:bodyPr>
          <a:lstStyle/>
          <a:p>
            <a:r>
              <a:rPr lang="en-US" altLang="zh-CN" sz="2400" dirty="0">
                <a:ea typeface="Arial" charset="0"/>
                <a:cs typeface="Arial" charset="0"/>
              </a:rPr>
              <a:t>Roots</a:t>
            </a:r>
            <a:r>
              <a:rPr lang="zh-CN" altLang="en-US" sz="2400" dirty="0">
                <a:ea typeface="Arial" charset="0"/>
                <a:cs typeface="Arial" charset="0"/>
              </a:rPr>
              <a:t> </a:t>
            </a:r>
            <a:r>
              <a:rPr lang="en-US" altLang="zh-CN" sz="2400" dirty="0">
                <a:ea typeface="Arial" charset="0"/>
                <a:cs typeface="Arial" charset="0"/>
              </a:rPr>
              <a:t>of</a:t>
            </a:r>
            <a:r>
              <a:rPr lang="zh-CN" altLang="en-US" sz="2400" dirty="0">
                <a:ea typeface="Arial" charset="0"/>
                <a:cs typeface="Arial" charset="0"/>
              </a:rPr>
              <a:t> </a:t>
            </a:r>
            <a:r>
              <a:rPr lang="en-US" altLang="zh-CN" sz="2400" dirty="0">
                <a:ea typeface="Arial" charset="0"/>
                <a:cs typeface="Arial" charset="0"/>
              </a:rPr>
              <a:t>the</a:t>
            </a:r>
            <a:r>
              <a:rPr lang="zh-CN" altLang="en-US" sz="2400" dirty="0">
                <a:ea typeface="Arial" charset="0"/>
                <a:cs typeface="Arial" charset="0"/>
              </a:rPr>
              <a:t> </a:t>
            </a:r>
            <a:r>
              <a:rPr lang="en-US" altLang="zh-CN" sz="2400" dirty="0">
                <a:ea typeface="Arial" charset="0"/>
                <a:cs typeface="Arial" charset="0"/>
              </a:rPr>
              <a:t>quadratic</a:t>
            </a:r>
            <a:r>
              <a:rPr lang="zh-CN" altLang="en-US" sz="2400" dirty="0">
                <a:ea typeface="Arial" charset="0"/>
                <a:cs typeface="Arial" charset="0"/>
              </a:rPr>
              <a:t> </a:t>
            </a:r>
            <a:r>
              <a:rPr lang="en-US" altLang="zh-CN" sz="2400" dirty="0">
                <a:ea typeface="Arial" charset="0"/>
                <a:cs typeface="Arial" charset="0"/>
              </a:rPr>
              <a:t>formula </a:t>
            </a:r>
            <a:endParaRPr lang="en-US" sz="2400" dirty="0"/>
          </a:p>
        </p:txBody>
      </p:sp>
    </p:spTree>
    <p:extLst>
      <p:ext uri="{BB962C8B-B14F-4D97-AF65-F5344CB8AC3E}">
        <p14:creationId xmlns:p14="http://schemas.microsoft.com/office/powerpoint/2010/main" val="18722156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145224" y="91346"/>
            <a:ext cx="46346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Solution</a:t>
            </a:r>
            <a:r>
              <a:rPr lang="zh-CN" altLang="en-US" sz="2800" b="1" dirty="0">
                <a:solidFill>
                  <a:srgbClr val="FFFF00"/>
                </a:solidFill>
                <a:latin typeface="Arial" charset="0"/>
              </a:rPr>
              <a:t> </a:t>
            </a:r>
            <a:r>
              <a:rPr lang="en-US" altLang="zh-CN" sz="2800" b="1" dirty="0">
                <a:solidFill>
                  <a:srgbClr val="FFFF00"/>
                </a:solidFill>
                <a:latin typeface="Arial" charset="0"/>
              </a:rPr>
              <a:t>for</a:t>
            </a:r>
            <a:r>
              <a:rPr lang="zh-CN" altLang="en-US" sz="2800" b="1" dirty="0">
                <a:solidFill>
                  <a:srgbClr val="FFFF00"/>
                </a:solidFill>
                <a:latin typeface="Arial" charset="0"/>
              </a:rPr>
              <a:t> </a:t>
            </a:r>
            <a:r>
              <a:rPr lang="en-US" altLang="zh-CN" sz="2800" b="1" dirty="0">
                <a:solidFill>
                  <a:srgbClr val="FFFF00"/>
                </a:solidFill>
                <a:latin typeface="Arial" charset="0"/>
              </a:rPr>
              <a:t>gradient wind</a:t>
            </a:r>
          </a:p>
        </p:txBody>
      </p:sp>
      <mc:AlternateContent xmlns:mc="http://schemas.openxmlformats.org/markup-compatibility/2006" xmlns:a14="http://schemas.microsoft.com/office/drawing/2010/main">
        <mc:Choice Requires="a14">
          <p:sp>
            <p:nvSpPr>
              <p:cNvPr id="4" name="Rectangle 3"/>
              <p:cNvSpPr/>
              <p:nvPr/>
            </p:nvSpPr>
            <p:spPr>
              <a:xfrm>
                <a:off x="2498588" y="2746111"/>
                <a:ext cx="4336700"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charset="0"/>
                          <a:ea typeface="Cambria Math" charset="0"/>
                          <a:cs typeface="Cambria Math" charset="0"/>
                        </a:rPr>
                        <m:t>𝑉</m:t>
                      </m:r>
                      <m:r>
                        <a:rPr lang="en-US" altLang="zh-CN" sz="2400" b="0" i="1" smtClean="0">
                          <a:solidFill>
                            <a:schemeClr val="tx1"/>
                          </a:solidFill>
                          <a:latin typeface="Cambria Math" charset="0"/>
                          <a:ea typeface="Cambria Math" charset="0"/>
                          <a:cs typeface="Cambria Math" charset="0"/>
                        </a:rPr>
                        <m:t>=−</m:t>
                      </m:r>
                      <m:f>
                        <m:fPr>
                          <m:ctrlPr>
                            <a:rPr lang="en-US" altLang="zh-CN" sz="2400" b="0" i="1" smtClean="0">
                              <a:solidFill>
                                <a:schemeClr val="tx1"/>
                              </a:solidFill>
                              <a:latin typeface="Cambria Math" panose="02040503050406030204" pitchFamily="18" charset="0"/>
                              <a:ea typeface="Cambria Math" charset="0"/>
                              <a:cs typeface="Cambria Math" charset="0"/>
                            </a:rPr>
                          </m:ctrlPr>
                        </m:fPr>
                        <m:num>
                          <m:r>
                            <a:rPr lang="en-US" altLang="zh-CN" sz="2400" b="0" i="1" smtClean="0">
                              <a:solidFill>
                                <a:schemeClr val="tx1"/>
                              </a:solidFill>
                              <a:latin typeface="Cambria Math" charset="0"/>
                              <a:ea typeface="Cambria Math" charset="0"/>
                              <a:cs typeface="Cambria Math" charset="0"/>
                            </a:rPr>
                            <m:t>𝑓𝑅</m:t>
                          </m:r>
                        </m:num>
                        <m:den>
                          <m:r>
                            <a:rPr lang="en-US" altLang="zh-CN" sz="2400" b="0" i="1" smtClean="0">
                              <a:solidFill>
                                <a:schemeClr val="tx1"/>
                              </a:solidFill>
                              <a:latin typeface="Cambria Math" charset="0"/>
                              <a:ea typeface="Cambria Math" charset="0"/>
                              <a:cs typeface="Cambria Math" charset="0"/>
                            </a:rPr>
                            <m:t>2</m:t>
                          </m:r>
                        </m:den>
                      </m:f>
                      <m:r>
                        <a:rPr lang="en-US" altLang="zh-CN" sz="2400" b="0" i="1" smtClean="0">
                          <a:solidFill>
                            <a:schemeClr val="tx1"/>
                          </a:solidFill>
                          <a:latin typeface="Cambria Math" charset="0"/>
                          <a:ea typeface="Cambria Math" charset="0"/>
                          <a:cs typeface="Cambria Math" charset="0"/>
                        </a:rPr>
                        <m:t>±</m:t>
                      </m:r>
                      <m:sSup>
                        <m:sSupPr>
                          <m:ctrlPr>
                            <a:rPr lang="en-US" altLang="zh-CN" sz="2400" b="0" i="1" smtClean="0">
                              <a:solidFill>
                                <a:schemeClr val="tx1"/>
                              </a:solidFill>
                              <a:latin typeface="Cambria Math" panose="02040503050406030204" pitchFamily="18" charset="0"/>
                              <a:ea typeface="Cambria Math" charset="0"/>
                              <a:cs typeface="Cambria Math" charset="0"/>
                            </a:rPr>
                          </m:ctrlPr>
                        </m:sSupPr>
                        <m:e>
                          <m:d>
                            <m:dPr>
                              <m:ctrlPr>
                                <a:rPr lang="en-US" altLang="zh-CN" sz="2400" b="0" i="1" smtClean="0">
                                  <a:solidFill>
                                    <a:schemeClr val="tx1"/>
                                  </a:solidFill>
                                  <a:latin typeface="Cambria Math" panose="02040503050406030204" pitchFamily="18" charset="0"/>
                                  <a:ea typeface="Cambria Math" charset="0"/>
                                  <a:cs typeface="Cambria Math" charset="0"/>
                                </a:rPr>
                              </m:ctrlPr>
                            </m:dPr>
                            <m:e>
                              <m:f>
                                <m:fPr>
                                  <m:ctrlPr>
                                    <a:rPr lang="en-US" altLang="zh-CN" sz="2400" b="0" i="1" smtClean="0">
                                      <a:solidFill>
                                        <a:schemeClr val="tx1"/>
                                      </a:solidFill>
                                      <a:latin typeface="Cambria Math" panose="02040503050406030204" pitchFamily="18" charset="0"/>
                                      <a:ea typeface="Cambria Math" charset="0"/>
                                      <a:cs typeface="Cambria Math" charset="0"/>
                                    </a:rPr>
                                  </m:ctrlPr>
                                </m:fPr>
                                <m:num>
                                  <m:sSup>
                                    <m:sSupPr>
                                      <m:ctrlPr>
                                        <a:rPr lang="en-US" altLang="zh-CN" sz="2400" b="0" i="1" smtClean="0">
                                          <a:solidFill>
                                            <a:schemeClr val="tx1"/>
                                          </a:solidFill>
                                          <a:latin typeface="Cambria Math" panose="02040503050406030204" pitchFamily="18" charset="0"/>
                                          <a:ea typeface="Cambria Math" charset="0"/>
                                          <a:cs typeface="Cambria Math" charset="0"/>
                                        </a:rPr>
                                      </m:ctrlPr>
                                    </m:sSupPr>
                                    <m:e>
                                      <m:r>
                                        <a:rPr lang="en-US" altLang="zh-CN" sz="2400" b="0" i="1" smtClean="0">
                                          <a:solidFill>
                                            <a:schemeClr val="tx1"/>
                                          </a:solidFill>
                                          <a:latin typeface="Cambria Math" charset="0"/>
                                          <a:ea typeface="Cambria Math" charset="0"/>
                                          <a:cs typeface="Cambria Math" charset="0"/>
                                        </a:rPr>
                                        <m:t>𝑓</m:t>
                                      </m:r>
                                    </m:e>
                                    <m:sup>
                                      <m:r>
                                        <a:rPr lang="en-US" altLang="zh-CN" sz="2400" b="0" i="1" smtClean="0">
                                          <a:solidFill>
                                            <a:schemeClr val="tx1"/>
                                          </a:solidFill>
                                          <a:latin typeface="Cambria Math" charset="0"/>
                                          <a:ea typeface="Cambria Math" charset="0"/>
                                          <a:cs typeface="Cambria Math" charset="0"/>
                                        </a:rPr>
                                        <m:t>2</m:t>
                                      </m:r>
                                    </m:sup>
                                  </m:sSup>
                                  <m:sSup>
                                    <m:sSupPr>
                                      <m:ctrlPr>
                                        <a:rPr lang="en-US" altLang="zh-CN" sz="2400" b="0" i="1" smtClean="0">
                                          <a:solidFill>
                                            <a:schemeClr val="tx1"/>
                                          </a:solidFill>
                                          <a:latin typeface="Cambria Math" panose="02040503050406030204" pitchFamily="18" charset="0"/>
                                          <a:ea typeface="Cambria Math" charset="0"/>
                                          <a:cs typeface="Cambria Math" charset="0"/>
                                        </a:rPr>
                                      </m:ctrlPr>
                                    </m:sSupPr>
                                    <m:e>
                                      <m:r>
                                        <a:rPr lang="en-US" altLang="zh-CN" sz="2400" b="0" i="1" smtClean="0">
                                          <a:solidFill>
                                            <a:schemeClr val="tx1"/>
                                          </a:solidFill>
                                          <a:latin typeface="Cambria Math" charset="0"/>
                                          <a:ea typeface="Cambria Math" charset="0"/>
                                          <a:cs typeface="Cambria Math" charset="0"/>
                                        </a:rPr>
                                        <m:t>𝑅</m:t>
                                      </m:r>
                                    </m:e>
                                    <m:sup>
                                      <m:r>
                                        <a:rPr lang="en-US" altLang="zh-CN" sz="2400" b="0" i="1" smtClean="0">
                                          <a:solidFill>
                                            <a:schemeClr val="tx1"/>
                                          </a:solidFill>
                                          <a:latin typeface="Cambria Math" charset="0"/>
                                          <a:ea typeface="Cambria Math" charset="0"/>
                                          <a:cs typeface="Cambria Math" charset="0"/>
                                        </a:rPr>
                                        <m:t>2</m:t>
                                      </m:r>
                                    </m:sup>
                                  </m:sSup>
                                </m:num>
                                <m:den>
                                  <m:r>
                                    <a:rPr lang="en-US" altLang="zh-CN" sz="2400" b="0" i="1" smtClean="0">
                                      <a:solidFill>
                                        <a:schemeClr val="tx1"/>
                                      </a:solidFill>
                                      <a:latin typeface="Cambria Math" charset="0"/>
                                      <a:ea typeface="Cambria Math" charset="0"/>
                                      <a:cs typeface="Cambria Math" charset="0"/>
                                    </a:rPr>
                                    <m:t>4</m:t>
                                  </m:r>
                                </m:den>
                              </m:f>
                              <m:r>
                                <a:rPr lang="en-US" altLang="zh-CN" sz="2400" b="0" i="1" smtClean="0">
                                  <a:solidFill>
                                    <a:schemeClr val="tx1"/>
                                  </a:solidFill>
                                  <a:latin typeface="Cambria Math" charset="0"/>
                                  <a:ea typeface="Cambria Math" charset="0"/>
                                  <a:cs typeface="Cambria Math" charset="0"/>
                                </a:rPr>
                                <m:t>−</m:t>
                              </m:r>
                              <m:r>
                                <a:rPr lang="en-US" altLang="zh-CN" sz="2400" b="0" i="1" smtClean="0">
                                  <a:solidFill>
                                    <a:schemeClr val="tx1"/>
                                  </a:solidFill>
                                  <a:latin typeface="Cambria Math" charset="0"/>
                                  <a:ea typeface="Cambria Math" charset="0"/>
                                  <a:cs typeface="Cambria Math" charset="0"/>
                                </a:rPr>
                                <m:t>𝑅</m:t>
                              </m:r>
                              <m:f>
                                <m:fPr>
                                  <m:ctrlPr>
                                    <a:rPr lang="en-US" altLang="zh-CN" sz="2400" b="0" i="1" smtClean="0">
                                      <a:solidFill>
                                        <a:schemeClr val="tx1"/>
                                      </a:solidFill>
                                      <a:latin typeface="Cambria Math" panose="02040503050406030204" pitchFamily="18" charset="0"/>
                                      <a:ea typeface="Cambria Math" charset="0"/>
                                      <a:cs typeface="Cambria Math" charset="0"/>
                                    </a:rPr>
                                  </m:ctrlPr>
                                </m:fPr>
                                <m:num>
                                  <m:r>
                                    <a:rPr lang="en-US" altLang="zh-CN" sz="2400" i="1" smtClean="0">
                                      <a:solidFill>
                                        <a:schemeClr val="tx1"/>
                                      </a:solidFill>
                                      <a:latin typeface="Cambria Math" charset="0"/>
                                      <a:ea typeface="Cambria Math" charset="0"/>
                                      <a:cs typeface="Cambria Math" charset="0"/>
                                    </a:rPr>
                                    <m:t>𝜕</m:t>
                                  </m:r>
                                  <m:r>
                                    <m:rPr>
                                      <m:sty m:val="p"/>
                                    </m:rPr>
                                    <a:rPr lang="el-GR" altLang="zh-CN" sz="2400" i="1" smtClean="0">
                                      <a:solidFill>
                                        <a:schemeClr val="tx1"/>
                                      </a:solidFill>
                                      <a:latin typeface="Cambria Math" charset="0"/>
                                      <a:ea typeface="Cambria Math" charset="0"/>
                                      <a:cs typeface="Cambria Math" charset="0"/>
                                    </a:rPr>
                                    <m:t>Φ</m:t>
                                  </m:r>
                                </m:num>
                                <m:den>
                                  <m:r>
                                    <a:rPr lang="en-US" altLang="zh-CN" sz="2400" i="1">
                                      <a:solidFill>
                                        <a:schemeClr val="tx1"/>
                                      </a:solidFill>
                                      <a:latin typeface="Cambria Math" charset="0"/>
                                      <a:ea typeface="Cambria Math" charset="0"/>
                                      <a:cs typeface="Cambria Math" charset="0"/>
                                    </a:rPr>
                                    <m:t>𝜕</m:t>
                                  </m:r>
                                  <m:r>
                                    <a:rPr lang="en-US" altLang="zh-CN" sz="2400" b="0" i="1" smtClean="0">
                                      <a:solidFill>
                                        <a:schemeClr val="tx1"/>
                                      </a:solidFill>
                                      <a:latin typeface="Cambria Math" charset="0"/>
                                      <a:ea typeface="Cambria Math" charset="0"/>
                                      <a:cs typeface="Cambria Math" charset="0"/>
                                    </a:rPr>
                                    <m:t>𝑛</m:t>
                                  </m:r>
                                </m:den>
                              </m:f>
                            </m:e>
                          </m:d>
                        </m:e>
                        <m:sup>
                          <m:r>
                            <a:rPr lang="en-US" altLang="zh-CN" sz="2400" b="0" i="1" smtClean="0">
                              <a:solidFill>
                                <a:schemeClr val="tx1"/>
                              </a:solidFill>
                              <a:latin typeface="Cambria Math" charset="0"/>
                              <a:ea typeface="Cambria Math" charset="0"/>
                              <a:cs typeface="Cambria Math" charset="0"/>
                            </a:rPr>
                            <m:t>1/2</m:t>
                          </m:r>
                        </m:sup>
                      </m:sSup>
                    </m:oMath>
                  </m:oMathPara>
                </a14:m>
                <a:endParaRPr lang="en-US" altLang="zh-CN" sz="2400" b="1"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498588" y="2746111"/>
                <a:ext cx="4336700" cy="1017523"/>
              </a:xfrm>
              <a:prstGeom prst="rect">
                <a:avLst/>
              </a:prstGeom>
              <a:blipFill rotWithShape="0">
                <a:blip r:embed="rId3"/>
                <a:stretch>
                  <a:fillRect/>
                </a:stretch>
              </a:blipFill>
            </p:spPr>
            <p:txBody>
              <a:bodyPr/>
              <a:lstStyle/>
              <a:p>
                <a:r>
                  <a:rPr lang="en-US">
                    <a:noFill/>
                  </a:rPr>
                  <a:t> </a:t>
                </a:r>
              </a:p>
            </p:txBody>
          </p:sp>
        </mc:Fallback>
      </mc:AlternateContent>
      <p:sp>
        <p:nvSpPr>
          <p:cNvPr id="147" name="Rectangle 146"/>
          <p:cNvSpPr/>
          <p:nvPr/>
        </p:nvSpPr>
        <p:spPr>
          <a:xfrm>
            <a:off x="376052" y="2196389"/>
            <a:ext cx="4245073" cy="400110"/>
          </a:xfrm>
          <a:prstGeom prst="rect">
            <a:avLst/>
          </a:prstGeom>
        </p:spPr>
        <p:txBody>
          <a:bodyPr wrap="none">
            <a:spAutoFit/>
          </a:bodyPr>
          <a:lstStyle/>
          <a:p>
            <a:r>
              <a:rPr lang="en-US" altLang="zh-CN" sz="2000" dirty="0">
                <a:ea typeface="Arial" charset="0"/>
                <a:cs typeface="Arial" charset="0"/>
              </a:rPr>
              <a:t>The</a:t>
            </a:r>
            <a:r>
              <a:rPr lang="zh-CN" altLang="en-US" sz="2000" dirty="0">
                <a:ea typeface="Arial" charset="0"/>
                <a:cs typeface="Arial" charset="0"/>
              </a:rPr>
              <a:t> </a:t>
            </a:r>
            <a:r>
              <a:rPr lang="en-US" altLang="zh-CN" sz="2000" dirty="0">
                <a:ea typeface="Arial" charset="0"/>
                <a:cs typeface="Arial" charset="0"/>
              </a:rPr>
              <a:t>solutions</a:t>
            </a:r>
            <a:r>
              <a:rPr lang="zh-CN" altLang="en-US" sz="2000" dirty="0">
                <a:ea typeface="Arial" charset="0"/>
                <a:cs typeface="Arial" charset="0"/>
              </a:rPr>
              <a:t> </a:t>
            </a:r>
            <a:r>
              <a:rPr lang="en-US" altLang="zh-CN" sz="2000" dirty="0">
                <a:ea typeface="Arial" charset="0"/>
                <a:cs typeface="Arial" charset="0"/>
              </a:rPr>
              <a:t>in</a:t>
            </a:r>
            <a:r>
              <a:rPr lang="zh-CN" altLang="en-US" sz="2000" dirty="0">
                <a:ea typeface="Arial" charset="0"/>
                <a:cs typeface="Arial" charset="0"/>
              </a:rPr>
              <a:t> </a:t>
            </a:r>
            <a:r>
              <a:rPr lang="en-US" altLang="zh-CN" sz="2000" dirty="0">
                <a:ea typeface="Arial" charset="0"/>
                <a:cs typeface="Arial" charset="0"/>
              </a:rPr>
              <a:t>nature</a:t>
            </a:r>
            <a:r>
              <a:rPr lang="zh-CN" altLang="en-US" sz="2000" dirty="0">
                <a:ea typeface="Arial" charset="0"/>
                <a:cs typeface="Arial" charset="0"/>
              </a:rPr>
              <a:t> </a:t>
            </a:r>
            <a:r>
              <a:rPr lang="en-US" altLang="zh-CN" sz="2000" dirty="0">
                <a:ea typeface="Arial" charset="0"/>
                <a:cs typeface="Arial" charset="0"/>
              </a:rPr>
              <a:t>coordinates:</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545003" y="91346"/>
                <a:ext cx="4165327" cy="91159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800" b="0" i="1" smtClean="0">
                              <a:solidFill>
                                <a:srgbClr val="FF0000"/>
                              </a:solidFill>
                              <a:latin typeface="Cambria Math" panose="02040503050406030204" pitchFamily="18" charset="0"/>
                              <a:ea typeface="Cambria Math" charset="0"/>
                              <a:cs typeface="Cambria Math" charset="0"/>
                            </a:rPr>
                          </m:ctrlPr>
                        </m:fPr>
                        <m:num>
                          <m:r>
                            <a:rPr lang="en-US" altLang="zh-CN" sz="2800" b="0" i="1" smtClean="0">
                              <a:solidFill>
                                <a:srgbClr val="FF0000"/>
                              </a:solidFill>
                              <a:latin typeface="Cambria Math" charset="0"/>
                              <a:ea typeface="Cambria Math" charset="0"/>
                              <a:cs typeface="Cambria Math" charset="0"/>
                            </a:rPr>
                            <m:t>1</m:t>
                          </m:r>
                        </m:num>
                        <m:den>
                          <m:r>
                            <a:rPr lang="en-US" altLang="zh-CN" sz="2800" b="0" i="1" smtClean="0">
                              <a:solidFill>
                                <a:srgbClr val="FF0000"/>
                              </a:solidFill>
                              <a:latin typeface="Cambria Math" charset="0"/>
                              <a:ea typeface="Cambria Math" charset="0"/>
                              <a:cs typeface="Cambria Math" charset="0"/>
                            </a:rPr>
                            <m:t>𝑅</m:t>
                          </m:r>
                        </m:den>
                      </m:f>
                      <m:sSup>
                        <m:sSupPr>
                          <m:ctrlPr>
                            <a:rPr lang="en-US" altLang="zh-CN" sz="2800" b="0" i="1" smtClean="0">
                              <a:solidFill>
                                <a:srgbClr val="FF0000"/>
                              </a:solidFill>
                              <a:latin typeface="Cambria Math" panose="02040503050406030204" pitchFamily="18" charset="0"/>
                              <a:ea typeface="Cambria Math" charset="0"/>
                              <a:cs typeface="Cambria Math" charset="0"/>
                            </a:rPr>
                          </m:ctrlPr>
                        </m:sSupPr>
                        <m:e>
                          <m:r>
                            <a:rPr lang="en-US" altLang="zh-CN" sz="2800" b="0" i="1" smtClean="0">
                              <a:solidFill>
                                <a:srgbClr val="FF0000"/>
                              </a:solidFill>
                              <a:latin typeface="Cambria Math" charset="0"/>
                              <a:ea typeface="Cambria Math" charset="0"/>
                              <a:cs typeface="Cambria Math" charset="0"/>
                            </a:rPr>
                            <m:t>𝑉</m:t>
                          </m:r>
                        </m:e>
                        <m:sup>
                          <m:r>
                            <a:rPr lang="en-US" altLang="zh-CN" sz="2800" b="0" i="1" smtClean="0">
                              <a:solidFill>
                                <a:srgbClr val="FF0000"/>
                              </a:solidFill>
                              <a:latin typeface="Cambria Math" charset="0"/>
                              <a:ea typeface="Cambria Math" charset="0"/>
                              <a:cs typeface="Cambria Math" charset="0"/>
                            </a:rPr>
                            <m:t>2</m:t>
                          </m:r>
                        </m:sup>
                      </m:sSup>
                      <m:r>
                        <a:rPr lang="en-US" altLang="zh-CN" sz="2800" b="0" i="1" smtClean="0">
                          <a:solidFill>
                            <a:srgbClr val="FF9933"/>
                          </a:solidFill>
                          <a:latin typeface="Cambria Math" charset="0"/>
                          <a:ea typeface="Cambria Math" charset="0"/>
                          <a:cs typeface="Cambria Math" charset="0"/>
                        </a:rPr>
                        <m:t>+</m:t>
                      </m:r>
                      <m:r>
                        <a:rPr lang="en-US" altLang="zh-CN" sz="2800" b="0" i="1" smtClean="0">
                          <a:solidFill>
                            <a:srgbClr val="FF9933"/>
                          </a:solidFill>
                          <a:latin typeface="Cambria Math" charset="0"/>
                          <a:ea typeface="Cambria Math" charset="0"/>
                          <a:cs typeface="Cambria Math" charset="0"/>
                        </a:rPr>
                        <m:t>𝑓𝑉</m:t>
                      </m:r>
                      <m:r>
                        <a:rPr lang="en-US" altLang="zh-CN" sz="2800" b="0" i="1" smtClean="0">
                          <a:solidFill>
                            <a:srgbClr val="0000CC"/>
                          </a:solidFill>
                          <a:latin typeface="Cambria Math" charset="0"/>
                          <a:ea typeface="Cambria Math" charset="0"/>
                          <a:cs typeface="Cambria Math" charset="0"/>
                        </a:rPr>
                        <m:t>+</m:t>
                      </m:r>
                      <m:f>
                        <m:fPr>
                          <m:ctrlPr>
                            <a:rPr lang="en-US" altLang="zh-CN" sz="2800" b="0" i="1" smtClean="0">
                              <a:solidFill>
                                <a:srgbClr val="0000CC"/>
                              </a:solidFill>
                              <a:latin typeface="Cambria Math" panose="02040503050406030204" pitchFamily="18" charset="0"/>
                              <a:ea typeface="Cambria Math" charset="0"/>
                              <a:cs typeface="Cambria Math" charset="0"/>
                            </a:rPr>
                          </m:ctrlPr>
                        </m:fPr>
                        <m:num>
                          <m:r>
                            <a:rPr lang="en-US" altLang="zh-CN" sz="2800" i="1" smtClean="0">
                              <a:solidFill>
                                <a:srgbClr val="0000CC"/>
                              </a:solidFill>
                              <a:latin typeface="Cambria Math" charset="0"/>
                              <a:ea typeface="Cambria Math" charset="0"/>
                              <a:cs typeface="Cambria Math" charset="0"/>
                            </a:rPr>
                            <m:t>𝜕</m:t>
                          </m:r>
                          <m:r>
                            <m:rPr>
                              <m:sty m:val="p"/>
                            </m:rPr>
                            <a:rPr lang="el-GR" altLang="zh-CN" sz="2800" i="1" smtClean="0">
                              <a:solidFill>
                                <a:srgbClr val="0000CC"/>
                              </a:solidFill>
                              <a:latin typeface="Cambria Math" charset="0"/>
                              <a:ea typeface="Cambria Math" charset="0"/>
                              <a:cs typeface="Cambria Math" charset="0"/>
                            </a:rPr>
                            <m:t>Φ</m:t>
                          </m:r>
                        </m:num>
                        <m:den>
                          <m:r>
                            <a:rPr lang="en-US" altLang="zh-CN" sz="2800" i="1">
                              <a:solidFill>
                                <a:srgbClr val="0000CC"/>
                              </a:solidFill>
                              <a:latin typeface="Cambria Math" charset="0"/>
                              <a:ea typeface="Cambria Math" charset="0"/>
                              <a:cs typeface="Cambria Math" charset="0"/>
                            </a:rPr>
                            <m:t>𝜕</m:t>
                          </m:r>
                          <m:r>
                            <a:rPr lang="en-US" altLang="zh-CN" sz="2800" b="0" i="1" smtClean="0">
                              <a:solidFill>
                                <a:srgbClr val="0000CC"/>
                              </a:solidFill>
                              <a:latin typeface="Cambria Math" charset="0"/>
                              <a:ea typeface="Cambria Math" charset="0"/>
                              <a:cs typeface="Cambria Math" charset="0"/>
                            </a:rPr>
                            <m:t>𝑛</m:t>
                          </m:r>
                        </m:den>
                      </m:f>
                      <m:r>
                        <a:rPr lang="en-US" altLang="zh-CN" sz="2800" b="0" i="1" smtClean="0">
                          <a:solidFill>
                            <a:srgbClr val="0000CC"/>
                          </a:solidFill>
                          <a:latin typeface="Cambria Math" charset="0"/>
                          <a:ea typeface="Cambria Math" charset="0"/>
                          <a:cs typeface="Cambria Math" charset="0"/>
                        </a:rPr>
                        <m:t>=0</m:t>
                      </m:r>
                    </m:oMath>
                  </m:oMathPara>
                </a14:m>
                <a:endParaRPr lang="en-US" sz="2800" b="1" dirty="0"/>
              </a:p>
            </p:txBody>
          </p:sp>
        </mc:Choice>
        <mc:Fallback xmlns="">
          <p:sp>
            <p:nvSpPr>
              <p:cNvPr id="13" name="Rectangle 12"/>
              <p:cNvSpPr>
                <a:spLocks noRot="1" noChangeAspect="1" noMove="1" noResize="1" noEditPoints="1" noAdjustHandles="1" noChangeArrowheads="1" noChangeShapeType="1" noTextEdit="1"/>
              </p:cNvSpPr>
              <p:nvPr/>
            </p:nvSpPr>
            <p:spPr>
              <a:xfrm>
                <a:off x="5545003" y="91346"/>
                <a:ext cx="4165327" cy="911596"/>
              </a:xfrm>
              <a:prstGeom prst="rect">
                <a:avLst/>
              </a:prstGeom>
              <a:blipFill rotWithShape="0">
                <a:blip r:embed="rId4"/>
                <a:stretch>
                  <a:fillRect/>
                </a:stretch>
              </a:blipFill>
            </p:spPr>
            <p:txBody>
              <a:bodyPr/>
              <a:lstStyle/>
              <a:p>
                <a:r>
                  <a:rPr lang="en-US">
                    <a:noFill/>
                  </a:rPr>
                  <a:t> </a:t>
                </a:r>
              </a:p>
            </p:txBody>
          </p:sp>
        </mc:Fallback>
      </mc:AlternateContent>
      <p:grpSp>
        <p:nvGrpSpPr>
          <p:cNvPr id="9" name="Group 8"/>
          <p:cNvGrpSpPr/>
          <p:nvPr/>
        </p:nvGrpSpPr>
        <p:grpSpPr>
          <a:xfrm>
            <a:off x="376052" y="1093225"/>
            <a:ext cx="8474179" cy="966946"/>
            <a:chOff x="364487" y="755973"/>
            <a:chExt cx="8474179" cy="966946"/>
          </a:xfrm>
        </p:grpSpPr>
        <p:pic>
          <p:nvPicPr>
            <p:cNvPr id="146" name="Picture 145" descr="Screen Shot 2016-09-30 at 2.44.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565" y="755973"/>
              <a:ext cx="2873726" cy="9669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308469" y="811323"/>
                  <a:ext cx="3530197" cy="911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charset="0"/>
                            <a:ea typeface="Cambria Math" charset="0"/>
                            <a:cs typeface="Cambria Math" charset="0"/>
                          </a:rPr>
                          <m:t>𝑎</m:t>
                        </m:r>
                        <m:r>
                          <a:rPr lang="en-US" altLang="zh-CN" sz="2800" b="0" i="1" smtClean="0">
                            <a:solidFill>
                              <a:srgbClr val="FF0000"/>
                            </a:solidFill>
                            <a:latin typeface="Cambria Math" charset="0"/>
                            <a:ea typeface="Cambria Math" charset="0"/>
                            <a:cs typeface="Cambria Math" charset="0"/>
                          </a:rPr>
                          <m:t>=</m:t>
                        </m:r>
                        <m:f>
                          <m:fPr>
                            <m:ctrlPr>
                              <a:rPr lang="en-US" altLang="zh-CN" sz="2800" b="0" i="1" smtClean="0">
                                <a:solidFill>
                                  <a:srgbClr val="FF0000"/>
                                </a:solidFill>
                                <a:latin typeface="Cambria Math" panose="02040503050406030204" pitchFamily="18" charset="0"/>
                                <a:ea typeface="Cambria Math" charset="0"/>
                                <a:cs typeface="Cambria Math" charset="0"/>
                              </a:rPr>
                            </m:ctrlPr>
                          </m:fPr>
                          <m:num>
                            <m:r>
                              <a:rPr lang="en-US" altLang="zh-CN" sz="2800" b="0" i="1" smtClean="0">
                                <a:solidFill>
                                  <a:srgbClr val="FF0000"/>
                                </a:solidFill>
                                <a:latin typeface="Cambria Math" charset="0"/>
                                <a:ea typeface="Cambria Math" charset="0"/>
                                <a:cs typeface="Cambria Math" charset="0"/>
                              </a:rPr>
                              <m:t>1</m:t>
                            </m:r>
                          </m:num>
                          <m:den>
                            <m:r>
                              <a:rPr lang="en-US" altLang="zh-CN" sz="2800" b="0" i="1" smtClean="0">
                                <a:solidFill>
                                  <a:srgbClr val="FF0000"/>
                                </a:solidFill>
                                <a:latin typeface="Cambria Math" charset="0"/>
                                <a:ea typeface="Cambria Math" charset="0"/>
                                <a:cs typeface="Cambria Math" charset="0"/>
                              </a:rPr>
                              <m:t>𝑅</m:t>
                            </m:r>
                          </m:den>
                        </m:f>
                        <m:r>
                          <a:rPr lang="en-US" altLang="zh-CN" sz="2800" b="0" i="1" smtClean="0">
                            <a:solidFill>
                              <a:srgbClr val="FF0000"/>
                            </a:solidFill>
                            <a:latin typeface="Cambria Math" charset="0"/>
                            <a:ea typeface="Cambria Math" charset="0"/>
                            <a:cs typeface="Cambria Math" charset="0"/>
                          </a:rPr>
                          <m:t>,</m:t>
                        </m:r>
                        <m:r>
                          <a:rPr lang="en-US" altLang="zh-CN" sz="2800" b="0" i="1" smtClean="0">
                            <a:solidFill>
                              <a:srgbClr val="FF0000"/>
                            </a:solidFill>
                            <a:latin typeface="Cambria Math" charset="0"/>
                            <a:ea typeface="Cambria Math" charset="0"/>
                            <a:cs typeface="Cambria Math" charset="0"/>
                          </a:rPr>
                          <m:t>𝑏</m:t>
                        </m:r>
                        <m:r>
                          <a:rPr lang="en-US" altLang="zh-CN" sz="2800" b="0" i="1" smtClean="0">
                            <a:solidFill>
                              <a:srgbClr val="FF0000"/>
                            </a:solidFill>
                            <a:latin typeface="Cambria Math" charset="0"/>
                            <a:ea typeface="Cambria Math" charset="0"/>
                            <a:cs typeface="Cambria Math" charset="0"/>
                          </a:rPr>
                          <m:t>=</m:t>
                        </m:r>
                        <m:r>
                          <a:rPr lang="en-US" altLang="zh-CN" sz="2800" b="0" i="1" smtClean="0">
                            <a:solidFill>
                              <a:srgbClr val="FF0000"/>
                            </a:solidFill>
                            <a:latin typeface="Cambria Math" charset="0"/>
                            <a:ea typeface="Cambria Math" charset="0"/>
                            <a:cs typeface="Cambria Math" charset="0"/>
                          </a:rPr>
                          <m:t>𝑓</m:t>
                        </m:r>
                        <m:r>
                          <a:rPr lang="en-US" altLang="zh-CN" sz="2800" b="0" i="1" smtClean="0">
                            <a:solidFill>
                              <a:srgbClr val="FF0000"/>
                            </a:solidFill>
                            <a:latin typeface="Cambria Math" charset="0"/>
                            <a:ea typeface="Cambria Math" charset="0"/>
                            <a:cs typeface="Cambria Math" charset="0"/>
                          </a:rPr>
                          <m:t>,</m:t>
                        </m:r>
                        <m:r>
                          <a:rPr lang="en-US" altLang="zh-CN" sz="2800" b="0" i="1" smtClean="0">
                            <a:solidFill>
                              <a:srgbClr val="FF0000"/>
                            </a:solidFill>
                            <a:latin typeface="Cambria Math" charset="0"/>
                            <a:ea typeface="Cambria Math" charset="0"/>
                            <a:cs typeface="Cambria Math" charset="0"/>
                          </a:rPr>
                          <m:t>𝑐</m:t>
                        </m:r>
                        <m:r>
                          <a:rPr lang="en-US" altLang="zh-CN" sz="2800" b="0" i="1" smtClean="0">
                            <a:solidFill>
                              <a:srgbClr val="FF0000"/>
                            </a:solidFill>
                            <a:latin typeface="Cambria Math" charset="0"/>
                            <a:ea typeface="Cambria Math" charset="0"/>
                            <a:cs typeface="Cambria Math" charset="0"/>
                          </a:rPr>
                          <m:t>=</m:t>
                        </m:r>
                        <m:f>
                          <m:fPr>
                            <m:ctrlPr>
                              <a:rPr lang="en-US" altLang="zh-CN" sz="2800" i="1">
                                <a:solidFill>
                                  <a:srgbClr val="0000CC"/>
                                </a:solidFill>
                                <a:latin typeface="Cambria Math" panose="02040503050406030204" pitchFamily="18" charset="0"/>
                                <a:ea typeface="Cambria Math" charset="0"/>
                                <a:cs typeface="Cambria Math" charset="0"/>
                              </a:rPr>
                            </m:ctrlPr>
                          </m:fPr>
                          <m:num>
                            <m:r>
                              <a:rPr lang="en-US" altLang="zh-CN" sz="2800" i="1">
                                <a:solidFill>
                                  <a:srgbClr val="0000CC"/>
                                </a:solidFill>
                                <a:latin typeface="Cambria Math" charset="0"/>
                                <a:ea typeface="Cambria Math" charset="0"/>
                                <a:cs typeface="Cambria Math" charset="0"/>
                              </a:rPr>
                              <m:t>𝜕</m:t>
                            </m:r>
                            <m:r>
                              <m:rPr>
                                <m:sty m:val="p"/>
                              </m:rPr>
                              <a:rPr lang="el-GR" altLang="zh-CN" sz="2800" i="1">
                                <a:solidFill>
                                  <a:srgbClr val="0000CC"/>
                                </a:solidFill>
                                <a:latin typeface="Cambria Math" charset="0"/>
                                <a:ea typeface="Cambria Math" charset="0"/>
                                <a:cs typeface="Cambria Math" charset="0"/>
                              </a:rPr>
                              <m:t>Φ</m:t>
                            </m:r>
                          </m:num>
                          <m:den>
                            <m:r>
                              <a:rPr lang="en-US" altLang="zh-CN" sz="2800" i="1">
                                <a:solidFill>
                                  <a:srgbClr val="0000CC"/>
                                </a:solidFill>
                                <a:latin typeface="Cambria Math" charset="0"/>
                                <a:ea typeface="Cambria Math" charset="0"/>
                                <a:cs typeface="Cambria Math" charset="0"/>
                              </a:rPr>
                              <m:t>𝜕</m:t>
                            </m:r>
                            <m:r>
                              <a:rPr lang="en-US" altLang="zh-CN" sz="2800" i="1">
                                <a:solidFill>
                                  <a:srgbClr val="0000CC"/>
                                </a:solidFill>
                                <a:latin typeface="Cambria Math" charset="0"/>
                                <a:ea typeface="Cambria Math" charset="0"/>
                                <a:cs typeface="Cambria Math" charset="0"/>
                              </a:rPr>
                              <m:t>𝑛</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5308469" y="811323"/>
                  <a:ext cx="3530197" cy="911596"/>
                </a:xfrm>
                <a:prstGeom prst="rect">
                  <a:avLst/>
                </a:prstGeom>
                <a:blipFill rotWithShape="0">
                  <a:blip r:embed="rId6"/>
                  <a:stretch>
                    <a:fillRect/>
                  </a:stretch>
                </a:blipFill>
              </p:spPr>
              <p:txBody>
                <a:bodyPr/>
                <a:lstStyle/>
                <a:p>
                  <a:r>
                    <a:rPr lang="en-US">
                      <a:noFill/>
                    </a:rPr>
                    <a:t> </a:t>
                  </a:r>
                </a:p>
              </p:txBody>
            </p:sp>
          </mc:Fallback>
        </mc:AlternateContent>
        <p:sp>
          <p:nvSpPr>
            <p:cNvPr id="8" name="TextBox 7"/>
            <p:cNvSpPr txBox="1"/>
            <p:nvPr/>
          </p:nvSpPr>
          <p:spPr>
            <a:xfrm>
              <a:off x="364487" y="1135175"/>
              <a:ext cx="4943982" cy="400110"/>
            </a:xfrm>
            <a:prstGeom prst="rect">
              <a:avLst/>
            </a:prstGeom>
            <a:noFill/>
          </p:spPr>
          <p:txBody>
            <a:bodyPr wrap="none" rtlCol="0">
              <a:spAutoFit/>
            </a:bodyPr>
            <a:lstStyle/>
            <a:p>
              <a:r>
                <a:rPr lang="en-US" altLang="zh-CN" sz="2000" dirty="0"/>
                <a:t>Substituting</a:t>
              </a:r>
              <a:r>
                <a:rPr lang="zh-CN" altLang="en-US" sz="2000" dirty="0"/>
                <a:t>                                         </a:t>
              </a:r>
              <a:r>
                <a:rPr lang="en-US" altLang="zh-CN" sz="2000" dirty="0"/>
                <a:t>with</a:t>
              </a:r>
              <a:r>
                <a:rPr lang="zh-CN" altLang="en-US" sz="2000" dirty="0"/>
                <a:t> </a:t>
              </a:r>
              <a:endParaRPr lang="en-US" sz="2000" dirty="0"/>
            </a:p>
          </p:txBody>
        </p:sp>
      </p:grpSp>
      <p:pic>
        <p:nvPicPr>
          <p:cNvPr id="17" name="Picture 16"/>
          <p:cNvPicPr>
            <a:picLocks noChangeAspect="1"/>
          </p:cNvPicPr>
          <p:nvPr/>
        </p:nvPicPr>
        <p:blipFill>
          <a:blip r:embed="rId7"/>
          <a:stretch>
            <a:fillRect/>
          </a:stretch>
        </p:blipFill>
        <p:spPr>
          <a:xfrm>
            <a:off x="712897" y="3996111"/>
            <a:ext cx="8105657" cy="2844427"/>
          </a:xfrm>
          <a:prstGeom prst="rect">
            <a:avLst/>
          </a:prstGeom>
        </p:spPr>
      </p:pic>
    </p:spTree>
    <p:extLst>
      <p:ext uri="{BB962C8B-B14F-4D97-AF65-F5344CB8AC3E}">
        <p14:creationId xmlns:p14="http://schemas.microsoft.com/office/powerpoint/2010/main" val="92682262"/>
      </p:ext>
    </p:extLst>
  </p:cSld>
  <p:clrMapOvr>
    <a:masterClrMapping/>
  </p:clrMapOvr>
  <p:transition advTm="323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77CF1-B777-3042-8FD3-3B9628C99846}" type="slidenum">
              <a:rPr lang="en-US" altLang="zh-CN">
                <a:latin typeface="Calibri" charset="0"/>
                <a:ea typeface="宋体" charset="-122"/>
              </a:rPr>
              <a:pPr/>
              <a:t>9</a:t>
            </a:fld>
            <a:endParaRPr lang="zh-CN" altLang="zh-CN" dirty="0">
              <a:latin typeface="Calibri" charset="0"/>
              <a:ea typeface="宋体" charset="-122"/>
            </a:endParaRPr>
          </a:p>
        </p:txBody>
      </p:sp>
      <p:sp>
        <p:nvSpPr>
          <p:cNvPr id="16386" name="矩形 1"/>
          <p:cNvSpPr>
            <a:spLocks noChangeArrowheads="1"/>
          </p:cNvSpPr>
          <p:nvPr/>
        </p:nvSpPr>
        <p:spPr bwMode="auto">
          <a:xfrm>
            <a:off x="460375" y="111125"/>
            <a:ext cx="5258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defTabSz="904875"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0"/>
              </a:spcBef>
              <a:buNone/>
            </a:pPr>
            <a:r>
              <a:rPr lang="en-US" altLang="zh-CN" sz="2800" b="1" dirty="0">
                <a:solidFill>
                  <a:srgbClr val="FFFF00"/>
                </a:solidFill>
                <a:latin typeface="Arial" charset="0"/>
              </a:rPr>
              <a:t>Gradient Wind Approximation</a:t>
            </a:r>
          </a:p>
        </p:txBody>
      </p:sp>
      <mc:AlternateContent xmlns:mc="http://schemas.openxmlformats.org/markup-compatibility/2006" xmlns:a14="http://schemas.microsoft.com/office/drawing/2010/main">
        <mc:Choice Requires="a14">
          <p:sp>
            <p:nvSpPr>
              <p:cNvPr id="53" name="Rectangle 23"/>
              <p:cNvSpPr>
                <a:spLocks noChangeArrowheads="1"/>
              </p:cNvSpPr>
              <p:nvPr/>
            </p:nvSpPr>
            <p:spPr bwMode="auto">
              <a:xfrm>
                <a:off x="252413" y="863719"/>
                <a:ext cx="2544286"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kumimoji="1" lang="en-US" altLang="zh-CN" b="1" dirty="0"/>
                  <a:t>Northern</a:t>
                </a:r>
                <a:r>
                  <a:rPr kumimoji="1" lang="zh-CN" altLang="en-US" b="1" dirty="0"/>
                  <a:t> </a:t>
                </a:r>
                <a:r>
                  <a:rPr kumimoji="1" lang="en-US" altLang="zh-CN" b="1" dirty="0"/>
                  <a:t>Hemisphere</a:t>
                </a:r>
              </a:p>
              <a:p>
                <a:pPr algn="ctr"/>
                <a:r>
                  <a:rPr kumimoji="1" lang="en-US" altLang="zh-CN" b="1" dirty="0"/>
                  <a:t>(</a:t>
                </a:r>
                <a14:m>
                  <m:oMath xmlns:m="http://schemas.openxmlformats.org/officeDocument/2006/math">
                    <m:r>
                      <a:rPr kumimoji="1" lang="en-US" altLang="zh-CN" b="1" i="1" smtClean="0">
                        <a:latin typeface="Cambria Math" charset="0"/>
                      </a:rPr>
                      <m:t>𝒇</m:t>
                    </m:r>
                    <m:r>
                      <a:rPr kumimoji="1" lang="en-US" altLang="zh-CN" b="1" i="1" smtClean="0">
                        <a:latin typeface="Cambria Math" charset="0"/>
                      </a:rPr>
                      <m:t>&gt;</m:t>
                    </m:r>
                    <m:r>
                      <a:rPr kumimoji="1" lang="en-US" altLang="zh-CN" b="1" i="1" smtClean="0">
                        <a:latin typeface="Cambria Math" charset="0"/>
                      </a:rPr>
                      <m:t>𝟎</m:t>
                    </m:r>
                  </m:oMath>
                </a14:m>
                <a:r>
                  <a:rPr kumimoji="1" lang="en-US" altLang="zh-CN" b="1" dirty="0"/>
                  <a:t>)</a:t>
                </a:r>
                <a:endParaRPr lang="en-US" altLang="x-none" b="1" dirty="0"/>
              </a:p>
            </p:txBody>
          </p:sp>
        </mc:Choice>
        <mc:Fallback xmlns="">
          <p:sp>
            <p:nvSpPr>
              <p:cNvPr id="53" name="Rectangle 23"/>
              <p:cNvSpPr>
                <a:spLocks noRot="1" noChangeAspect="1" noMove="1" noResize="1" noEditPoints="1" noAdjustHandles="1" noChangeArrowheads="1" noChangeShapeType="1" noTextEdit="1"/>
              </p:cNvSpPr>
              <p:nvPr/>
            </p:nvSpPr>
            <p:spPr bwMode="auto">
              <a:xfrm>
                <a:off x="252413" y="863719"/>
                <a:ext cx="2544286" cy="646331"/>
              </a:xfrm>
              <a:prstGeom prst="rect">
                <a:avLst/>
              </a:prstGeom>
              <a:blipFill rotWithShape="0">
                <a:blip r:embed="rId4"/>
                <a:stretch>
                  <a:fillRect l="-1914" t="-5660" r="-16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782808" y="12069"/>
                <a:ext cx="2935162" cy="78669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charset="0"/>
                          <a:ea typeface="Cambria Math" charset="0"/>
                          <a:cs typeface="Cambria Math" charset="0"/>
                        </a:rPr>
                        <m:t>0=</m:t>
                      </m:r>
                      <m:d>
                        <m:dPr>
                          <m:begChr m:val="["/>
                          <m:endChr m:val="]"/>
                          <m:ctrlPr>
                            <a:rPr lang="mr-IN" altLang="zh-CN" sz="2000" b="0" i="1" smtClean="0">
                              <a:latin typeface="Cambria Math" panose="02040503050406030204" pitchFamily="18" charset="0"/>
                              <a:ea typeface="Cambria Math" charset="0"/>
                              <a:cs typeface="Cambria Math" charset="0"/>
                            </a:rPr>
                          </m:ctrlPr>
                        </m:dPr>
                        <m:e>
                          <m:r>
                            <a:rPr lang="en-US" altLang="zh-CN" sz="2000" b="0" i="1" smtClean="0">
                              <a:solidFill>
                                <a:srgbClr val="FF0000"/>
                              </a:solidFill>
                              <a:latin typeface="Cambria Math" charset="0"/>
                              <a:ea typeface="Cambria Math" charset="0"/>
                              <a:cs typeface="Cambria Math" charset="0"/>
                            </a:rPr>
                            <m:t>−</m:t>
                          </m:r>
                          <m:f>
                            <m:fPr>
                              <m:ctrlPr>
                                <a:rPr lang="en-US" altLang="zh-CN" sz="2000" b="0" i="1" smtClean="0">
                                  <a:solidFill>
                                    <a:srgbClr val="FF0000"/>
                                  </a:solidFill>
                                  <a:latin typeface="Cambria Math" panose="02040503050406030204" pitchFamily="18" charset="0"/>
                                  <a:ea typeface="Cambria Math" charset="0"/>
                                  <a:cs typeface="Cambria Math" charset="0"/>
                                </a:rPr>
                              </m:ctrlPr>
                            </m:fPr>
                            <m:num>
                              <m:sSup>
                                <m:sSupPr>
                                  <m:ctrlPr>
                                    <a:rPr lang="en-US" altLang="zh-CN" sz="2000" b="0" i="1" smtClean="0">
                                      <a:solidFill>
                                        <a:srgbClr val="FF0000"/>
                                      </a:solidFill>
                                      <a:latin typeface="Cambria Math" panose="02040503050406030204" pitchFamily="18" charset="0"/>
                                      <a:ea typeface="Cambria Math" charset="0"/>
                                      <a:cs typeface="Cambria Math" charset="0"/>
                                    </a:rPr>
                                  </m:ctrlPr>
                                </m:sSupPr>
                                <m:e>
                                  <m:r>
                                    <a:rPr lang="en-US" altLang="zh-CN" sz="2000" b="0" i="1" smtClean="0">
                                      <a:solidFill>
                                        <a:srgbClr val="FF0000"/>
                                      </a:solidFill>
                                      <a:latin typeface="Cambria Math" charset="0"/>
                                      <a:ea typeface="Cambria Math" charset="0"/>
                                      <a:cs typeface="Cambria Math" charset="0"/>
                                    </a:rPr>
                                    <m:t>𝑉</m:t>
                                  </m:r>
                                </m:e>
                                <m:sup>
                                  <m:r>
                                    <a:rPr lang="en-US" altLang="zh-CN" sz="2000" b="0" i="1" smtClean="0">
                                      <a:solidFill>
                                        <a:srgbClr val="FF0000"/>
                                      </a:solidFill>
                                      <a:latin typeface="Cambria Math" charset="0"/>
                                      <a:ea typeface="Cambria Math" charset="0"/>
                                      <a:cs typeface="Cambria Math" charset="0"/>
                                    </a:rPr>
                                    <m:t>2</m:t>
                                  </m:r>
                                </m:sup>
                              </m:sSup>
                            </m:num>
                            <m:den>
                              <m:r>
                                <a:rPr lang="en-US" altLang="zh-CN" sz="2000" b="0" i="1" smtClean="0">
                                  <a:solidFill>
                                    <a:srgbClr val="FF0000"/>
                                  </a:solidFill>
                                  <a:latin typeface="Cambria Math" charset="0"/>
                                  <a:ea typeface="Cambria Math" charset="0"/>
                                  <a:cs typeface="Cambria Math" charset="0"/>
                                </a:rPr>
                                <m:t>𝑅</m:t>
                              </m:r>
                            </m:den>
                          </m:f>
                          <m:r>
                            <a:rPr lang="en-US" altLang="zh-CN" sz="2000" b="0" i="1" smtClean="0">
                              <a:solidFill>
                                <a:srgbClr val="FF9933"/>
                              </a:solidFill>
                              <a:latin typeface="Cambria Math" charset="0"/>
                              <a:ea typeface="Cambria Math" charset="0"/>
                              <a:cs typeface="Cambria Math" charset="0"/>
                            </a:rPr>
                            <m:t>−</m:t>
                          </m:r>
                          <m:r>
                            <a:rPr lang="en-US" altLang="zh-CN" sz="2000" b="0" i="1" smtClean="0">
                              <a:solidFill>
                                <a:srgbClr val="FF9933"/>
                              </a:solidFill>
                              <a:latin typeface="Cambria Math" charset="0"/>
                              <a:ea typeface="Cambria Math" charset="0"/>
                              <a:cs typeface="Cambria Math" charset="0"/>
                            </a:rPr>
                            <m:t>𝑓𝑉</m:t>
                          </m:r>
                          <m:r>
                            <a:rPr lang="en-US" altLang="zh-CN" sz="2000" b="0" i="1" smtClean="0">
                              <a:solidFill>
                                <a:srgbClr val="0000CC"/>
                              </a:solidFill>
                              <a:latin typeface="Cambria Math" charset="0"/>
                              <a:ea typeface="Cambria Math" charset="0"/>
                              <a:cs typeface="Cambria Math" charset="0"/>
                            </a:rPr>
                            <m:t>−</m:t>
                          </m:r>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1" i="1" smtClean="0">
                          <a:latin typeface="Cambria Math" charset="0"/>
                          <a:ea typeface="Cambria Math" charset="0"/>
                          <a:cs typeface="Cambria Math" charset="0"/>
                        </a:rPr>
                        <m:t>𝒏</m:t>
                      </m:r>
                    </m:oMath>
                  </m:oMathPara>
                </a14:m>
                <a:endParaRPr lang="en-US" sz="2000" b="1" dirty="0"/>
              </a:p>
            </p:txBody>
          </p:sp>
        </mc:Choice>
        <mc:Fallback xmlns="">
          <p:sp>
            <p:nvSpPr>
              <p:cNvPr id="56" name="Rectangle 55"/>
              <p:cNvSpPr>
                <a:spLocks noRot="1" noChangeAspect="1" noMove="1" noResize="1" noEditPoints="1" noAdjustHandles="1" noChangeArrowheads="1" noChangeShapeType="1" noTextEdit="1"/>
              </p:cNvSpPr>
              <p:nvPr/>
            </p:nvSpPr>
            <p:spPr>
              <a:xfrm>
                <a:off x="6782808" y="12069"/>
                <a:ext cx="2935162" cy="786690"/>
              </a:xfrm>
              <a:prstGeom prst="rect">
                <a:avLst/>
              </a:prstGeom>
              <a:blipFill rotWithShape="0">
                <a:blip r:embed="rId5"/>
                <a:stretch>
                  <a:fillRect/>
                </a:stretch>
              </a:blipFill>
            </p:spPr>
            <p:txBody>
              <a:bodyPr/>
              <a:lstStyle/>
              <a:p>
                <a:r>
                  <a:rPr lang="en-US">
                    <a:noFill/>
                  </a:rPr>
                  <a:t> </a:t>
                </a:r>
              </a:p>
            </p:txBody>
          </p:sp>
        </mc:Fallback>
      </mc:AlternateContent>
      <p:grpSp>
        <p:nvGrpSpPr>
          <p:cNvPr id="61" name="Group 20"/>
          <p:cNvGrpSpPr>
            <a:grpSpLocks/>
          </p:cNvGrpSpPr>
          <p:nvPr/>
        </p:nvGrpSpPr>
        <p:grpSpPr bwMode="auto">
          <a:xfrm>
            <a:off x="2340645" y="4212357"/>
            <a:ext cx="1674813" cy="1674812"/>
            <a:chOff x="6972826" y="1980109"/>
            <a:chExt cx="1674421" cy="1674421"/>
          </a:xfrm>
        </p:grpSpPr>
        <p:sp>
          <p:nvSpPr>
            <p:cNvPr id="72"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77"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8" name="Group 21"/>
          <p:cNvGrpSpPr>
            <a:grpSpLocks/>
          </p:cNvGrpSpPr>
          <p:nvPr/>
        </p:nvGrpSpPr>
        <p:grpSpPr bwMode="auto">
          <a:xfrm>
            <a:off x="2340645" y="1875557"/>
            <a:ext cx="1674813" cy="1674812"/>
            <a:chOff x="3198341" y="1836093"/>
            <a:chExt cx="1674421" cy="1674421"/>
          </a:xfrm>
        </p:grpSpPr>
        <p:sp>
          <p:nvSpPr>
            <p:cNvPr id="79"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80"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1" name="TextBox 27"/>
          <p:cNvSpPr txBox="1">
            <a:spLocks noChangeArrowheads="1"/>
          </p:cNvSpPr>
          <p:nvPr/>
        </p:nvSpPr>
        <p:spPr bwMode="auto">
          <a:xfrm>
            <a:off x="2511894" y="3511089"/>
            <a:ext cx="1469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1600" dirty="0">
                <a:latin typeface="Microsoft YaHei" charset="-122"/>
                <a:ea typeface="Microsoft YaHei" charset="-122"/>
                <a:cs typeface="Microsoft YaHei" charset="-122"/>
              </a:rPr>
              <a:t>C</a:t>
            </a:r>
            <a:r>
              <a:rPr kumimoji="1" lang="en-US" altLang="zh-TW" sz="1600" dirty="0">
                <a:latin typeface="Microsoft YaHei" charset="-122"/>
                <a:ea typeface="Microsoft YaHei" charset="-122"/>
                <a:cs typeface="Microsoft YaHei" charset="-122"/>
              </a:rPr>
              <a:t>yclonic low </a:t>
            </a:r>
          </a:p>
          <a:p>
            <a:pPr algn="ctr"/>
            <a:r>
              <a:rPr kumimoji="1" lang="en-US" altLang="zh-TW" sz="1600" dirty="0">
                <a:latin typeface="Microsoft YaHei" charset="-122"/>
                <a:ea typeface="Microsoft YaHei" charset="-122"/>
                <a:cs typeface="Microsoft YaHei" charset="-122"/>
              </a:rPr>
              <a:t>(regular)</a:t>
            </a:r>
            <a:endParaRPr lang="en-US" altLang="x-none" sz="1600" dirty="0"/>
          </a:p>
        </p:txBody>
      </p:sp>
      <p:sp>
        <p:nvSpPr>
          <p:cNvPr id="82" name="TextBox 56"/>
          <p:cNvSpPr txBox="1">
            <a:spLocks noChangeArrowheads="1"/>
          </p:cNvSpPr>
          <p:nvPr/>
        </p:nvSpPr>
        <p:spPr bwMode="auto">
          <a:xfrm>
            <a:off x="2192449" y="5911153"/>
            <a:ext cx="19712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a:latin typeface="Microsoft YaHei" charset="-122"/>
                <a:ea typeface="Microsoft YaHei" charset="-122"/>
                <a:cs typeface="Microsoft YaHei" charset="-122"/>
              </a:rPr>
              <a:t>Anti-</a:t>
            </a:r>
            <a:r>
              <a:rPr kumimoji="1" lang="en-US" altLang="zh-TW" sz="1600">
                <a:latin typeface="Microsoft YaHei" charset="-122"/>
                <a:ea typeface="Microsoft YaHei" charset="-122"/>
                <a:cs typeface="Microsoft YaHei" charset="-122"/>
              </a:rPr>
              <a:t>cyclonic low (anomalous)</a:t>
            </a:r>
            <a:endParaRPr lang="en-US" altLang="x-none" sz="1600" dirty="0"/>
          </a:p>
        </p:txBody>
      </p:sp>
      <p:grpSp>
        <p:nvGrpSpPr>
          <p:cNvPr id="83" name="Group 63"/>
          <p:cNvGrpSpPr>
            <a:grpSpLocks/>
          </p:cNvGrpSpPr>
          <p:nvPr/>
        </p:nvGrpSpPr>
        <p:grpSpPr bwMode="auto">
          <a:xfrm>
            <a:off x="3442441" y="1902073"/>
            <a:ext cx="594773" cy="811173"/>
            <a:chOff x="4410581" y="1904669"/>
            <a:chExt cx="594360" cy="811310"/>
          </a:xfrm>
        </p:grpSpPr>
        <p:cxnSp>
          <p:nvCxnSpPr>
            <p:cNvPr id="84"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85"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86" name="TextBox 85"/>
              <p:cNvSpPr txBox="1"/>
              <p:nvPr/>
            </p:nvSpPr>
            <p:spPr>
              <a:xfrm>
                <a:off x="3673956" y="175981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3673956" y="1759812"/>
                <a:ext cx="39786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161130" y="24016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161130" y="2401696"/>
                <a:ext cx="397866" cy="369332"/>
              </a:xfrm>
              <a:prstGeom prst="rect">
                <a:avLst/>
              </a:prstGeom>
              <a:blipFill rotWithShape="0">
                <a:blip r:embed="rId7"/>
                <a:stretch>
                  <a:fillRect/>
                </a:stretch>
              </a:blipFill>
            </p:spPr>
            <p:txBody>
              <a:bodyPr/>
              <a:lstStyle/>
              <a:p>
                <a:r>
                  <a:rPr lang="en-US">
                    <a:noFill/>
                  </a:rPr>
                  <a:t> </a:t>
                </a:r>
              </a:p>
            </p:txBody>
          </p:sp>
        </mc:Fallback>
      </mc:AlternateContent>
      <p:sp>
        <p:nvSpPr>
          <p:cNvPr id="88" name="Triangle 87"/>
          <p:cNvSpPr/>
          <p:nvPr/>
        </p:nvSpPr>
        <p:spPr bwMode="auto">
          <a:xfrm>
            <a:off x="2228315" y="4975823"/>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91" name="Triangle 90"/>
          <p:cNvSpPr/>
          <p:nvPr/>
        </p:nvSpPr>
        <p:spPr bwMode="auto">
          <a:xfrm rot="10800000">
            <a:off x="2215578" y="2603859"/>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92" name="Group 63"/>
          <p:cNvGrpSpPr>
            <a:grpSpLocks/>
          </p:cNvGrpSpPr>
          <p:nvPr/>
        </p:nvGrpSpPr>
        <p:grpSpPr bwMode="auto">
          <a:xfrm flipH="1" flipV="1">
            <a:off x="4011448" y="5151342"/>
            <a:ext cx="527854" cy="772522"/>
            <a:chOff x="4410581" y="1904669"/>
            <a:chExt cx="594360" cy="811310"/>
          </a:xfrm>
        </p:grpSpPr>
        <p:cxnSp>
          <p:nvCxnSpPr>
            <p:cNvPr id="93"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94"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95" name="TextBox 94"/>
              <p:cNvSpPr txBox="1"/>
              <p:nvPr/>
            </p:nvSpPr>
            <p:spPr>
              <a:xfrm>
                <a:off x="3999881" y="575834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3999881" y="5758340"/>
                <a:ext cx="39786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394870" y="506778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94870" y="5067786"/>
                <a:ext cx="39786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606870" y="2705732"/>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&gt;</m:t>
                      </m:r>
                      <m:r>
                        <a:rPr lang="en-US" altLang="zh-CN" b="1" i="1" smtClean="0">
                          <a:latin typeface="Cambria Math" charset="0"/>
                        </a:rPr>
                        <m:t>𝟎</m:t>
                      </m:r>
                    </m:oMath>
                  </m:oMathPara>
                </a14:m>
                <a:endParaRPr lang="en-US" b="1" dirty="0"/>
              </a:p>
            </p:txBody>
          </p:sp>
        </mc:Choice>
        <mc:Fallback xmlns="">
          <p:sp>
            <p:nvSpPr>
              <p:cNvPr id="97" name="TextBox 96"/>
              <p:cNvSpPr txBox="1">
                <a:spLocks noRot="1" noChangeAspect="1" noMove="1" noResize="1" noEditPoints="1" noAdjustHandles="1" noChangeArrowheads="1" noChangeShapeType="1" noTextEdit="1"/>
              </p:cNvSpPr>
              <p:nvPr/>
            </p:nvSpPr>
            <p:spPr>
              <a:xfrm>
                <a:off x="606870" y="2705732"/>
                <a:ext cx="663643" cy="276999"/>
              </a:xfrm>
              <a:prstGeom prst="rect">
                <a:avLst/>
              </a:prstGeom>
              <a:blipFill rotWithShape="0">
                <a:blip r:embed="rId9"/>
                <a:stretch>
                  <a:fillRect l="-6481" r="-833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18820" y="4836324"/>
                <a:ext cx="66364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𝑹</m:t>
                      </m:r>
                      <m:r>
                        <a:rPr lang="en-US" altLang="zh-CN" b="1" i="1" smtClean="0">
                          <a:latin typeface="Cambria Math" charset="0"/>
                        </a:rPr>
                        <m:t>&lt;</m:t>
                      </m:r>
                      <m:r>
                        <a:rPr lang="en-US" altLang="zh-CN" b="1" i="1" smtClean="0">
                          <a:latin typeface="Cambria Math" charset="0"/>
                        </a:rPr>
                        <m:t>𝟎</m:t>
                      </m:r>
                    </m:oMath>
                  </m:oMathPara>
                </a14:m>
                <a:endParaRPr lang="en-US"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718820" y="4836324"/>
                <a:ext cx="663643" cy="276999"/>
              </a:xfrm>
              <a:prstGeom prst="rect">
                <a:avLst/>
              </a:prstGeom>
              <a:blipFill rotWithShape="0">
                <a:blip r:embed="rId10"/>
                <a:stretch>
                  <a:fillRect l="-6422" r="-7339" b="-8696"/>
                </a:stretch>
              </a:blipFill>
            </p:spPr>
            <p:txBody>
              <a:bodyPr/>
              <a:lstStyle/>
              <a:p>
                <a:r>
                  <a:rPr lang="en-US">
                    <a:noFill/>
                  </a:rPr>
                  <a:t> </a:t>
                </a:r>
              </a:p>
            </p:txBody>
          </p:sp>
        </mc:Fallback>
      </mc:AlternateContent>
      <p:cxnSp>
        <p:nvCxnSpPr>
          <p:cNvPr id="99" name="Straight Arrow Connector 98"/>
          <p:cNvCxnSpPr>
            <a:endCxn id="102" idx="0"/>
          </p:cNvCxnSpPr>
          <p:nvPr/>
        </p:nvCxnSpPr>
        <p:spPr bwMode="auto">
          <a:xfrm>
            <a:off x="4015458" y="2779971"/>
            <a:ext cx="511687" cy="5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00" name="Straight Arrow Connector 99"/>
          <p:cNvCxnSpPr/>
          <p:nvPr/>
        </p:nvCxnSpPr>
        <p:spPr bwMode="auto">
          <a:xfrm flipH="1">
            <a:off x="3270801" y="2734245"/>
            <a:ext cx="717037"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01" name="TextBox 100"/>
          <p:cNvSpPr txBox="1"/>
          <p:nvPr/>
        </p:nvSpPr>
        <p:spPr>
          <a:xfrm>
            <a:off x="3403347" y="276562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02" name="TextBox 101"/>
          <p:cNvSpPr txBox="1"/>
          <p:nvPr/>
        </p:nvSpPr>
        <p:spPr>
          <a:xfrm>
            <a:off x="3962727" y="2785910"/>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07" name="Rectangle 4"/>
          <p:cNvSpPr>
            <a:spLocks noChangeArrowheads="1"/>
          </p:cNvSpPr>
          <p:nvPr/>
        </p:nvSpPr>
        <p:spPr bwMode="auto">
          <a:xfrm>
            <a:off x="151011" y="3003349"/>
            <a:ext cx="1991709"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Counterclockwise</a:t>
            </a:r>
            <a:endParaRPr lang="en-US" altLang="x-none" dirty="0"/>
          </a:p>
        </p:txBody>
      </p:sp>
      <p:sp>
        <p:nvSpPr>
          <p:cNvPr id="108" name="Rectangle 4"/>
          <p:cNvSpPr>
            <a:spLocks noChangeArrowheads="1"/>
          </p:cNvSpPr>
          <p:nvPr/>
        </p:nvSpPr>
        <p:spPr bwMode="auto">
          <a:xfrm>
            <a:off x="476468" y="5124927"/>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t>Clockwise</a:t>
            </a:r>
            <a:endParaRPr lang="en-US" altLang="x-none" dirty="0"/>
          </a:p>
        </p:txBody>
      </p:sp>
      <p:sp>
        <p:nvSpPr>
          <p:cNvPr id="9" name="TextBox 8"/>
          <p:cNvSpPr txBox="1"/>
          <p:nvPr/>
        </p:nvSpPr>
        <p:spPr>
          <a:xfrm>
            <a:off x="2950779" y="2389797"/>
            <a:ext cx="466794" cy="646331"/>
          </a:xfrm>
          <a:prstGeom prst="rect">
            <a:avLst/>
          </a:prstGeom>
          <a:noFill/>
        </p:spPr>
        <p:txBody>
          <a:bodyPr wrap="none" rtlCol="0">
            <a:spAutoFit/>
          </a:bodyPr>
          <a:lstStyle/>
          <a:p>
            <a:r>
              <a:rPr lang="en-US" sz="3600" b="1" dirty="0">
                <a:solidFill>
                  <a:srgbClr val="FF0000"/>
                </a:solidFill>
              </a:rPr>
              <a:t>L</a:t>
            </a:r>
          </a:p>
        </p:txBody>
      </p:sp>
      <p:sp>
        <p:nvSpPr>
          <p:cNvPr id="109" name="TextBox 108"/>
          <p:cNvSpPr txBox="1"/>
          <p:nvPr/>
        </p:nvSpPr>
        <p:spPr>
          <a:xfrm>
            <a:off x="2972774" y="4698964"/>
            <a:ext cx="466794" cy="646331"/>
          </a:xfrm>
          <a:prstGeom prst="rect">
            <a:avLst/>
          </a:prstGeom>
          <a:noFill/>
        </p:spPr>
        <p:txBody>
          <a:bodyPr wrap="none" rtlCol="0">
            <a:spAutoFit/>
          </a:bodyPr>
          <a:lstStyle/>
          <a:p>
            <a:r>
              <a:rPr lang="en-US" sz="3600" b="1" dirty="0">
                <a:solidFill>
                  <a:srgbClr val="FF0000"/>
                </a:solidFill>
              </a:rPr>
              <a:t>L</a:t>
            </a:r>
          </a:p>
        </p:txBody>
      </p:sp>
      <p:cxnSp>
        <p:nvCxnSpPr>
          <p:cNvPr id="112" name="Straight Arrow Connector 111"/>
          <p:cNvCxnSpPr/>
          <p:nvPr/>
        </p:nvCxnSpPr>
        <p:spPr bwMode="auto">
          <a:xfrm>
            <a:off x="4015458" y="5180543"/>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13" name="Straight Arrow Connector 112"/>
          <p:cNvCxnSpPr/>
          <p:nvPr/>
        </p:nvCxnSpPr>
        <p:spPr bwMode="auto">
          <a:xfrm flipH="1">
            <a:off x="3383245" y="5185896"/>
            <a:ext cx="594034"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14" name="TextBox 113"/>
          <p:cNvSpPr txBox="1"/>
          <p:nvPr/>
        </p:nvSpPr>
        <p:spPr>
          <a:xfrm>
            <a:off x="3423922" y="5235694"/>
            <a:ext cx="553357" cy="307777"/>
          </a:xfrm>
          <a:prstGeom prst="rect">
            <a:avLst/>
          </a:prstGeom>
          <a:noFill/>
        </p:spPr>
        <p:txBody>
          <a:bodyPr wrap="none" rtlCol="0">
            <a:spAutoFit/>
          </a:bodyPr>
          <a:lstStyle/>
          <a:p>
            <a:r>
              <a:rPr lang="en-US" sz="1400" b="1" dirty="0">
                <a:solidFill>
                  <a:srgbClr val="0000CC"/>
                </a:solidFill>
              </a:rPr>
              <a:t>PGF</a:t>
            </a:r>
          </a:p>
        </p:txBody>
      </p:sp>
      <p:sp>
        <p:nvSpPr>
          <p:cNvPr id="115" name="TextBox 114"/>
          <p:cNvSpPr txBox="1"/>
          <p:nvPr/>
        </p:nvSpPr>
        <p:spPr>
          <a:xfrm>
            <a:off x="3962727" y="5165116"/>
            <a:ext cx="1128835" cy="307777"/>
          </a:xfrm>
          <a:prstGeom prst="rect">
            <a:avLst/>
          </a:prstGeom>
          <a:noFill/>
        </p:spPr>
        <p:txBody>
          <a:bodyPr wrap="none" rtlCol="0">
            <a:spAutoFit/>
          </a:bodyPr>
          <a:lstStyle/>
          <a:p>
            <a:r>
              <a:rPr lang="en-US" sz="1400" b="1" dirty="0">
                <a:solidFill>
                  <a:srgbClr val="FF0000"/>
                </a:solidFill>
              </a:rPr>
              <a:t>Centrifugal</a:t>
            </a:r>
          </a:p>
        </p:txBody>
      </p:sp>
      <p:grpSp>
        <p:nvGrpSpPr>
          <p:cNvPr id="116" name="Group 20"/>
          <p:cNvGrpSpPr>
            <a:grpSpLocks/>
          </p:cNvGrpSpPr>
          <p:nvPr/>
        </p:nvGrpSpPr>
        <p:grpSpPr bwMode="auto">
          <a:xfrm>
            <a:off x="6634225" y="4066305"/>
            <a:ext cx="1674813" cy="1674812"/>
            <a:chOff x="6972826" y="1980109"/>
            <a:chExt cx="1674421" cy="1674421"/>
          </a:xfrm>
        </p:grpSpPr>
        <p:sp>
          <p:nvSpPr>
            <p:cNvPr id="117" name="橢圓 39"/>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18" name="直線箭頭接點 4"/>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9" name="Group 21"/>
          <p:cNvGrpSpPr>
            <a:grpSpLocks/>
          </p:cNvGrpSpPr>
          <p:nvPr/>
        </p:nvGrpSpPr>
        <p:grpSpPr bwMode="auto">
          <a:xfrm>
            <a:off x="6634225" y="1729505"/>
            <a:ext cx="1674813" cy="1674812"/>
            <a:chOff x="3198341" y="1836093"/>
            <a:chExt cx="1674421" cy="1674421"/>
          </a:xfrm>
        </p:grpSpPr>
        <p:sp>
          <p:nvSpPr>
            <p:cNvPr id="120" name="橢圓 39"/>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121" name="直線箭頭接點 40"/>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2" name="TextBox 27"/>
          <p:cNvSpPr txBox="1">
            <a:spLocks noChangeArrowheads="1"/>
          </p:cNvSpPr>
          <p:nvPr/>
        </p:nvSpPr>
        <p:spPr bwMode="auto">
          <a:xfrm>
            <a:off x="6735825" y="3432892"/>
            <a:ext cx="1664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dirty="0">
                <a:latin typeface="Microsoft YaHei" charset="-122"/>
                <a:ea typeface="Microsoft YaHei" charset="-122"/>
                <a:cs typeface="Microsoft YaHei" charset="-122"/>
              </a:rPr>
              <a:t>C</a:t>
            </a:r>
            <a:r>
              <a:rPr kumimoji="1" lang="en-US" altLang="zh-TW" dirty="0">
                <a:latin typeface="Microsoft YaHei" charset="-122"/>
                <a:ea typeface="Microsoft YaHei" charset="-122"/>
                <a:cs typeface="Microsoft YaHei" charset="-122"/>
              </a:rPr>
              <a:t>yclonic </a:t>
            </a:r>
            <a:r>
              <a:rPr kumimoji="1" lang="en-US" altLang="zh-CN" dirty="0">
                <a:latin typeface="Microsoft YaHei" charset="-122"/>
                <a:ea typeface="Microsoft YaHei" charset="-122"/>
                <a:cs typeface="Microsoft YaHei" charset="-122"/>
              </a:rPr>
              <a:t>high</a:t>
            </a:r>
            <a:endParaRPr lang="en-US" altLang="x-none" dirty="0"/>
          </a:p>
        </p:txBody>
      </p:sp>
      <p:sp>
        <p:nvSpPr>
          <p:cNvPr id="123" name="TextBox 56"/>
          <p:cNvSpPr txBox="1">
            <a:spLocks noChangeArrowheads="1"/>
          </p:cNvSpPr>
          <p:nvPr/>
        </p:nvSpPr>
        <p:spPr bwMode="auto">
          <a:xfrm>
            <a:off x="6381764" y="5936321"/>
            <a:ext cx="2400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a:latin typeface="Microsoft YaHei" charset="-122"/>
                <a:ea typeface="Microsoft YaHei" charset="-122"/>
                <a:cs typeface="Microsoft YaHei" charset="-122"/>
              </a:rPr>
              <a:t>Anti-</a:t>
            </a:r>
            <a:r>
              <a:rPr kumimoji="1" lang="en-US" altLang="zh-TW" sz="1600">
                <a:latin typeface="Microsoft YaHei" charset="-122"/>
                <a:ea typeface="Microsoft YaHei" charset="-122"/>
                <a:cs typeface="Microsoft YaHei" charset="-122"/>
              </a:rPr>
              <a:t>cyclonic high</a:t>
            </a:r>
            <a:endParaRPr lang="en-US" altLang="x-none" sz="1600" dirty="0"/>
          </a:p>
        </p:txBody>
      </p:sp>
      <p:grpSp>
        <p:nvGrpSpPr>
          <p:cNvPr id="124" name="Group 63"/>
          <p:cNvGrpSpPr>
            <a:grpSpLocks/>
          </p:cNvGrpSpPr>
          <p:nvPr/>
        </p:nvGrpSpPr>
        <p:grpSpPr bwMode="auto">
          <a:xfrm>
            <a:off x="7736021" y="1756021"/>
            <a:ext cx="594773" cy="811173"/>
            <a:chOff x="4410581" y="1904669"/>
            <a:chExt cx="594360" cy="811310"/>
          </a:xfrm>
        </p:grpSpPr>
        <p:cxnSp>
          <p:nvCxnSpPr>
            <p:cNvPr id="125"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26"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27" name="TextBox 126"/>
              <p:cNvSpPr txBox="1"/>
              <p:nvPr/>
            </p:nvSpPr>
            <p:spPr>
              <a:xfrm>
                <a:off x="7967536" y="1613760"/>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27" name="TextBox 126"/>
              <p:cNvSpPr txBox="1">
                <a:spLocks noRot="1" noChangeAspect="1" noMove="1" noResize="1" noEditPoints="1" noAdjustHandles="1" noChangeArrowheads="1" noChangeShapeType="1" noTextEdit="1"/>
              </p:cNvSpPr>
              <p:nvPr/>
            </p:nvSpPr>
            <p:spPr>
              <a:xfrm>
                <a:off x="7967536" y="1613760"/>
                <a:ext cx="39786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7454710" y="225564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7454710" y="2255644"/>
                <a:ext cx="397866" cy="369332"/>
              </a:xfrm>
              <a:prstGeom prst="rect">
                <a:avLst/>
              </a:prstGeom>
              <a:blipFill rotWithShape="0">
                <a:blip r:embed="rId7"/>
                <a:stretch>
                  <a:fillRect/>
                </a:stretch>
              </a:blipFill>
            </p:spPr>
            <p:txBody>
              <a:bodyPr/>
              <a:lstStyle/>
              <a:p>
                <a:r>
                  <a:rPr lang="en-US">
                    <a:noFill/>
                  </a:rPr>
                  <a:t> </a:t>
                </a:r>
              </a:p>
            </p:txBody>
          </p:sp>
        </mc:Fallback>
      </mc:AlternateContent>
      <p:sp>
        <p:nvSpPr>
          <p:cNvPr id="129" name="Triangle 128"/>
          <p:cNvSpPr/>
          <p:nvPr/>
        </p:nvSpPr>
        <p:spPr bwMode="auto">
          <a:xfrm>
            <a:off x="6521895" y="482977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30" name="Triangle 129"/>
          <p:cNvSpPr/>
          <p:nvPr/>
        </p:nvSpPr>
        <p:spPr bwMode="auto">
          <a:xfrm rot="10800000">
            <a:off x="6509158" y="2457807"/>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131" name="Group 63"/>
          <p:cNvGrpSpPr>
            <a:grpSpLocks/>
          </p:cNvGrpSpPr>
          <p:nvPr/>
        </p:nvGrpSpPr>
        <p:grpSpPr bwMode="auto">
          <a:xfrm flipH="1" flipV="1">
            <a:off x="8305028" y="5005290"/>
            <a:ext cx="527854" cy="772522"/>
            <a:chOff x="4410581" y="1904669"/>
            <a:chExt cx="594360" cy="811310"/>
          </a:xfrm>
        </p:grpSpPr>
        <p:cxnSp>
          <p:nvCxnSpPr>
            <p:cNvPr id="132" name="Straight Arrow Connector 29"/>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133" name="Straight Arrow Connector 62"/>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34" name="TextBox 133"/>
              <p:cNvSpPr txBox="1"/>
              <p:nvPr/>
            </p:nvSpPr>
            <p:spPr>
              <a:xfrm>
                <a:off x="8293461" y="561228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34" name="TextBox 133"/>
              <p:cNvSpPr txBox="1">
                <a:spLocks noRot="1" noChangeAspect="1" noMove="1" noResize="1" noEditPoints="1" noAdjustHandles="1" noChangeArrowheads="1" noChangeShapeType="1" noTextEdit="1"/>
              </p:cNvSpPr>
              <p:nvPr/>
            </p:nvSpPr>
            <p:spPr>
              <a:xfrm>
                <a:off x="8293461" y="5612288"/>
                <a:ext cx="39786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8688450" y="492173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8688450" y="4921734"/>
                <a:ext cx="397866" cy="369332"/>
              </a:xfrm>
              <a:prstGeom prst="rect">
                <a:avLst/>
              </a:prstGeom>
              <a:blipFill rotWithShape="0">
                <a:blip r:embed="rId12"/>
                <a:stretch>
                  <a:fillRect/>
                </a:stretch>
              </a:blipFill>
            </p:spPr>
            <p:txBody>
              <a:bodyPr/>
              <a:lstStyle/>
              <a:p>
                <a:r>
                  <a:rPr lang="en-US">
                    <a:noFill/>
                  </a:rPr>
                  <a:t> </a:t>
                </a:r>
              </a:p>
            </p:txBody>
          </p:sp>
        </mc:Fallback>
      </mc:AlternateContent>
      <p:cxnSp>
        <p:nvCxnSpPr>
          <p:cNvPr id="136" name="Straight Arrow Connector 135"/>
          <p:cNvCxnSpPr/>
          <p:nvPr/>
        </p:nvCxnSpPr>
        <p:spPr bwMode="auto">
          <a:xfrm>
            <a:off x="8309038" y="2633919"/>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37" name="Straight Arrow Connector 136"/>
          <p:cNvCxnSpPr>
            <a:stCxn id="120" idx="6"/>
          </p:cNvCxnSpPr>
          <p:nvPr/>
        </p:nvCxnSpPr>
        <p:spPr bwMode="auto">
          <a:xfrm>
            <a:off x="8309038" y="2566911"/>
            <a:ext cx="686047" cy="1128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38" name="TextBox 137"/>
          <p:cNvSpPr txBox="1"/>
          <p:nvPr/>
        </p:nvSpPr>
        <p:spPr>
          <a:xfrm>
            <a:off x="8960738" y="2360794"/>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39" name="TextBox 138"/>
          <p:cNvSpPr txBox="1"/>
          <p:nvPr/>
        </p:nvSpPr>
        <p:spPr>
          <a:xfrm>
            <a:off x="7244359" y="2243745"/>
            <a:ext cx="518091" cy="646331"/>
          </a:xfrm>
          <a:prstGeom prst="rect">
            <a:avLst/>
          </a:prstGeom>
          <a:noFill/>
        </p:spPr>
        <p:txBody>
          <a:bodyPr wrap="none" rtlCol="0">
            <a:spAutoFit/>
          </a:bodyPr>
          <a:lstStyle/>
          <a:p>
            <a:r>
              <a:rPr lang="en-US" sz="3600" b="1" dirty="0">
                <a:solidFill>
                  <a:srgbClr val="0000CC"/>
                </a:solidFill>
              </a:rPr>
              <a:t>H</a:t>
            </a:r>
          </a:p>
        </p:txBody>
      </p:sp>
      <p:sp>
        <p:nvSpPr>
          <p:cNvPr id="140" name="TextBox 139"/>
          <p:cNvSpPr txBox="1"/>
          <p:nvPr/>
        </p:nvSpPr>
        <p:spPr>
          <a:xfrm>
            <a:off x="7266354" y="4552912"/>
            <a:ext cx="518091" cy="646331"/>
          </a:xfrm>
          <a:prstGeom prst="rect">
            <a:avLst/>
          </a:prstGeom>
          <a:noFill/>
        </p:spPr>
        <p:txBody>
          <a:bodyPr wrap="none" rtlCol="0">
            <a:spAutoFit/>
          </a:bodyPr>
          <a:lstStyle/>
          <a:p>
            <a:r>
              <a:rPr lang="en-US" sz="3600" b="1" dirty="0">
                <a:solidFill>
                  <a:srgbClr val="0000CC"/>
                </a:solidFill>
              </a:rPr>
              <a:t>H</a:t>
            </a:r>
          </a:p>
        </p:txBody>
      </p:sp>
      <p:cxnSp>
        <p:nvCxnSpPr>
          <p:cNvPr id="141" name="Straight Arrow Connector 140"/>
          <p:cNvCxnSpPr/>
          <p:nvPr/>
        </p:nvCxnSpPr>
        <p:spPr bwMode="auto">
          <a:xfrm>
            <a:off x="8309038" y="5034491"/>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42" name="Straight Arrow Connector 141"/>
          <p:cNvCxnSpPr/>
          <p:nvPr/>
        </p:nvCxnSpPr>
        <p:spPr bwMode="auto">
          <a:xfrm>
            <a:off x="8301244" y="4930058"/>
            <a:ext cx="693841" cy="6448"/>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43" name="TextBox 142"/>
          <p:cNvSpPr txBox="1"/>
          <p:nvPr/>
        </p:nvSpPr>
        <p:spPr>
          <a:xfrm>
            <a:off x="8411771" y="457328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44" name="TextBox 143"/>
          <p:cNvSpPr txBox="1"/>
          <p:nvPr/>
        </p:nvSpPr>
        <p:spPr>
          <a:xfrm>
            <a:off x="8301244" y="2634298"/>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145" name="TextBox 144"/>
          <p:cNvSpPr txBox="1"/>
          <p:nvPr/>
        </p:nvSpPr>
        <p:spPr>
          <a:xfrm>
            <a:off x="8268464" y="5092489"/>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mc:AlternateContent xmlns:mc="http://schemas.openxmlformats.org/markup-compatibility/2006" xmlns:a14="http://schemas.microsoft.com/office/drawing/2010/main">
        <mc:Choice Requires="a14">
          <p:sp>
            <p:nvSpPr>
              <p:cNvPr id="73" name="Rectangle 72"/>
              <p:cNvSpPr/>
              <p:nvPr/>
            </p:nvSpPr>
            <p:spPr>
              <a:xfrm>
                <a:off x="5783608" y="1624729"/>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5783608" y="1624729"/>
                <a:ext cx="987770" cy="619016"/>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1451322" y="180209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1451322" y="1802090"/>
                <a:ext cx="987770" cy="619016"/>
              </a:xfrm>
              <a:prstGeom prst="rect">
                <a:avLst/>
              </a:prstGeom>
              <a:blipFill rotWithShape="0">
                <a:blip r:embed="rId14"/>
                <a:stretch>
                  <a:fillRect/>
                </a:stretch>
              </a:blipFill>
            </p:spPr>
            <p:txBody>
              <a:bodyPr/>
              <a:lstStyle/>
              <a:p>
                <a:r>
                  <a:rPr lang="en-US">
                    <a:noFill/>
                  </a:rPr>
                  <a:t> </a:t>
                </a:r>
              </a:p>
            </p:txBody>
          </p:sp>
        </mc:Fallback>
      </mc:AlternateContent>
      <p:cxnSp>
        <p:nvCxnSpPr>
          <p:cNvPr id="75" name="Straight Arrow Connector 74"/>
          <p:cNvCxnSpPr/>
          <p:nvPr/>
        </p:nvCxnSpPr>
        <p:spPr bwMode="auto">
          <a:xfrm>
            <a:off x="4004207" y="2668571"/>
            <a:ext cx="550045" cy="409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76" name="TextBox 75"/>
          <p:cNvSpPr txBox="1"/>
          <p:nvPr/>
        </p:nvSpPr>
        <p:spPr>
          <a:xfrm>
            <a:off x="3969570" y="2367977"/>
            <a:ext cx="851515" cy="307777"/>
          </a:xfrm>
          <a:prstGeom prst="rect">
            <a:avLst/>
          </a:prstGeom>
          <a:noFill/>
        </p:spPr>
        <p:txBody>
          <a:bodyPr wrap="none" rtlCol="0">
            <a:spAutoFit/>
          </a:bodyPr>
          <a:lstStyle/>
          <a:p>
            <a:r>
              <a:rPr lang="en-US" sz="1400" b="1">
                <a:solidFill>
                  <a:srgbClr val="FF9933"/>
                </a:solidFill>
              </a:rPr>
              <a:t>Coriolis</a:t>
            </a:r>
          </a:p>
        </p:txBody>
      </p:sp>
      <p:cxnSp>
        <p:nvCxnSpPr>
          <p:cNvPr id="89" name="Straight Arrow Connector 88"/>
          <p:cNvCxnSpPr/>
          <p:nvPr/>
        </p:nvCxnSpPr>
        <p:spPr bwMode="auto">
          <a:xfrm flipV="1">
            <a:off x="8315855" y="2463584"/>
            <a:ext cx="506200" cy="10683"/>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90" name="TextBox 89"/>
          <p:cNvSpPr txBox="1"/>
          <p:nvPr/>
        </p:nvSpPr>
        <p:spPr>
          <a:xfrm>
            <a:off x="8250389" y="2143358"/>
            <a:ext cx="851515" cy="307777"/>
          </a:xfrm>
          <a:prstGeom prst="rect">
            <a:avLst/>
          </a:prstGeom>
          <a:noFill/>
        </p:spPr>
        <p:txBody>
          <a:bodyPr wrap="none" rtlCol="0">
            <a:spAutoFit/>
          </a:bodyPr>
          <a:lstStyle/>
          <a:p>
            <a:r>
              <a:rPr lang="en-US" sz="1400" b="1">
                <a:solidFill>
                  <a:srgbClr val="FF9933"/>
                </a:solidFill>
              </a:rPr>
              <a:t>Coriolis</a:t>
            </a:r>
          </a:p>
        </p:txBody>
      </p:sp>
      <p:cxnSp>
        <p:nvCxnSpPr>
          <p:cNvPr id="103" name="Straight Arrow Connector 102"/>
          <p:cNvCxnSpPr/>
          <p:nvPr/>
        </p:nvCxnSpPr>
        <p:spPr bwMode="auto">
          <a:xfrm flipH="1">
            <a:off x="3476132" y="5111075"/>
            <a:ext cx="523749" cy="27856"/>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104" name="TextBox 103"/>
          <p:cNvSpPr txBox="1"/>
          <p:nvPr/>
        </p:nvSpPr>
        <p:spPr>
          <a:xfrm>
            <a:off x="3223952" y="4789523"/>
            <a:ext cx="851515" cy="307777"/>
          </a:xfrm>
          <a:prstGeom prst="rect">
            <a:avLst/>
          </a:prstGeom>
          <a:noFill/>
        </p:spPr>
        <p:txBody>
          <a:bodyPr wrap="none" rtlCol="0">
            <a:spAutoFit/>
          </a:bodyPr>
          <a:lstStyle/>
          <a:p>
            <a:r>
              <a:rPr lang="en-US" sz="1400" b="1" dirty="0">
                <a:solidFill>
                  <a:srgbClr val="FF9933"/>
                </a:solidFill>
              </a:rPr>
              <a:t>Coriolis</a:t>
            </a:r>
          </a:p>
        </p:txBody>
      </p:sp>
      <p:cxnSp>
        <p:nvCxnSpPr>
          <p:cNvPr id="105" name="Straight Arrow Connector 104"/>
          <p:cNvCxnSpPr/>
          <p:nvPr/>
        </p:nvCxnSpPr>
        <p:spPr bwMode="auto">
          <a:xfrm flipH="1" flipV="1">
            <a:off x="7452132" y="5009733"/>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106" name="TextBox 105"/>
          <p:cNvSpPr txBox="1"/>
          <p:nvPr/>
        </p:nvSpPr>
        <p:spPr>
          <a:xfrm>
            <a:off x="7456937" y="5058848"/>
            <a:ext cx="851515" cy="307777"/>
          </a:xfrm>
          <a:prstGeom prst="rect">
            <a:avLst/>
          </a:prstGeom>
          <a:noFill/>
        </p:spPr>
        <p:txBody>
          <a:bodyPr wrap="none" rtlCol="0">
            <a:spAutoFit/>
          </a:bodyPr>
          <a:lstStyle/>
          <a:p>
            <a:r>
              <a:rPr lang="en-US" sz="1400" b="1">
                <a:solidFill>
                  <a:srgbClr val="FF9933"/>
                </a:solidFill>
              </a:rPr>
              <a:t>Coriolis</a:t>
            </a:r>
          </a:p>
        </p:txBody>
      </p:sp>
      <p:sp>
        <p:nvSpPr>
          <p:cNvPr id="110" name="Rectangle 109"/>
          <p:cNvSpPr/>
          <p:nvPr/>
        </p:nvSpPr>
        <p:spPr>
          <a:xfrm>
            <a:off x="7759991" y="1846464"/>
            <a:ext cx="1005403" cy="1569660"/>
          </a:xfrm>
          <a:prstGeom prst="rect">
            <a:avLst/>
          </a:prstGeom>
        </p:spPr>
        <p:txBody>
          <a:bodyPr wrap="none">
            <a:spAutoFit/>
          </a:bodyPr>
          <a:lstStyle/>
          <a:p>
            <a:r>
              <a:rPr lang="en-US" altLang="zh-CN" sz="9600" dirty="0"/>
              <a:t>X</a:t>
            </a:r>
          </a:p>
        </p:txBody>
      </p:sp>
      <mc:AlternateContent xmlns:mc="http://schemas.openxmlformats.org/markup-compatibility/2006" xmlns:a14="http://schemas.microsoft.com/office/drawing/2010/main">
        <mc:Choice Requires="a14">
          <p:sp>
            <p:nvSpPr>
              <p:cNvPr id="111" name="Rectangle 110"/>
              <p:cNvSpPr/>
              <p:nvPr/>
            </p:nvSpPr>
            <p:spPr>
              <a:xfrm>
                <a:off x="1464471" y="411692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&gt;0</m:t>
                      </m:r>
                    </m:oMath>
                  </m:oMathPara>
                </a14:m>
                <a:endParaRPr lang="en-US" dirty="0"/>
              </a:p>
            </p:txBody>
          </p:sp>
        </mc:Choice>
        <mc:Fallback xmlns="">
          <p:sp>
            <p:nvSpPr>
              <p:cNvPr id="111" name="Rectangle 110"/>
              <p:cNvSpPr>
                <a:spLocks noRot="1" noChangeAspect="1" noMove="1" noResize="1" noEditPoints="1" noAdjustHandles="1" noChangeArrowheads="1" noChangeShapeType="1" noTextEdit="1"/>
              </p:cNvSpPr>
              <p:nvPr/>
            </p:nvSpPr>
            <p:spPr>
              <a:xfrm>
                <a:off x="1464471" y="4116920"/>
                <a:ext cx="987770" cy="619016"/>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5748055" y="4029610"/>
                <a:ext cx="98777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m:oMathPara>
                </a14:m>
                <a:endParaRPr lang="en-US" dirty="0"/>
              </a:p>
            </p:txBody>
          </p:sp>
        </mc:Choice>
        <mc:Fallback xmlns="">
          <p:sp>
            <p:nvSpPr>
              <p:cNvPr id="147" name="Rectangle 146"/>
              <p:cNvSpPr>
                <a:spLocks noRot="1" noChangeAspect="1" noMove="1" noResize="1" noEditPoints="1" noAdjustHandles="1" noChangeArrowheads="1" noChangeShapeType="1" noTextEdit="1"/>
              </p:cNvSpPr>
              <p:nvPr/>
            </p:nvSpPr>
            <p:spPr>
              <a:xfrm>
                <a:off x="5748055" y="4029610"/>
                <a:ext cx="987770" cy="619016"/>
              </a:xfrm>
              <a:prstGeom prst="rect">
                <a:avLst/>
              </a:prstGeom>
              <a:blipFill rotWithShape="0">
                <a:blip r:embed="rId1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81021905"/>
      </p:ext>
    </p:extLst>
  </p:cSld>
  <p:clrMapOvr>
    <a:masterClrMapping/>
  </p:clrMapOvr>
  <p:transition advTm="14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96" grpId="0"/>
      <p:bldP spid="101" grpId="0"/>
      <p:bldP spid="102" grpId="0"/>
      <p:bldP spid="114" grpId="0"/>
      <p:bldP spid="115" grpId="0"/>
      <p:bldP spid="122" grpId="0"/>
      <p:bldP spid="123" grpId="0"/>
      <p:bldP spid="138" grpId="0"/>
      <p:bldP spid="143" grpId="0"/>
      <p:bldP spid="144" grpId="0"/>
      <p:bldP spid="145" grpId="0"/>
      <p:bldP spid="76" grpId="0"/>
      <p:bldP spid="90" grpId="0"/>
      <p:bldP spid="104" grpId="0"/>
      <p:bldP spid="106" grpId="0"/>
      <p:bldP spid="1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0.4|0.3|0.7|0.7|0.4|1.9"/>
</p:tagLst>
</file>

<file path=ppt/tags/tag2.xml><?xml version="1.0" encoding="utf-8"?>
<p:tagLst xmlns:a="http://schemas.openxmlformats.org/drawingml/2006/main" xmlns:r="http://schemas.openxmlformats.org/officeDocument/2006/relationships" xmlns:p="http://schemas.openxmlformats.org/presentationml/2006/main">
  <p:tag name="TIMING" val="|9.8|0.4|0.4"/>
</p:tagLst>
</file>

<file path=ppt/tags/tag3.xml><?xml version="1.0" encoding="utf-8"?>
<p:tagLst xmlns:a="http://schemas.openxmlformats.org/drawingml/2006/main" xmlns:r="http://schemas.openxmlformats.org/officeDocument/2006/relationships" xmlns:p="http://schemas.openxmlformats.org/presentationml/2006/main">
  <p:tag name="TIMING" val="|0.6|0.6|0.4|0.6|0.5"/>
</p:tagLst>
</file>

<file path=ppt/tags/tag4.xml><?xml version="1.0" encoding="utf-8"?>
<p:tagLst xmlns:a="http://schemas.openxmlformats.org/drawingml/2006/main" xmlns:r="http://schemas.openxmlformats.org/officeDocument/2006/relationships" xmlns:p="http://schemas.openxmlformats.org/presentationml/2006/main">
  <p:tag name="TIMING" val="|2.9|0.4|30|0.2|0.3|0.3"/>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4060</TotalTime>
  <Pages>0</Pages>
  <Words>2679</Words>
  <Characters>0</Characters>
  <Application>Microsoft Macintosh PowerPoint</Application>
  <DocSecurity>0</DocSecurity>
  <PresentationFormat>Custom</PresentationFormat>
  <Lines>0</Lines>
  <Paragraphs>589</Paragraphs>
  <Slides>40</Slides>
  <Notes>32</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Microsoft YaHei</vt:lpstr>
      <vt:lpstr>Arial</vt:lpstr>
      <vt:lpstr>Arial Narrow</vt:lpstr>
      <vt:lpstr>Calibri</vt:lpstr>
      <vt:lpstr>Cambria Math</vt:lpstr>
      <vt:lpstr>Comic Sans MS</vt:lpstr>
      <vt:lpstr>Gill Sans</vt:lpstr>
      <vt:lpstr>helvetica neue</vt:lpstr>
      <vt:lpstr>1_Office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Thermal Wind</vt:lpstr>
      <vt:lpstr>PowerPoint Presentation</vt:lpstr>
      <vt:lpstr>PowerPoint Presentation</vt:lpstr>
      <vt:lpstr>PowerPoint Presentation</vt:lpstr>
      <vt:lpstr>PowerPoint Presentation</vt:lpstr>
      <vt:lpstr>PowerPoint Presentation</vt:lpstr>
      <vt:lpstr>Where is jet core?</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Administrator</dc:creator>
  <cp:keywords/>
  <dc:description/>
  <cp:lastModifiedBy>Sen Zhao</cp:lastModifiedBy>
  <cp:revision>511</cp:revision>
  <cp:lastPrinted>2019-01-31T04:58:00Z</cp:lastPrinted>
  <dcterms:created xsi:type="dcterms:W3CDTF">2009-12-04T05:26:02Z</dcterms:created>
  <dcterms:modified xsi:type="dcterms:W3CDTF">2020-01-24T11:41:41Z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2052-6.5.0.1966</vt:lpwstr>
  </property>
</Properties>
</file>